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xls" ContentType="application/vnd.ms-excel"/>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04" r:id="rId4"/>
    <p:sldMasterId id="2147483845" r:id="rId5"/>
  </p:sldMasterIdLst>
  <p:notesMasterIdLst>
    <p:notesMasterId r:id="rId48"/>
  </p:notesMasterIdLst>
  <p:handoutMasterIdLst>
    <p:handoutMasterId r:id="rId49"/>
  </p:handoutMasterIdLst>
  <p:sldIdLst>
    <p:sldId id="426" r:id="rId6"/>
    <p:sldId id="586" r:id="rId7"/>
    <p:sldId id="575" r:id="rId8"/>
    <p:sldId id="576" r:id="rId9"/>
    <p:sldId id="630" r:id="rId10"/>
    <p:sldId id="631" r:id="rId11"/>
    <p:sldId id="627" r:id="rId12"/>
    <p:sldId id="633" r:id="rId13"/>
    <p:sldId id="635" r:id="rId14"/>
    <p:sldId id="636" r:id="rId15"/>
    <p:sldId id="637" r:id="rId16"/>
    <p:sldId id="632" r:id="rId17"/>
    <p:sldId id="634" r:id="rId18"/>
    <p:sldId id="666" r:id="rId19"/>
    <p:sldId id="598" r:id="rId20"/>
    <p:sldId id="661" r:id="rId21"/>
    <p:sldId id="662" r:id="rId22"/>
    <p:sldId id="663" r:id="rId23"/>
    <p:sldId id="659" r:id="rId24"/>
    <p:sldId id="599" r:id="rId25"/>
    <p:sldId id="664" r:id="rId26"/>
    <p:sldId id="609" r:id="rId27"/>
    <p:sldId id="653" r:id="rId28"/>
    <p:sldId id="656" r:id="rId29"/>
    <p:sldId id="644" r:id="rId30"/>
    <p:sldId id="672" r:id="rId31"/>
    <p:sldId id="657" r:id="rId32"/>
    <p:sldId id="665" r:id="rId33"/>
    <p:sldId id="645" r:id="rId34"/>
    <p:sldId id="668" r:id="rId35"/>
    <p:sldId id="670" r:id="rId36"/>
    <p:sldId id="669" r:id="rId37"/>
    <p:sldId id="658" r:id="rId38"/>
    <p:sldId id="646" r:id="rId39"/>
    <p:sldId id="671" r:id="rId40"/>
    <p:sldId id="667" r:id="rId41"/>
    <p:sldId id="650" r:id="rId42"/>
    <p:sldId id="651" r:id="rId43"/>
    <p:sldId id="654" r:id="rId44"/>
    <p:sldId id="655" r:id="rId45"/>
    <p:sldId id="638" r:id="rId46"/>
    <p:sldId id="673" r:id="rId47"/>
  </p:sldIdLst>
  <p:sldSz cx="9144000" cy="5143500" type="screen16x9"/>
  <p:notesSz cx="6858000" cy="9144000"/>
  <p:embeddedFontLst>
    <p:embeddedFont>
      <p:font typeface="Wingdings 3" pitchFamily="18" charset="2"/>
      <p:regular r:id="rId50"/>
    </p:embeddedFont>
    <p:embeddedFont>
      <p:font typeface="Futura Bk" charset="0"/>
      <p:regular r:id="rId51"/>
      <p:bold r:id="rId52"/>
      <p:italic r:id="rId53"/>
    </p:embeddedFont>
    <p:embeddedFont>
      <p:font typeface="Lucida Grande" charset="0"/>
      <p:regular r:id="rId54"/>
      <p:bold r:id="rId55"/>
    </p:embeddedFont>
    <p:embeddedFont>
      <p:font typeface="微软雅黑" pitchFamily="34" charset="-122"/>
      <p:regular r:id="rId56"/>
      <p:bold r:id="rId57"/>
    </p:embeddedFont>
    <p:embeddedFont>
      <p:font typeface="ＭＳ Ｐゴシック" pitchFamily="34" charset="-128"/>
      <p:regular r:id="rId58"/>
    </p:embeddedFont>
    <p:embeddedFont>
      <p:font typeface="Verdana" pitchFamily="34" charset="0"/>
      <p:regular r:id="rId59"/>
      <p:bold r:id="rId60"/>
      <p:italic r:id="rId61"/>
      <p:boldItalic r:id="rId62"/>
    </p:embeddedFont>
    <p:embeddedFont>
      <p:font typeface="HP Simplified" charset="0"/>
      <p:regular r:id="rId63"/>
      <p:bold r:id="rId64"/>
      <p:italic r:id="rId65"/>
      <p:boldItalic r:id="rId66"/>
    </p:embeddedFont>
    <p:embeddedFont>
      <p:font typeface="Segoe UI" pitchFamily="34" charset="0"/>
      <p:regular r:id="rId67"/>
      <p:bold r:id="rId68"/>
      <p:italic r:id="rId69"/>
      <p:boldItalic r:id="rId7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B9B8BB"/>
    <a:srgbClr val="E5E8E8"/>
    <a:srgbClr val="822980"/>
    <a:srgbClr val="B9B9BB"/>
    <a:srgbClr val="B6B8BB"/>
    <a:srgbClr val="87898B"/>
    <a:srgbClr val="CCCCCC"/>
    <a:srgbClr val="999999"/>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81" autoAdjust="0"/>
    <p:restoredTop sz="97389" autoAdjust="0"/>
  </p:normalViewPr>
  <p:slideViewPr>
    <p:cSldViewPr snapToGrid="0">
      <p:cViewPr>
        <p:scale>
          <a:sx n="80" d="100"/>
          <a:sy n="80" d="100"/>
        </p:scale>
        <p:origin x="-984" y="-140"/>
      </p:cViewPr>
      <p:guideLst>
        <p:guide orient="horz" pos="3083"/>
        <p:guide orient="horz" pos="743"/>
        <p:guide orient="horz" pos="893"/>
        <p:guide orient="horz" pos="438"/>
        <p:guide orient="horz" pos="1671"/>
        <p:guide orient="horz" pos="2776"/>
        <p:guide orient="horz" pos="146"/>
        <p:guide pos="1794"/>
        <p:guide pos="2736"/>
        <p:guide pos="202"/>
        <p:guide pos="5322"/>
        <p:guide pos="5625"/>
        <p:guide pos="2878"/>
        <p:guide pos="3555"/>
        <p:guide pos="1965"/>
        <p:guide pos="3723"/>
      </p:guideLst>
    </p:cSldViewPr>
  </p:slideViewPr>
  <p:outlineViewPr>
    <p:cViewPr>
      <p:scale>
        <a:sx n="33" d="100"/>
        <a:sy n="33" d="100"/>
      </p:scale>
      <p:origin x="0" y="19848"/>
    </p:cViewPr>
  </p:outlineViewPr>
  <p:notesTextViewPr>
    <p:cViewPr>
      <p:scale>
        <a:sx n="100" d="100"/>
        <a:sy n="100" d="100"/>
      </p:scale>
      <p:origin x="0" y="0"/>
    </p:cViewPr>
  </p:notesTextViewPr>
  <p:sorterViewPr>
    <p:cViewPr>
      <p:scale>
        <a:sx n="110" d="100"/>
        <a:sy n="110" d="100"/>
      </p:scale>
      <p:origin x="0" y="1788"/>
    </p:cViewPr>
  </p:sorterViewPr>
  <p:notesViewPr>
    <p:cSldViewPr snapToGrid="0" snapToObjects="1" showGuides="1">
      <p:cViewPr varScale="1">
        <p:scale>
          <a:sx n="99" d="100"/>
          <a:sy n="99" d="100"/>
        </p:scale>
        <p:origin x="-349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font" Target="fonts/font19.fntdata"/><Relationship Id="rId7" Type="http://schemas.openxmlformats.org/officeDocument/2006/relationships/slide" Target="slides/slide2.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 Target="slides/slide3.xml"/><Relationship Id="rId51" Type="http://schemas.openxmlformats.org/officeDocument/2006/relationships/font" Target="fonts/font2.fntdata"/><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1" Type="http://schemas.openxmlformats.org/officeDocument/2006/relationships/customXml" Target="../customXml/item1.xml"/><Relationship Id="rId6" Type="http://schemas.openxmlformats.org/officeDocument/2006/relationships/slide" Target="slides/slide1.xml"/></Relationships>
</file>

<file path=ppt/charts/_rels/chart1.xml.rels><?xml version="1.0" encoding="UTF-8" standalone="yes"?>
<Relationships xmlns="http://schemas.openxmlformats.org/package/2006/relationships"><Relationship Id="rId2" Type="http://schemas.openxmlformats.org/officeDocument/2006/relationships/oleObject" Target="file:///C:\Users\degend\Documents\HP%20LHN%20Products\VSA\MVI\MVI%20Economics%20v6.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C:\Users\degend\Documents\HP%20LHN%20Products\VSA\MVI\MVI%20Economics%20v6.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C:\Users\degend\Documents\HP%20LHN%20Products\VSA\MVI\MVI%20Economics%20v6.xlsx"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dirty="0" smtClean="0"/>
              <a:t>VSA </a:t>
            </a:r>
            <a:r>
              <a:rPr lang="en-US" dirty="0"/>
              <a:t>Purchase</a:t>
            </a:r>
            <a:r>
              <a:rPr lang="en-US" baseline="0" dirty="0"/>
              <a:t> Price</a:t>
            </a:r>
            <a:r>
              <a:rPr lang="en-US" dirty="0"/>
              <a:t> of</a:t>
            </a:r>
            <a:r>
              <a:rPr lang="en-US" baseline="0" dirty="0"/>
              <a:t> </a:t>
            </a:r>
            <a:r>
              <a:rPr lang="en-US" dirty="0"/>
              <a:t>Growth</a:t>
            </a:r>
          </a:p>
        </c:rich>
      </c:tx>
      <c:overlay val="0"/>
    </c:title>
    <c:autoTitleDeleted val="0"/>
    <c:plotArea>
      <c:layout/>
      <c:lineChart>
        <c:grouping val="standard"/>
        <c:varyColors val="0"/>
        <c:ser>
          <c:idx val="0"/>
          <c:order val="0"/>
          <c:tx>
            <c:strRef>
              <c:f>'VM Based'!$O$21</c:f>
              <c:strCache>
                <c:ptCount val="1"/>
                <c:pt idx="0">
                  <c:v>HP VSA</c:v>
                </c:pt>
              </c:strCache>
            </c:strRef>
          </c:tx>
          <c:marker>
            <c:symbol val="diamond"/>
            <c:size val="5"/>
          </c:marker>
          <c:cat>
            <c:numRef>
              <c:f>'VM Based'!$O$23:$O$70</c:f>
              <c:numCache>
                <c:formatCode>General</c:formatCode>
                <c:ptCount val="48"/>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pt idx="28">
                  <c:v>145</c:v>
                </c:pt>
                <c:pt idx="29">
                  <c:v>150</c:v>
                </c:pt>
                <c:pt idx="30">
                  <c:v>155</c:v>
                </c:pt>
                <c:pt idx="31">
                  <c:v>160</c:v>
                </c:pt>
                <c:pt idx="32">
                  <c:v>165</c:v>
                </c:pt>
                <c:pt idx="33">
                  <c:v>170</c:v>
                </c:pt>
                <c:pt idx="34">
                  <c:v>175</c:v>
                </c:pt>
                <c:pt idx="35">
                  <c:v>180</c:v>
                </c:pt>
                <c:pt idx="36">
                  <c:v>185</c:v>
                </c:pt>
                <c:pt idx="37">
                  <c:v>190</c:v>
                </c:pt>
                <c:pt idx="38">
                  <c:v>195</c:v>
                </c:pt>
                <c:pt idx="39">
                  <c:v>200</c:v>
                </c:pt>
                <c:pt idx="40">
                  <c:v>205</c:v>
                </c:pt>
                <c:pt idx="41">
                  <c:v>210</c:v>
                </c:pt>
                <c:pt idx="42">
                  <c:v>215</c:v>
                </c:pt>
                <c:pt idx="43">
                  <c:v>220</c:v>
                </c:pt>
                <c:pt idx="44">
                  <c:v>225</c:v>
                </c:pt>
                <c:pt idx="45">
                  <c:v>230</c:v>
                </c:pt>
                <c:pt idx="46">
                  <c:v>235</c:v>
                </c:pt>
                <c:pt idx="47">
                  <c:v>240</c:v>
                </c:pt>
              </c:numCache>
            </c:numRef>
          </c:cat>
          <c:val>
            <c:numRef>
              <c:f>'VM Based'!$X$23:$X$70</c:f>
              <c:numCache>
                <c:formatCode>_("$"* #,##0_);_("$"* \(#,##0\);_("$"* "-"??_);_(@_)</c:formatCode>
                <c:ptCount val="48"/>
                <c:pt idx="0">
                  <c:v>27201.5</c:v>
                </c:pt>
                <c:pt idx="1">
                  <c:v>27201.5</c:v>
                </c:pt>
                <c:pt idx="2">
                  <c:v>27201.5</c:v>
                </c:pt>
                <c:pt idx="3">
                  <c:v>27201.5</c:v>
                </c:pt>
                <c:pt idx="4">
                  <c:v>27201.5</c:v>
                </c:pt>
                <c:pt idx="5">
                  <c:v>27201.5</c:v>
                </c:pt>
                <c:pt idx="6">
                  <c:v>27201.5</c:v>
                </c:pt>
                <c:pt idx="7">
                  <c:v>27201.5</c:v>
                </c:pt>
                <c:pt idx="8">
                  <c:v>27201.5</c:v>
                </c:pt>
                <c:pt idx="9">
                  <c:v>39602</c:v>
                </c:pt>
                <c:pt idx="10">
                  <c:v>39602</c:v>
                </c:pt>
                <c:pt idx="11">
                  <c:v>39602</c:v>
                </c:pt>
                <c:pt idx="12">
                  <c:v>47002.5</c:v>
                </c:pt>
                <c:pt idx="13">
                  <c:v>47002.5</c:v>
                </c:pt>
                <c:pt idx="14">
                  <c:v>47002.5</c:v>
                </c:pt>
                <c:pt idx="15">
                  <c:v>54403</c:v>
                </c:pt>
                <c:pt idx="16">
                  <c:v>54403</c:v>
                </c:pt>
                <c:pt idx="17">
                  <c:v>54403</c:v>
                </c:pt>
                <c:pt idx="18">
                  <c:v>66803.5</c:v>
                </c:pt>
                <c:pt idx="19">
                  <c:v>66803.5</c:v>
                </c:pt>
                <c:pt idx="20">
                  <c:v>66803.5</c:v>
                </c:pt>
                <c:pt idx="21">
                  <c:v>74204</c:v>
                </c:pt>
                <c:pt idx="22">
                  <c:v>74204</c:v>
                </c:pt>
                <c:pt idx="23">
                  <c:v>74204</c:v>
                </c:pt>
                <c:pt idx="24">
                  <c:v>81604.5</c:v>
                </c:pt>
                <c:pt idx="25">
                  <c:v>81604.5</c:v>
                </c:pt>
                <c:pt idx="26">
                  <c:v>81604.5</c:v>
                </c:pt>
                <c:pt idx="27">
                  <c:v>94005</c:v>
                </c:pt>
                <c:pt idx="28">
                  <c:v>94005</c:v>
                </c:pt>
                <c:pt idx="29">
                  <c:v>94005</c:v>
                </c:pt>
                <c:pt idx="30">
                  <c:v>101405.5</c:v>
                </c:pt>
                <c:pt idx="31">
                  <c:v>101405.5</c:v>
                </c:pt>
                <c:pt idx="32">
                  <c:v>101405.5</c:v>
                </c:pt>
                <c:pt idx="33">
                  <c:v>108806</c:v>
                </c:pt>
                <c:pt idx="34">
                  <c:v>108806</c:v>
                </c:pt>
                <c:pt idx="35">
                  <c:v>108806</c:v>
                </c:pt>
                <c:pt idx="36">
                  <c:v>121206.5</c:v>
                </c:pt>
                <c:pt idx="37">
                  <c:v>121206.5</c:v>
                </c:pt>
                <c:pt idx="38">
                  <c:v>121206.5</c:v>
                </c:pt>
                <c:pt idx="39">
                  <c:v>128607</c:v>
                </c:pt>
                <c:pt idx="40">
                  <c:v>128607</c:v>
                </c:pt>
                <c:pt idx="41">
                  <c:v>128607</c:v>
                </c:pt>
                <c:pt idx="42">
                  <c:v>136007.5</c:v>
                </c:pt>
                <c:pt idx="43">
                  <c:v>136007.5</c:v>
                </c:pt>
                <c:pt idx="44">
                  <c:v>136007.5</c:v>
                </c:pt>
                <c:pt idx="45">
                  <c:v>148408</c:v>
                </c:pt>
                <c:pt idx="46">
                  <c:v>148408</c:v>
                </c:pt>
                <c:pt idx="47">
                  <c:v>148408</c:v>
                </c:pt>
              </c:numCache>
            </c:numRef>
          </c:val>
          <c:smooth val="1"/>
        </c:ser>
        <c:ser>
          <c:idx val="2"/>
          <c:order val="1"/>
          <c:tx>
            <c:strRef>
              <c:f>'VM Based'!$AR$21</c:f>
              <c:strCache>
                <c:ptCount val="1"/>
                <c:pt idx="0">
                  <c:v>Dell EQL</c:v>
                </c:pt>
              </c:strCache>
            </c:strRef>
          </c:tx>
          <c:marker>
            <c:symbol val="triangle"/>
            <c:size val="5"/>
          </c:marker>
          <c:cat>
            <c:numRef>
              <c:f>'VM Based'!$O$23:$O$70</c:f>
              <c:numCache>
                <c:formatCode>General</c:formatCode>
                <c:ptCount val="48"/>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pt idx="28">
                  <c:v>145</c:v>
                </c:pt>
                <c:pt idx="29">
                  <c:v>150</c:v>
                </c:pt>
                <c:pt idx="30">
                  <c:v>155</c:v>
                </c:pt>
                <c:pt idx="31">
                  <c:v>160</c:v>
                </c:pt>
                <c:pt idx="32">
                  <c:v>165</c:v>
                </c:pt>
                <c:pt idx="33">
                  <c:v>170</c:v>
                </c:pt>
                <c:pt idx="34">
                  <c:v>175</c:v>
                </c:pt>
                <c:pt idx="35">
                  <c:v>180</c:v>
                </c:pt>
                <c:pt idx="36">
                  <c:v>185</c:v>
                </c:pt>
                <c:pt idx="37">
                  <c:v>190</c:v>
                </c:pt>
                <c:pt idx="38">
                  <c:v>195</c:v>
                </c:pt>
                <c:pt idx="39">
                  <c:v>200</c:v>
                </c:pt>
                <c:pt idx="40">
                  <c:v>205</c:v>
                </c:pt>
                <c:pt idx="41">
                  <c:v>210</c:v>
                </c:pt>
                <c:pt idx="42">
                  <c:v>215</c:v>
                </c:pt>
                <c:pt idx="43">
                  <c:v>220</c:v>
                </c:pt>
                <c:pt idx="44">
                  <c:v>225</c:v>
                </c:pt>
                <c:pt idx="45">
                  <c:v>230</c:v>
                </c:pt>
                <c:pt idx="46">
                  <c:v>235</c:v>
                </c:pt>
                <c:pt idx="47">
                  <c:v>240</c:v>
                </c:pt>
              </c:numCache>
            </c:numRef>
          </c:cat>
          <c:val>
            <c:numRef>
              <c:f>'VM Based'!$BA$23:$BA$70</c:f>
              <c:numCache>
                <c:formatCode>_("$"* #,##0_);_("$"* \(#,##0\);_("$"* "-"??_);_(@_)</c:formatCode>
                <c:ptCount val="48"/>
                <c:pt idx="0">
                  <c:v>22683.5</c:v>
                </c:pt>
                <c:pt idx="1">
                  <c:v>22683.5</c:v>
                </c:pt>
                <c:pt idx="2">
                  <c:v>22683.5</c:v>
                </c:pt>
                <c:pt idx="3">
                  <c:v>22683.5</c:v>
                </c:pt>
                <c:pt idx="4">
                  <c:v>22683.5</c:v>
                </c:pt>
                <c:pt idx="5">
                  <c:v>35144</c:v>
                </c:pt>
                <c:pt idx="6">
                  <c:v>37755.5</c:v>
                </c:pt>
                <c:pt idx="7">
                  <c:v>37755.5</c:v>
                </c:pt>
                <c:pt idx="8">
                  <c:v>37755.5</c:v>
                </c:pt>
                <c:pt idx="9">
                  <c:v>45367</c:v>
                </c:pt>
                <c:pt idx="10">
                  <c:v>45367</c:v>
                </c:pt>
                <c:pt idx="11">
                  <c:v>57827.5</c:v>
                </c:pt>
                <c:pt idx="12">
                  <c:v>60439</c:v>
                </c:pt>
                <c:pt idx="13">
                  <c:v>60439</c:v>
                </c:pt>
                <c:pt idx="14">
                  <c:v>60439</c:v>
                </c:pt>
                <c:pt idx="15">
                  <c:v>63050.5</c:v>
                </c:pt>
                <c:pt idx="16">
                  <c:v>75511</c:v>
                </c:pt>
                <c:pt idx="17">
                  <c:v>75511</c:v>
                </c:pt>
                <c:pt idx="18">
                  <c:v>83122.5</c:v>
                </c:pt>
                <c:pt idx="19">
                  <c:v>83122.5</c:v>
                </c:pt>
                <c:pt idx="20">
                  <c:v>83122.5</c:v>
                </c:pt>
                <c:pt idx="21">
                  <c:v>85734</c:v>
                </c:pt>
                <c:pt idx="22">
                  <c:v>98194.5</c:v>
                </c:pt>
                <c:pt idx="23">
                  <c:v>98194.5</c:v>
                </c:pt>
                <c:pt idx="24">
                  <c:v>100806</c:v>
                </c:pt>
                <c:pt idx="25">
                  <c:v>100806</c:v>
                </c:pt>
                <c:pt idx="26">
                  <c:v>100806</c:v>
                </c:pt>
                <c:pt idx="27">
                  <c:v>108417.5</c:v>
                </c:pt>
                <c:pt idx="28">
                  <c:v>120878</c:v>
                </c:pt>
                <c:pt idx="29">
                  <c:v>120878</c:v>
                </c:pt>
                <c:pt idx="30">
                  <c:v>123489.5</c:v>
                </c:pt>
                <c:pt idx="31">
                  <c:v>123489.5</c:v>
                </c:pt>
                <c:pt idx="32">
                  <c:v>123489.5</c:v>
                </c:pt>
                <c:pt idx="33">
                  <c:v>138561.5</c:v>
                </c:pt>
                <c:pt idx="34">
                  <c:v>138561.5</c:v>
                </c:pt>
                <c:pt idx="35">
                  <c:v>138561.5</c:v>
                </c:pt>
                <c:pt idx="36">
                  <c:v>146173</c:v>
                </c:pt>
                <c:pt idx="37">
                  <c:v>146173</c:v>
                </c:pt>
                <c:pt idx="38">
                  <c:v>146173</c:v>
                </c:pt>
                <c:pt idx="39">
                  <c:v>161245</c:v>
                </c:pt>
                <c:pt idx="40">
                  <c:v>161245</c:v>
                </c:pt>
                <c:pt idx="41">
                  <c:v>161245</c:v>
                </c:pt>
                <c:pt idx="42">
                  <c:v>163856.5</c:v>
                </c:pt>
                <c:pt idx="43">
                  <c:v>163856.5</c:v>
                </c:pt>
                <c:pt idx="44">
                  <c:v>176317</c:v>
                </c:pt>
                <c:pt idx="45">
                  <c:v>183928.5</c:v>
                </c:pt>
                <c:pt idx="46">
                  <c:v>183928.5</c:v>
                </c:pt>
                <c:pt idx="47">
                  <c:v>183928.5</c:v>
                </c:pt>
              </c:numCache>
            </c:numRef>
          </c:val>
          <c:smooth val="1"/>
        </c:ser>
        <c:dLbls>
          <c:showLegendKey val="0"/>
          <c:showVal val="0"/>
          <c:showCatName val="0"/>
          <c:showSerName val="0"/>
          <c:showPercent val="0"/>
          <c:showBubbleSize val="0"/>
        </c:dLbls>
        <c:marker val="1"/>
        <c:smooth val="0"/>
        <c:axId val="145472512"/>
        <c:axId val="145486976"/>
      </c:lineChart>
      <c:catAx>
        <c:axId val="145472512"/>
        <c:scaling>
          <c:orientation val="minMax"/>
        </c:scaling>
        <c:delete val="0"/>
        <c:axPos val="b"/>
        <c:title>
          <c:tx>
            <c:rich>
              <a:bodyPr/>
              <a:lstStyle/>
              <a:p>
                <a:pPr>
                  <a:defRPr sz="1400"/>
                </a:pPr>
                <a:r>
                  <a:rPr lang="en-US" sz="1400"/>
                  <a:t>Actual</a:t>
                </a:r>
                <a:r>
                  <a:rPr lang="en-US" sz="1400" baseline="0"/>
                  <a:t> VMs</a:t>
                </a:r>
                <a:endParaRPr lang="en-US" sz="1400"/>
              </a:p>
            </c:rich>
          </c:tx>
          <c:overlay val="0"/>
        </c:title>
        <c:numFmt formatCode="General" sourceLinked="1"/>
        <c:majorTickMark val="none"/>
        <c:minorTickMark val="none"/>
        <c:tickLblPos val="nextTo"/>
        <c:txPr>
          <a:bodyPr rot="-5400000" vert="horz"/>
          <a:lstStyle/>
          <a:p>
            <a:pPr>
              <a:defRPr/>
            </a:pPr>
            <a:endParaRPr lang="zh-CN"/>
          </a:p>
        </c:txPr>
        <c:crossAx val="145486976"/>
        <c:crosses val="autoZero"/>
        <c:auto val="1"/>
        <c:lblAlgn val="ctr"/>
        <c:lblOffset val="100"/>
        <c:noMultiLvlLbl val="0"/>
      </c:catAx>
      <c:valAx>
        <c:axId val="145486976"/>
        <c:scaling>
          <c:orientation val="minMax"/>
        </c:scaling>
        <c:delete val="0"/>
        <c:axPos val="l"/>
        <c:majorGridlines/>
        <c:title>
          <c:tx>
            <c:rich>
              <a:bodyPr/>
              <a:lstStyle/>
              <a:p>
                <a:pPr>
                  <a:defRPr sz="1400"/>
                </a:pPr>
                <a:r>
                  <a:rPr lang="en-US" sz="1400" dirty="0" smtClean="0"/>
                  <a:t>Relative</a:t>
                </a:r>
                <a:r>
                  <a:rPr lang="en-US" sz="1400" baseline="0" dirty="0" smtClean="0"/>
                  <a:t> </a:t>
                </a:r>
                <a:r>
                  <a:rPr lang="en-US" sz="1400" dirty="0" smtClean="0"/>
                  <a:t>Street</a:t>
                </a:r>
                <a:r>
                  <a:rPr lang="en-US" sz="1400" baseline="0" dirty="0" smtClean="0"/>
                  <a:t> </a:t>
                </a:r>
                <a:r>
                  <a:rPr lang="en-US" sz="1400" baseline="0" dirty="0"/>
                  <a:t>Price</a:t>
                </a:r>
                <a:endParaRPr lang="en-US" sz="1400" dirty="0"/>
              </a:p>
            </c:rich>
          </c:tx>
          <c:layout>
            <c:manualLayout>
              <c:xMode val="edge"/>
              <c:yMode val="edge"/>
              <c:x val="7.4503073610634726E-2"/>
              <c:y val="0.28143769809910202"/>
            </c:manualLayout>
          </c:layout>
          <c:overlay val="0"/>
        </c:title>
        <c:numFmt formatCode="_(&quot;$&quot;* #,##0_);_(&quot;$&quot;* \(#,##0\);_(&quot;$&quot;* &quot;-&quot;??_);_(@_)" sourceLinked="1"/>
        <c:majorTickMark val="none"/>
        <c:minorTickMark val="none"/>
        <c:tickLblPos val="nextTo"/>
        <c:txPr>
          <a:bodyPr/>
          <a:lstStyle/>
          <a:p>
            <a:pPr>
              <a:defRPr>
                <a:solidFill>
                  <a:schemeClr val="bg1"/>
                </a:solidFill>
              </a:defRPr>
            </a:pPr>
            <a:endParaRPr lang="zh-CN"/>
          </a:p>
        </c:txPr>
        <c:crossAx val="145472512"/>
        <c:crosses val="autoZero"/>
        <c:crossBetween val="between"/>
      </c:valAx>
    </c:plotArea>
    <c:legend>
      <c:legendPos val="r"/>
      <c:overlay val="0"/>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dirty="0" smtClean="0"/>
              <a:t>VSA </a:t>
            </a:r>
            <a:r>
              <a:rPr lang="en-US" dirty="0"/>
              <a:t>Power</a:t>
            </a:r>
            <a:r>
              <a:rPr lang="en-US" baseline="0" dirty="0"/>
              <a:t> Usage</a:t>
            </a:r>
            <a:endParaRPr lang="en-US" dirty="0"/>
          </a:p>
        </c:rich>
      </c:tx>
      <c:overlay val="0"/>
    </c:title>
    <c:autoTitleDeleted val="0"/>
    <c:plotArea>
      <c:layout/>
      <c:lineChart>
        <c:grouping val="standard"/>
        <c:varyColors val="0"/>
        <c:ser>
          <c:idx val="0"/>
          <c:order val="0"/>
          <c:tx>
            <c:strRef>
              <c:f>'VM Based'!$O$21</c:f>
              <c:strCache>
                <c:ptCount val="1"/>
                <c:pt idx="0">
                  <c:v>HP VSA</c:v>
                </c:pt>
              </c:strCache>
            </c:strRef>
          </c:tx>
          <c:marker>
            <c:symbol val="diamond"/>
            <c:size val="5"/>
          </c:marker>
          <c:cat>
            <c:numRef>
              <c:f>'VM Based'!$O$23:$O$70</c:f>
              <c:numCache>
                <c:formatCode>General</c:formatCode>
                <c:ptCount val="48"/>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pt idx="28">
                  <c:v>145</c:v>
                </c:pt>
                <c:pt idx="29">
                  <c:v>150</c:v>
                </c:pt>
                <c:pt idx="30">
                  <c:v>155</c:v>
                </c:pt>
                <c:pt idx="31">
                  <c:v>160</c:v>
                </c:pt>
                <c:pt idx="32">
                  <c:v>165</c:v>
                </c:pt>
                <c:pt idx="33">
                  <c:v>170</c:v>
                </c:pt>
                <c:pt idx="34">
                  <c:v>175</c:v>
                </c:pt>
                <c:pt idx="35">
                  <c:v>180</c:v>
                </c:pt>
                <c:pt idx="36">
                  <c:v>185</c:v>
                </c:pt>
                <c:pt idx="37">
                  <c:v>190</c:v>
                </c:pt>
                <c:pt idx="38">
                  <c:v>195</c:v>
                </c:pt>
                <c:pt idx="39">
                  <c:v>200</c:v>
                </c:pt>
                <c:pt idx="40">
                  <c:v>205</c:v>
                </c:pt>
                <c:pt idx="41">
                  <c:v>210</c:v>
                </c:pt>
                <c:pt idx="42">
                  <c:v>215</c:v>
                </c:pt>
                <c:pt idx="43">
                  <c:v>220</c:v>
                </c:pt>
                <c:pt idx="44">
                  <c:v>225</c:v>
                </c:pt>
                <c:pt idx="45">
                  <c:v>230</c:v>
                </c:pt>
                <c:pt idx="46">
                  <c:v>235</c:v>
                </c:pt>
                <c:pt idx="47">
                  <c:v>240</c:v>
                </c:pt>
              </c:numCache>
            </c:numRef>
          </c:cat>
          <c:val>
            <c:numRef>
              <c:f>'VM Based'!$Z$23:$Z$70</c:f>
              <c:numCache>
                <c:formatCode>General</c:formatCode>
                <c:ptCount val="48"/>
                <c:pt idx="0">
                  <c:v>780</c:v>
                </c:pt>
                <c:pt idx="1">
                  <c:v>780</c:v>
                </c:pt>
                <c:pt idx="2">
                  <c:v>780</c:v>
                </c:pt>
                <c:pt idx="3">
                  <c:v>780</c:v>
                </c:pt>
                <c:pt idx="4">
                  <c:v>780</c:v>
                </c:pt>
                <c:pt idx="5">
                  <c:v>780</c:v>
                </c:pt>
                <c:pt idx="6">
                  <c:v>780</c:v>
                </c:pt>
                <c:pt idx="7">
                  <c:v>780</c:v>
                </c:pt>
                <c:pt idx="8">
                  <c:v>780</c:v>
                </c:pt>
                <c:pt idx="9">
                  <c:v>1040</c:v>
                </c:pt>
                <c:pt idx="10">
                  <c:v>1040</c:v>
                </c:pt>
                <c:pt idx="11">
                  <c:v>1040</c:v>
                </c:pt>
                <c:pt idx="12">
                  <c:v>1300</c:v>
                </c:pt>
                <c:pt idx="13">
                  <c:v>1300</c:v>
                </c:pt>
                <c:pt idx="14">
                  <c:v>1300</c:v>
                </c:pt>
                <c:pt idx="15">
                  <c:v>1560</c:v>
                </c:pt>
                <c:pt idx="16">
                  <c:v>1560</c:v>
                </c:pt>
                <c:pt idx="17">
                  <c:v>1560</c:v>
                </c:pt>
                <c:pt idx="18">
                  <c:v>1820</c:v>
                </c:pt>
                <c:pt idx="19">
                  <c:v>1820</c:v>
                </c:pt>
                <c:pt idx="20">
                  <c:v>1820</c:v>
                </c:pt>
                <c:pt idx="21">
                  <c:v>2080</c:v>
                </c:pt>
                <c:pt idx="22">
                  <c:v>2080</c:v>
                </c:pt>
                <c:pt idx="23">
                  <c:v>2080</c:v>
                </c:pt>
                <c:pt idx="24">
                  <c:v>2340</c:v>
                </c:pt>
                <c:pt idx="25">
                  <c:v>2340</c:v>
                </c:pt>
                <c:pt idx="26">
                  <c:v>2340</c:v>
                </c:pt>
                <c:pt idx="27">
                  <c:v>2600</c:v>
                </c:pt>
                <c:pt idx="28">
                  <c:v>2600</c:v>
                </c:pt>
                <c:pt idx="29">
                  <c:v>2600</c:v>
                </c:pt>
                <c:pt idx="30">
                  <c:v>2860</c:v>
                </c:pt>
                <c:pt idx="31">
                  <c:v>2860</c:v>
                </c:pt>
                <c:pt idx="32">
                  <c:v>2860</c:v>
                </c:pt>
                <c:pt idx="33">
                  <c:v>3120</c:v>
                </c:pt>
                <c:pt idx="34">
                  <c:v>3120</c:v>
                </c:pt>
                <c:pt idx="35">
                  <c:v>3120</c:v>
                </c:pt>
                <c:pt idx="36">
                  <c:v>3380</c:v>
                </c:pt>
                <c:pt idx="37">
                  <c:v>3380</c:v>
                </c:pt>
                <c:pt idx="38">
                  <c:v>3380</c:v>
                </c:pt>
                <c:pt idx="39">
                  <c:v>3640</c:v>
                </c:pt>
                <c:pt idx="40">
                  <c:v>3640</c:v>
                </c:pt>
                <c:pt idx="41">
                  <c:v>3640</c:v>
                </c:pt>
                <c:pt idx="42">
                  <c:v>3900</c:v>
                </c:pt>
                <c:pt idx="43">
                  <c:v>3900</c:v>
                </c:pt>
                <c:pt idx="44">
                  <c:v>3900</c:v>
                </c:pt>
                <c:pt idx="45">
                  <c:v>4160</c:v>
                </c:pt>
                <c:pt idx="46">
                  <c:v>4160</c:v>
                </c:pt>
                <c:pt idx="47">
                  <c:v>4160</c:v>
                </c:pt>
              </c:numCache>
            </c:numRef>
          </c:val>
          <c:smooth val="1"/>
        </c:ser>
        <c:ser>
          <c:idx val="2"/>
          <c:order val="1"/>
          <c:tx>
            <c:strRef>
              <c:f>'VM Based'!$AR$21</c:f>
              <c:strCache>
                <c:ptCount val="1"/>
                <c:pt idx="0">
                  <c:v>Dell EQL</c:v>
                </c:pt>
              </c:strCache>
            </c:strRef>
          </c:tx>
          <c:marker>
            <c:symbol val="triangle"/>
            <c:size val="5"/>
          </c:marker>
          <c:cat>
            <c:numRef>
              <c:f>'VM Based'!$O$23:$O$70</c:f>
              <c:numCache>
                <c:formatCode>General</c:formatCode>
                <c:ptCount val="48"/>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pt idx="28">
                  <c:v>145</c:v>
                </c:pt>
                <c:pt idx="29">
                  <c:v>150</c:v>
                </c:pt>
                <c:pt idx="30">
                  <c:v>155</c:v>
                </c:pt>
                <c:pt idx="31">
                  <c:v>160</c:v>
                </c:pt>
                <c:pt idx="32">
                  <c:v>165</c:v>
                </c:pt>
                <c:pt idx="33">
                  <c:v>170</c:v>
                </c:pt>
                <c:pt idx="34">
                  <c:v>175</c:v>
                </c:pt>
                <c:pt idx="35">
                  <c:v>180</c:v>
                </c:pt>
                <c:pt idx="36">
                  <c:v>185</c:v>
                </c:pt>
                <c:pt idx="37">
                  <c:v>190</c:v>
                </c:pt>
                <c:pt idx="38">
                  <c:v>195</c:v>
                </c:pt>
                <c:pt idx="39">
                  <c:v>200</c:v>
                </c:pt>
                <c:pt idx="40">
                  <c:v>205</c:v>
                </c:pt>
                <c:pt idx="41">
                  <c:v>210</c:v>
                </c:pt>
                <c:pt idx="42">
                  <c:v>215</c:v>
                </c:pt>
                <c:pt idx="43">
                  <c:v>220</c:v>
                </c:pt>
                <c:pt idx="44">
                  <c:v>225</c:v>
                </c:pt>
                <c:pt idx="45">
                  <c:v>230</c:v>
                </c:pt>
                <c:pt idx="46">
                  <c:v>235</c:v>
                </c:pt>
                <c:pt idx="47">
                  <c:v>240</c:v>
                </c:pt>
              </c:numCache>
            </c:numRef>
          </c:cat>
          <c:val>
            <c:numRef>
              <c:f>'VM Based'!$BC$23:$BC$70</c:f>
              <c:numCache>
                <c:formatCode>General</c:formatCode>
                <c:ptCount val="48"/>
                <c:pt idx="0">
                  <c:v>1240</c:v>
                </c:pt>
                <c:pt idx="1">
                  <c:v>1240</c:v>
                </c:pt>
                <c:pt idx="2">
                  <c:v>1240</c:v>
                </c:pt>
                <c:pt idx="3">
                  <c:v>1240</c:v>
                </c:pt>
                <c:pt idx="4">
                  <c:v>1240</c:v>
                </c:pt>
                <c:pt idx="5">
                  <c:v>1940</c:v>
                </c:pt>
                <c:pt idx="6">
                  <c:v>2210</c:v>
                </c:pt>
                <c:pt idx="7">
                  <c:v>2210</c:v>
                </c:pt>
                <c:pt idx="8">
                  <c:v>2210</c:v>
                </c:pt>
                <c:pt idx="9">
                  <c:v>2480</c:v>
                </c:pt>
                <c:pt idx="10">
                  <c:v>2480</c:v>
                </c:pt>
                <c:pt idx="11">
                  <c:v>3180</c:v>
                </c:pt>
                <c:pt idx="12">
                  <c:v>3450</c:v>
                </c:pt>
                <c:pt idx="13">
                  <c:v>3450</c:v>
                </c:pt>
                <c:pt idx="14">
                  <c:v>3450</c:v>
                </c:pt>
                <c:pt idx="15">
                  <c:v>3720</c:v>
                </c:pt>
                <c:pt idx="16">
                  <c:v>4420</c:v>
                </c:pt>
                <c:pt idx="17">
                  <c:v>4420</c:v>
                </c:pt>
                <c:pt idx="18">
                  <c:v>4690</c:v>
                </c:pt>
                <c:pt idx="19">
                  <c:v>4690</c:v>
                </c:pt>
                <c:pt idx="20">
                  <c:v>4690</c:v>
                </c:pt>
                <c:pt idx="21">
                  <c:v>4960</c:v>
                </c:pt>
                <c:pt idx="22">
                  <c:v>5660</c:v>
                </c:pt>
                <c:pt idx="23">
                  <c:v>5660</c:v>
                </c:pt>
                <c:pt idx="24">
                  <c:v>5930</c:v>
                </c:pt>
                <c:pt idx="25">
                  <c:v>5930</c:v>
                </c:pt>
                <c:pt idx="26">
                  <c:v>5930</c:v>
                </c:pt>
                <c:pt idx="27">
                  <c:v>6200</c:v>
                </c:pt>
                <c:pt idx="28">
                  <c:v>6900</c:v>
                </c:pt>
                <c:pt idx="29">
                  <c:v>6900</c:v>
                </c:pt>
                <c:pt idx="30">
                  <c:v>7170</c:v>
                </c:pt>
                <c:pt idx="31">
                  <c:v>7170</c:v>
                </c:pt>
                <c:pt idx="32">
                  <c:v>7170</c:v>
                </c:pt>
                <c:pt idx="33">
                  <c:v>8140</c:v>
                </c:pt>
                <c:pt idx="34">
                  <c:v>8140</c:v>
                </c:pt>
                <c:pt idx="35">
                  <c:v>8140</c:v>
                </c:pt>
                <c:pt idx="36">
                  <c:v>8410</c:v>
                </c:pt>
                <c:pt idx="37">
                  <c:v>8410</c:v>
                </c:pt>
                <c:pt idx="38">
                  <c:v>8410</c:v>
                </c:pt>
                <c:pt idx="39">
                  <c:v>9380</c:v>
                </c:pt>
                <c:pt idx="40">
                  <c:v>9380</c:v>
                </c:pt>
                <c:pt idx="41">
                  <c:v>9380</c:v>
                </c:pt>
                <c:pt idx="42">
                  <c:v>9650</c:v>
                </c:pt>
                <c:pt idx="43">
                  <c:v>9650</c:v>
                </c:pt>
                <c:pt idx="44">
                  <c:v>10350</c:v>
                </c:pt>
                <c:pt idx="45">
                  <c:v>10620</c:v>
                </c:pt>
                <c:pt idx="46">
                  <c:v>10620</c:v>
                </c:pt>
                <c:pt idx="47">
                  <c:v>10620</c:v>
                </c:pt>
              </c:numCache>
            </c:numRef>
          </c:val>
          <c:smooth val="1"/>
        </c:ser>
        <c:dLbls>
          <c:showLegendKey val="0"/>
          <c:showVal val="0"/>
          <c:showCatName val="0"/>
          <c:showSerName val="0"/>
          <c:showPercent val="0"/>
          <c:showBubbleSize val="0"/>
        </c:dLbls>
        <c:marker val="1"/>
        <c:smooth val="0"/>
        <c:axId val="148930944"/>
        <c:axId val="148932864"/>
      </c:lineChart>
      <c:catAx>
        <c:axId val="148930944"/>
        <c:scaling>
          <c:orientation val="minMax"/>
        </c:scaling>
        <c:delete val="0"/>
        <c:axPos val="b"/>
        <c:title>
          <c:tx>
            <c:rich>
              <a:bodyPr/>
              <a:lstStyle/>
              <a:p>
                <a:pPr>
                  <a:defRPr sz="1400"/>
                </a:pPr>
                <a:r>
                  <a:rPr lang="en-US" sz="1400"/>
                  <a:t>Actual</a:t>
                </a:r>
                <a:r>
                  <a:rPr lang="en-US" sz="1400" baseline="0"/>
                  <a:t> VMs</a:t>
                </a:r>
                <a:endParaRPr lang="en-US" sz="1400"/>
              </a:p>
            </c:rich>
          </c:tx>
          <c:overlay val="0"/>
        </c:title>
        <c:numFmt formatCode="General" sourceLinked="1"/>
        <c:majorTickMark val="none"/>
        <c:minorTickMark val="none"/>
        <c:tickLblPos val="nextTo"/>
        <c:txPr>
          <a:bodyPr rot="-5400000" vert="horz"/>
          <a:lstStyle/>
          <a:p>
            <a:pPr>
              <a:defRPr/>
            </a:pPr>
            <a:endParaRPr lang="zh-CN"/>
          </a:p>
        </c:txPr>
        <c:crossAx val="148932864"/>
        <c:crosses val="autoZero"/>
        <c:auto val="1"/>
        <c:lblAlgn val="ctr"/>
        <c:lblOffset val="100"/>
        <c:noMultiLvlLbl val="0"/>
      </c:catAx>
      <c:valAx>
        <c:axId val="148932864"/>
        <c:scaling>
          <c:orientation val="minMax"/>
        </c:scaling>
        <c:delete val="0"/>
        <c:axPos val="l"/>
        <c:majorGridlines/>
        <c:title>
          <c:tx>
            <c:rich>
              <a:bodyPr/>
              <a:lstStyle/>
              <a:p>
                <a:pPr>
                  <a:defRPr sz="1400"/>
                </a:pPr>
                <a:r>
                  <a:rPr lang="en-US" sz="1400"/>
                  <a:t>Power</a:t>
                </a:r>
                <a:r>
                  <a:rPr lang="en-US" sz="1400" baseline="0"/>
                  <a:t> (Watts)</a:t>
                </a:r>
                <a:endParaRPr lang="en-US" sz="1400"/>
              </a:p>
            </c:rich>
          </c:tx>
          <c:overlay val="0"/>
        </c:title>
        <c:numFmt formatCode="General" sourceLinked="1"/>
        <c:majorTickMark val="none"/>
        <c:minorTickMark val="none"/>
        <c:tickLblPos val="nextTo"/>
        <c:crossAx val="148930944"/>
        <c:crosses val="autoZero"/>
        <c:crossBetween val="between"/>
      </c:valAx>
    </c:plotArea>
    <c:legend>
      <c:legendPos val="r"/>
      <c:layout>
        <c:manualLayout>
          <c:xMode val="edge"/>
          <c:yMode val="edge"/>
          <c:x val="0.88249966860203077"/>
          <c:y val="0.43391808492254852"/>
          <c:w val="0.10739932129695963"/>
          <c:h val="0.11604063314459187"/>
        </c:manualLayout>
      </c:layout>
      <c:overlay val="0"/>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dirty="0" smtClean="0"/>
              <a:t>VSA Footprint</a:t>
            </a:r>
            <a:endParaRPr lang="en-US" dirty="0"/>
          </a:p>
        </c:rich>
      </c:tx>
      <c:overlay val="0"/>
    </c:title>
    <c:autoTitleDeleted val="0"/>
    <c:plotArea>
      <c:layout>
        <c:manualLayout>
          <c:layoutTarget val="inner"/>
          <c:xMode val="edge"/>
          <c:yMode val="edge"/>
          <c:x val="7.4076613840992553E-2"/>
          <c:y val="9.8141706627436445E-2"/>
          <c:w val="0.77904469995704495"/>
          <c:h val="0.76861388019859533"/>
        </c:manualLayout>
      </c:layout>
      <c:lineChart>
        <c:grouping val="standard"/>
        <c:varyColors val="0"/>
        <c:ser>
          <c:idx val="0"/>
          <c:order val="0"/>
          <c:tx>
            <c:strRef>
              <c:f>'VM Based'!$O$21</c:f>
              <c:strCache>
                <c:ptCount val="1"/>
                <c:pt idx="0">
                  <c:v>HP VSA</c:v>
                </c:pt>
              </c:strCache>
            </c:strRef>
          </c:tx>
          <c:marker>
            <c:symbol val="diamond"/>
            <c:size val="5"/>
          </c:marker>
          <c:cat>
            <c:numRef>
              <c:f>'VM Based'!$O$23:$O$70</c:f>
              <c:numCache>
                <c:formatCode>General</c:formatCode>
                <c:ptCount val="48"/>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pt idx="28">
                  <c:v>145</c:v>
                </c:pt>
                <c:pt idx="29">
                  <c:v>150</c:v>
                </c:pt>
                <c:pt idx="30">
                  <c:v>155</c:v>
                </c:pt>
                <c:pt idx="31">
                  <c:v>160</c:v>
                </c:pt>
                <c:pt idx="32">
                  <c:v>165</c:v>
                </c:pt>
                <c:pt idx="33">
                  <c:v>170</c:v>
                </c:pt>
                <c:pt idx="34">
                  <c:v>175</c:v>
                </c:pt>
                <c:pt idx="35">
                  <c:v>180</c:v>
                </c:pt>
                <c:pt idx="36">
                  <c:v>185</c:v>
                </c:pt>
                <c:pt idx="37">
                  <c:v>190</c:v>
                </c:pt>
                <c:pt idx="38">
                  <c:v>195</c:v>
                </c:pt>
                <c:pt idx="39">
                  <c:v>200</c:v>
                </c:pt>
                <c:pt idx="40">
                  <c:v>205</c:v>
                </c:pt>
                <c:pt idx="41">
                  <c:v>210</c:v>
                </c:pt>
                <c:pt idx="42">
                  <c:v>215</c:v>
                </c:pt>
                <c:pt idx="43">
                  <c:v>220</c:v>
                </c:pt>
                <c:pt idx="44">
                  <c:v>225</c:v>
                </c:pt>
                <c:pt idx="45">
                  <c:v>230</c:v>
                </c:pt>
                <c:pt idx="46">
                  <c:v>235</c:v>
                </c:pt>
                <c:pt idx="47">
                  <c:v>240</c:v>
                </c:pt>
              </c:numCache>
            </c:numRef>
          </c:cat>
          <c:val>
            <c:numRef>
              <c:f>'VM Based'!$Y$23:$Y$70</c:f>
              <c:numCache>
                <c:formatCode>_(* #,##0_);_(* \(#,##0\);_(* "-"??_);_(@_)</c:formatCode>
                <c:ptCount val="48"/>
                <c:pt idx="0">
                  <c:v>3</c:v>
                </c:pt>
                <c:pt idx="1">
                  <c:v>3</c:v>
                </c:pt>
                <c:pt idx="2">
                  <c:v>3</c:v>
                </c:pt>
                <c:pt idx="3">
                  <c:v>3</c:v>
                </c:pt>
                <c:pt idx="4">
                  <c:v>3</c:v>
                </c:pt>
                <c:pt idx="5">
                  <c:v>3</c:v>
                </c:pt>
                <c:pt idx="6">
                  <c:v>3</c:v>
                </c:pt>
                <c:pt idx="7">
                  <c:v>3</c:v>
                </c:pt>
                <c:pt idx="8">
                  <c:v>3</c:v>
                </c:pt>
                <c:pt idx="9">
                  <c:v>4</c:v>
                </c:pt>
                <c:pt idx="10">
                  <c:v>4</c:v>
                </c:pt>
                <c:pt idx="11">
                  <c:v>4</c:v>
                </c:pt>
                <c:pt idx="12">
                  <c:v>5</c:v>
                </c:pt>
                <c:pt idx="13">
                  <c:v>5</c:v>
                </c:pt>
                <c:pt idx="14">
                  <c:v>5</c:v>
                </c:pt>
                <c:pt idx="15">
                  <c:v>6</c:v>
                </c:pt>
                <c:pt idx="16">
                  <c:v>6</c:v>
                </c:pt>
                <c:pt idx="17">
                  <c:v>6</c:v>
                </c:pt>
                <c:pt idx="18">
                  <c:v>7</c:v>
                </c:pt>
                <c:pt idx="19">
                  <c:v>7</c:v>
                </c:pt>
                <c:pt idx="20">
                  <c:v>7</c:v>
                </c:pt>
                <c:pt idx="21">
                  <c:v>8</c:v>
                </c:pt>
                <c:pt idx="22">
                  <c:v>8</c:v>
                </c:pt>
                <c:pt idx="23">
                  <c:v>8</c:v>
                </c:pt>
                <c:pt idx="24">
                  <c:v>9</c:v>
                </c:pt>
                <c:pt idx="25">
                  <c:v>9</c:v>
                </c:pt>
                <c:pt idx="26">
                  <c:v>9</c:v>
                </c:pt>
                <c:pt idx="27">
                  <c:v>10</c:v>
                </c:pt>
                <c:pt idx="28">
                  <c:v>10</c:v>
                </c:pt>
                <c:pt idx="29">
                  <c:v>10</c:v>
                </c:pt>
                <c:pt idx="30">
                  <c:v>11</c:v>
                </c:pt>
                <c:pt idx="31">
                  <c:v>11</c:v>
                </c:pt>
                <c:pt idx="32">
                  <c:v>11</c:v>
                </c:pt>
                <c:pt idx="33">
                  <c:v>12</c:v>
                </c:pt>
                <c:pt idx="34">
                  <c:v>12</c:v>
                </c:pt>
                <c:pt idx="35">
                  <c:v>12</c:v>
                </c:pt>
                <c:pt idx="36">
                  <c:v>13</c:v>
                </c:pt>
                <c:pt idx="37">
                  <c:v>13</c:v>
                </c:pt>
                <c:pt idx="38">
                  <c:v>13</c:v>
                </c:pt>
                <c:pt idx="39">
                  <c:v>14</c:v>
                </c:pt>
                <c:pt idx="40">
                  <c:v>14</c:v>
                </c:pt>
                <c:pt idx="41">
                  <c:v>14</c:v>
                </c:pt>
                <c:pt idx="42">
                  <c:v>15</c:v>
                </c:pt>
                <c:pt idx="43">
                  <c:v>15</c:v>
                </c:pt>
                <c:pt idx="44">
                  <c:v>15</c:v>
                </c:pt>
                <c:pt idx="45">
                  <c:v>16</c:v>
                </c:pt>
                <c:pt idx="46">
                  <c:v>16</c:v>
                </c:pt>
                <c:pt idx="47">
                  <c:v>16</c:v>
                </c:pt>
              </c:numCache>
            </c:numRef>
          </c:val>
          <c:smooth val="1"/>
        </c:ser>
        <c:ser>
          <c:idx val="2"/>
          <c:order val="1"/>
          <c:tx>
            <c:strRef>
              <c:f>'VM Based'!$AR$21</c:f>
              <c:strCache>
                <c:ptCount val="1"/>
                <c:pt idx="0">
                  <c:v>Dell EQL</c:v>
                </c:pt>
              </c:strCache>
            </c:strRef>
          </c:tx>
          <c:marker>
            <c:symbol val="triangle"/>
            <c:size val="5"/>
          </c:marker>
          <c:cat>
            <c:numRef>
              <c:f>'VM Based'!$O$23:$O$70</c:f>
              <c:numCache>
                <c:formatCode>General</c:formatCode>
                <c:ptCount val="48"/>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140</c:v>
                </c:pt>
                <c:pt idx="28">
                  <c:v>145</c:v>
                </c:pt>
                <c:pt idx="29">
                  <c:v>150</c:v>
                </c:pt>
                <c:pt idx="30">
                  <c:v>155</c:v>
                </c:pt>
                <c:pt idx="31">
                  <c:v>160</c:v>
                </c:pt>
                <c:pt idx="32">
                  <c:v>165</c:v>
                </c:pt>
                <c:pt idx="33">
                  <c:v>170</c:v>
                </c:pt>
                <c:pt idx="34">
                  <c:v>175</c:v>
                </c:pt>
                <c:pt idx="35">
                  <c:v>180</c:v>
                </c:pt>
                <c:pt idx="36">
                  <c:v>185</c:v>
                </c:pt>
                <c:pt idx="37">
                  <c:v>190</c:v>
                </c:pt>
                <c:pt idx="38">
                  <c:v>195</c:v>
                </c:pt>
                <c:pt idx="39">
                  <c:v>200</c:v>
                </c:pt>
                <c:pt idx="40">
                  <c:v>205</c:v>
                </c:pt>
                <c:pt idx="41">
                  <c:v>210</c:v>
                </c:pt>
                <c:pt idx="42">
                  <c:v>215</c:v>
                </c:pt>
                <c:pt idx="43">
                  <c:v>220</c:v>
                </c:pt>
                <c:pt idx="44">
                  <c:v>225</c:v>
                </c:pt>
                <c:pt idx="45">
                  <c:v>230</c:v>
                </c:pt>
                <c:pt idx="46">
                  <c:v>235</c:v>
                </c:pt>
                <c:pt idx="47">
                  <c:v>240</c:v>
                </c:pt>
              </c:numCache>
            </c:numRef>
          </c:cat>
          <c:val>
            <c:numRef>
              <c:f>'VM Based'!$BB$23:$BB$70</c:f>
              <c:numCache>
                <c:formatCode>_(* #,##0_);_(* \(#,##0\);_(* "-"??_);_(@_)</c:formatCode>
                <c:ptCount val="48"/>
                <c:pt idx="0">
                  <c:v>4</c:v>
                </c:pt>
                <c:pt idx="1">
                  <c:v>4</c:v>
                </c:pt>
                <c:pt idx="2">
                  <c:v>4</c:v>
                </c:pt>
                <c:pt idx="3">
                  <c:v>4</c:v>
                </c:pt>
                <c:pt idx="4">
                  <c:v>4</c:v>
                </c:pt>
                <c:pt idx="5">
                  <c:v>6</c:v>
                </c:pt>
                <c:pt idx="6">
                  <c:v>7</c:v>
                </c:pt>
                <c:pt idx="7">
                  <c:v>7</c:v>
                </c:pt>
                <c:pt idx="8">
                  <c:v>7</c:v>
                </c:pt>
                <c:pt idx="9">
                  <c:v>8</c:v>
                </c:pt>
                <c:pt idx="10">
                  <c:v>8</c:v>
                </c:pt>
                <c:pt idx="11">
                  <c:v>10</c:v>
                </c:pt>
                <c:pt idx="12">
                  <c:v>11</c:v>
                </c:pt>
                <c:pt idx="13">
                  <c:v>11</c:v>
                </c:pt>
                <c:pt idx="14">
                  <c:v>11</c:v>
                </c:pt>
                <c:pt idx="15">
                  <c:v>12</c:v>
                </c:pt>
                <c:pt idx="16">
                  <c:v>14</c:v>
                </c:pt>
                <c:pt idx="17">
                  <c:v>14</c:v>
                </c:pt>
                <c:pt idx="18">
                  <c:v>15</c:v>
                </c:pt>
                <c:pt idx="19">
                  <c:v>15</c:v>
                </c:pt>
                <c:pt idx="20">
                  <c:v>15</c:v>
                </c:pt>
                <c:pt idx="21">
                  <c:v>16</c:v>
                </c:pt>
                <c:pt idx="22">
                  <c:v>18</c:v>
                </c:pt>
                <c:pt idx="23">
                  <c:v>18</c:v>
                </c:pt>
                <c:pt idx="24">
                  <c:v>19</c:v>
                </c:pt>
                <c:pt idx="25">
                  <c:v>19</c:v>
                </c:pt>
                <c:pt idx="26">
                  <c:v>19</c:v>
                </c:pt>
                <c:pt idx="27">
                  <c:v>20</c:v>
                </c:pt>
                <c:pt idx="28">
                  <c:v>22</c:v>
                </c:pt>
                <c:pt idx="29">
                  <c:v>22</c:v>
                </c:pt>
                <c:pt idx="30">
                  <c:v>23</c:v>
                </c:pt>
                <c:pt idx="31">
                  <c:v>23</c:v>
                </c:pt>
                <c:pt idx="32">
                  <c:v>23</c:v>
                </c:pt>
                <c:pt idx="33">
                  <c:v>26</c:v>
                </c:pt>
                <c:pt idx="34">
                  <c:v>26</c:v>
                </c:pt>
                <c:pt idx="35">
                  <c:v>26</c:v>
                </c:pt>
                <c:pt idx="36">
                  <c:v>27</c:v>
                </c:pt>
                <c:pt idx="37">
                  <c:v>27</c:v>
                </c:pt>
                <c:pt idx="38">
                  <c:v>27</c:v>
                </c:pt>
                <c:pt idx="39">
                  <c:v>30</c:v>
                </c:pt>
                <c:pt idx="40">
                  <c:v>30</c:v>
                </c:pt>
                <c:pt idx="41">
                  <c:v>30</c:v>
                </c:pt>
                <c:pt idx="42">
                  <c:v>31</c:v>
                </c:pt>
                <c:pt idx="43">
                  <c:v>31</c:v>
                </c:pt>
                <c:pt idx="44">
                  <c:v>33</c:v>
                </c:pt>
                <c:pt idx="45">
                  <c:v>34</c:v>
                </c:pt>
                <c:pt idx="46">
                  <c:v>34</c:v>
                </c:pt>
                <c:pt idx="47">
                  <c:v>34</c:v>
                </c:pt>
              </c:numCache>
            </c:numRef>
          </c:val>
          <c:smooth val="1"/>
        </c:ser>
        <c:dLbls>
          <c:showLegendKey val="0"/>
          <c:showVal val="0"/>
          <c:showCatName val="0"/>
          <c:showSerName val="0"/>
          <c:showPercent val="0"/>
          <c:showBubbleSize val="0"/>
        </c:dLbls>
        <c:marker val="1"/>
        <c:smooth val="0"/>
        <c:axId val="145809408"/>
        <c:axId val="145811328"/>
      </c:lineChart>
      <c:catAx>
        <c:axId val="145809408"/>
        <c:scaling>
          <c:orientation val="minMax"/>
        </c:scaling>
        <c:delete val="0"/>
        <c:axPos val="b"/>
        <c:title>
          <c:tx>
            <c:rich>
              <a:bodyPr/>
              <a:lstStyle/>
              <a:p>
                <a:pPr>
                  <a:defRPr sz="1400"/>
                </a:pPr>
                <a:r>
                  <a:rPr lang="en-US" sz="1400"/>
                  <a:t>Actual</a:t>
                </a:r>
                <a:r>
                  <a:rPr lang="en-US" sz="1400" baseline="0"/>
                  <a:t> VMs</a:t>
                </a:r>
                <a:endParaRPr lang="en-US" sz="1400"/>
              </a:p>
            </c:rich>
          </c:tx>
          <c:overlay val="0"/>
        </c:title>
        <c:numFmt formatCode="General" sourceLinked="1"/>
        <c:majorTickMark val="none"/>
        <c:minorTickMark val="none"/>
        <c:tickLblPos val="nextTo"/>
        <c:txPr>
          <a:bodyPr rot="-5400000" vert="horz"/>
          <a:lstStyle/>
          <a:p>
            <a:pPr>
              <a:defRPr/>
            </a:pPr>
            <a:endParaRPr lang="zh-CN"/>
          </a:p>
        </c:txPr>
        <c:crossAx val="145811328"/>
        <c:crosses val="autoZero"/>
        <c:auto val="1"/>
        <c:lblAlgn val="ctr"/>
        <c:lblOffset val="100"/>
        <c:noMultiLvlLbl val="0"/>
      </c:catAx>
      <c:valAx>
        <c:axId val="145811328"/>
        <c:scaling>
          <c:orientation val="minMax"/>
        </c:scaling>
        <c:delete val="0"/>
        <c:axPos val="l"/>
        <c:majorGridlines/>
        <c:title>
          <c:tx>
            <c:rich>
              <a:bodyPr/>
              <a:lstStyle/>
              <a:p>
                <a:pPr>
                  <a:defRPr sz="1400"/>
                </a:pPr>
                <a:r>
                  <a:rPr lang="en-US" sz="1400"/>
                  <a:t>Rackspace</a:t>
                </a:r>
                <a:r>
                  <a:rPr lang="en-US" sz="1400" baseline="0"/>
                  <a:t> (U)</a:t>
                </a:r>
                <a:endParaRPr lang="en-US" sz="1400"/>
              </a:p>
            </c:rich>
          </c:tx>
          <c:overlay val="0"/>
        </c:title>
        <c:numFmt formatCode="_(* #,##0_);_(* \(#,##0\);_(* &quot;-&quot;??_);_(@_)" sourceLinked="1"/>
        <c:majorTickMark val="none"/>
        <c:minorTickMark val="none"/>
        <c:tickLblPos val="nextTo"/>
        <c:crossAx val="145809408"/>
        <c:crosses val="autoZero"/>
        <c:crossBetween val="between"/>
      </c:valAx>
    </c:plotArea>
    <c:legend>
      <c:legendPos val="r"/>
      <c:layout>
        <c:manualLayout>
          <c:xMode val="edge"/>
          <c:yMode val="edge"/>
          <c:x val="0.88220219940861466"/>
          <c:y val="0.44394857631192336"/>
          <c:w val="0.10767121831290076"/>
          <c:h val="0.11520890716510775"/>
        </c:manualLayout>
      </c:layout>
      <c:overlay val="0"/>
    </c:legend>
    <c:plotVisOnly val="1"/>
    <c:dispBlanksAs val="gap"/>
    <c:showDLblsOverMax val="0"/>
  </c:chart>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DCEB40-A4D1-422F-B568-1CE79DC36107}" type="doc">
      <dgm:prSet loTypeId="urn:microsoft.com/office/officeart/2005/8/layout/vList4#1" loCatId="list" qsTypeId="urn:microsoft.com/office/officeart/2005/8/quickstyle/simple2" qsCatId="simple" csTypeId="urn:microsoft.com/office/officeart/2005/8/colors/accent1_1" csCatId="accent1" phldr="1"/>
      <dgm:spPr/>
      <dgm:t>
        <a:bodyPr/>
        <a:lstStyle/>
        <a:p>
          <a:endParaRPr lang="en-US"/>
        </a:p>
      </dgm:t>
    </dgm:pt>
    <dgm:pt modelId="{FF089599-C662-47C1-A5F5-75C5676631A4}">
      <dgm:prSet phldrT="[Text]" custT="1"/>
      <dgm:spPr/>
      <dgm:t>
        <a:bodyPr lIns="0" tIns="0" rIns="0" bIns="0"/>
        <a:lstStyle/>
        <a:p>
          <a:r>
            <a:rPr lang="en-US" sz="1100" dirty="0" smtClean="0"/>
            <a:t> </a:t>
          </a:r>
          <a:endParaRPr lang="en-US" sz="1100" dirty="0"/>
        </a:p>
      </dgm:t>
    </dgm:pt>
    <dgm:pt modelId="{B6D77E10-5EB7-4AEB-935F-0ADAFE17CA54}" type="parTrans" cxnId="{FFCB50A6-537B-46E2-994D-59EDFE70826F}">
      <dgm:prSet/>
      <dgm:spPr/>
      <dgm:t>
        <a:bodyPr/>
        <a:lstStyle/>
        <a:p>
          <a:endParaRPr lang="en-US"/>
        </a:p>
      </dgm:t>
    </dgm:pt>
    <dgm:pt modelId="{B74E8C0F-CAB5-43B7-912A-B50FB28A0CB9}" type="sibTrans" cxnId="{FFCB50A6-537B-46E2-994D-59EDFE70826F}">
      <dgm:prSet/>
      <dgm:spPr/>
      <dgm:t>
        <a:bodyPr/>
        <a:lstStyle/>
        <a:p>
          <a:endParaRPr lang="en-US"/>
        </a:p>
      </dgm:t>
    </dgm:pt>
    <dgm:pt modelId="{D8A7BFD9-B83C-4480-9745-44CAEE4D6F93}">
      <dgm:prSet phldrT="[Text]" custT="1"/>
      <dgm:spPr/>
      <dgm:t>
        <a:bodyPr lIns="0" tIns="0" rIns="0" bIns="0"/>
        <a:lstStyle/>
        <a:p>
          <a:r>
            <a:rPr lang="en-US" sz="1100" dirty="0" smtClean="0"/>
            <a:t> </a:t>
          </a:r>
          <a:endParaRPr lang="en-US" sz="1100" dirty="0"/>
        </a:p>
      </dgm:t>
    </dgm:pt>
    <dgm:pt modelId="{EDD815C7-E021-467E-8E1D-B74DD09672E8}" type="parTrans" cxnId="{27AB1D61-7954-4EA7-9623-2B5B6F413191}">
      <dgm:prSet/>
      <dgm:spPr/>
      <dgm:t>
        <a:bodyPr/>
        <a:lstStyle/>
        <a:p>
          <a:endParaRPr lang="en-US"/>
        </a:p>
      </dgm:t>
    </dgm:pt>
    <dgm:pt modelId="{CEAB0638-3B44-4786-B4A5-6F79B73CAFAD}" type="sibTrans" cxnId="{27AB1D61-7954-4EA7-9623-2B5B6F413191}">
      <dgm:prSet/>
      <dgm:spPr/>
      <dgm:t>
        <a:bodyPr/>
        <a:lstStyle/>
        <a:p>
          <a:endParaRPr lang="en-US"/>
        </a:p>
      </dgm:t>
    </dgm:pt>
    <dgm:pt modelId="{785CF42A-6B26-4A80-A0C6-BD6E2948E682}">
      <dgm:prSet phldrT="[Text]" custT="1"/>
      <dgm:spPr/>
      <dgm:t>
        <a:bodyPr lIns="0" tIns="0" rIns="0" bIns="0"/>
        <a:lstStyle/>
        <a:p>
          <a:r>
            <a:rPr lang="en-US" sz="1100" dirty="0" smtClean="0"/>
            <a:t> </a:t>
          </a:r>
          <a:endParaRPr lang="en-US" sz="1100" dirty="0"/>
        </a:p>
      </dgm:t>
    </dgm:pt>
    <dgm:pt modelId="{86FD80FD-7318-4443-9C76-4C55710B18A3}" type="parTrans" cxnId="{2CF4D3BC-A70A-4FA4-B4AA-E93C0EED0138}">
      <dgm:prSet/>
      <dgm:spPr/>
      <dgm:t>
        <a:bodyPr/>
        <a:lstStyle/>
        <a:p>
          <a:endParaRPr lang="en-US"/>
        </a:p>
      </dgm:t>
    </dgm:pt>
    <dgm:pt modelId="{C83C7E20-6293-4D5D-9D48-71C72D1875CC}" type="sibTrans" cxnId="{2CF4D3BC-A70A-4FA4-B4AA-E93C0EED0138}">
      <dgm:prSet/>
      <dgm:spPr/>
      <dgm:t>
        <a:bodyPr/>
        <a:lstStyle/>
        <a:p>
          <a:endParaRPr lang="en-US"/>
        </a:p>
      </dgm:t>
    </dgm:pt>
    <dgm:pt modelId="{A8432B0A-B450-4129-B1BF-6EA82AA7DF24}">
      <dgm:prSet phldrT="[Text]" custT="1"/>
      <dgm:spPr/>
      <dgm:t>
        <a:bodyPr lIns="0" tIns="0" rIns="0" bIns="0"/>
        <a:lstStyle/>
        <a:p>
          <a:r>
            <a:rPr lang="en-US" sz="1100" dirty="0" smtClean="0"/>
            <a:t> </a:t>
          </a:r>
          <a:endParaRPr lang="en-US" sz="1100" dirty="0"/>
        </a:p>
      </dgm:t>
    </dgm:pt>
    <dgm:pt modelId="{1A3C57B9-991F-4BDB-ADF4-9714206BB84A}" type="parTrans" cxnId="{EBB9D6E7-63BD-438B-98ED-25330F30B1BD}">
      <dgm:prSet/>
      <dgm:spPr/>
      <dgm:t>
        <a:bodyPr/>
        <a:lstStyle/>
        <a:p>
          <a:endParaRPr lang="en-US"/>
        </a:p>
      </dgm:t>
    </dgm:pt>
    <dgm:pt modelId="{F35D8883-772E-4E8B-886C-5E8D23CB353E}" type="sibTrans" cxnId="{EBB9D6E7-63BD-438B-98ED-25330F30B1BD}">
      <dgm:prSet/>
      <dgm:spPr/>
      <dgm:t>
        <a:bodyPr/>
        <a:lstStyle/>
        <a:p>
          <a:endParaRPr lang="en-US"/>
        </a:p>
      </dgm:t>
    </dgm:pt>
    <dgm:pt modelId="{E2460FC4-69B7-4ECD-BFD5-1DC806EC3709}">
      <dgm:prSet phldrT="[Text]" custT="1"/>
      <dgm:spPr/>
      <dgm:t>
        <a:bodyPr lIns="0" tIns="0" rIns="0" bIns="0"/>
        <a:lstStyle/>
        <a:p>
          <a:endParaRPr lang="en-US" sz="1100" dirty="0"/>
        </a:p>
      </dgm:t>
    </dgm:pt>
    <dgm:pt modelId="{C5A5BA0C-E7DA-4E67-87C5-93CFE3B38147}" type="parTrans" cxnId="{60F825B5-98B4-46D9-9B07-80CFEF79F797}">
      <dgm:prSet/>
      <dgm:spPr/>
      <dgm:t>
        <a:bodyPr/>
        <a:lstStyle/>
        <a:p>
          <a:endParaRPr lang="en-US"/>
        </a:p>
      </dgm:t>
    </dgm:pt>
    <dgm:pt modelId="{1F78497D-0FD3-4A19-BEBE-70CE1C5F2551}" type="sibTrans" cxnId="{60F825B5-98B4-46D9-9B07-80CFEF79F797}">
      <dgm:prSet/>
      <dgm:spPr/>
      <dgm:t>
        <a:bodyPr/>
        <a:lstStyle/>
        <a:p>
          <a:endParaRPr lang="en-US"/>
        </a:p>
      </dgm:t>
    </dgm:pt>
    <dgm:pt modelId="{E284EDDD-9A08-448A-93EA-4FC5A42BB794}" type="pres">
      <dgm:prSet presAssocID="{55DCEB40-A4D1-422F-B568-1CE79DC36107}" presName="linear" presStyleCnt="0">
        <dgm:presLayoutVars>
          <dgm:dir/>
          <dgm:resizeHandles val="exact"/>
        </dgm:presLayoutVars>
      </dgm:prSet>
      <dgm:spPr/>
      <dgm:t>
        <a:bodyPr/>
        <a:lstStyle/>
        <a:p>
          <a:endParaRPr lang="en-US"/>
        </a:p>
      </dgm:t>
    </dgm:pt>
    <dgm:pt modelId="{B7169C35-5DC2-4743-9E98-0567D3405AF1}" type="pres">
      <dgm:prSet presAssocID="{E2460FC4-69B7-4ECD-BFD5-1DC806EC3709}" presName="comp" presStyleCnt="0"/>
      <dgm:spPr/>
    </dgm:pt>
    <dgm:pt modelId="{2C932662-A6B2-4B26-8558-C594082174DD}" type="pres">
      <dgm:prSet presAssocID="{E2460FC4-69B7-4ECD-BFD5-1DC806EC3709}" presName="box" presStyleLbl="node1" presStyleIdx="0" presStyleCnt="5"/>
      <dgm:spPr/>
      <dgm:t>
        <a:bodyPr/>
        <a:lstStyle/>
        <a:p>
          <a:endParaRPr lang="en-US"/>
        </a:p>
      </dgm:t>
    </dgm:pt>
    <dgm:pt modelId="{C289CBB8-FE5E-47AE-BB8C-0B8B78742373}" type="pres">
      <dgm:prSet presAssocID="{E2460FC4-69B7-4ECD-BFD5-1DC806EC3709}" presName="img" presStyleLbl="fgImgPlace1" presStyleIdx="0" presStyleCnt="5"/>
      <dgm:spPr>
        <a:solidFill>
          <a:schemeClr val="bg1"/>
        </a:solidFill>
      </dgm:spPr>
      <dgm:t>
        <a:bodyPr/>
        <a:lstStyle/>
        <a:p>
          <a:endParaRPr lang="en-US"/>
        </a:p>
      </dgm:t>
    </dgm:pt>
    <dgm:pt modelId="{3E5B2251-3626-4CE0-A0AA-C28FEA31840D}" type="pres">
      <dgm:prSet presAssocID="{E2460FC4-69B7-4ECD-BFD5-1DC806EC3709}" presName="text" presStyleLbl="node1" presStyleIdx="0" presStyleCnt="5">
        <dgm:presLayoutVars>
          <dgm:bulletEnabled val="1"/>
        </dgm:presLayoutVars>
      </dgm:prSet>
      <dgm:spPr/>
      <dgm:t>
        <a:bodyPr/>
        <a:lstStyle/>
        <a:p>
          <a:endParaRPr lang="en-US"/>
        </a:p>
      </dgm:t>
    </dgm:pt>
    <dgm:pt modelId="{9E2A7099-4D94-4109-8863-278CFE31C8A4}" type="pres">
      <dgm:prSet presAssocID="{1F78497D-0FD3-4A19-BEBE-70CE1C5F2551}" presName="spacer" presStyleCnt="0"/>
      <dgm:spPr/>
    </dgm:pt>
    <dgm:pt modelId="{5901A4CB-1859-4D0C-8881-049760764A86}" type="pres">
      <dgm:prSet presAssocID="{FF089599-C662-47C1-A5F5-75C5676631A4}" presName="comp" presStyleCnt="0"/>
      <dgm:spPr/>
    </dgm:pt>
    <dgm:pt modelId="{14EF6E61-A458-46C5-B16B-710E32ACD414}" type="pres">
      <dgm:prSet presAssocID="{FF089599-C662-47C1-A5F5-75C5676631A4}" presName="box" presStyleLbl="node1" presStyleIdx="1" presStyleCnt="5"/>
      <dgm:spPr/>
      <dgm:t>
        <a:bodyPr/>
        <a:lstStyle/>
        <a:p>
          <a:endParaRPr lang="en-US"/>
        </a:p>
      </dgm:t>
    </dgm:pt>
    <dgm:pt modelId="{300E9E82-6D15-4CFA-9624-3AC2DE06D880}" type="pres">
      <dgm:prSet presAssocID="{FF089599-C662-47C1-A5F5-75C5676631A4}" presName="img" presStyleLbl="fgImgPlace1" presStyleIdx="1" presStyleCnt="5"/>
      <dgm:spPr>
        <a:solidFill>
          <a:schemeClr val="bg1"/>
        </a:solidFill>
      </dgm:spPr>
      <dgm:t>
        <a:bodyPr/>
        <a:lstStyle/>
        <a:p>
          <a:endParaRPr lang="en-US"/>
        </a:p>
      </dgm:t>
    </dgm:pt>
    <dgm:pt modelId="{B1B0D78E-84A2-428A-AC81-A75D481A3AA6}" type="pres">
      <dgm:prSet presAssocID="{FF089599-C662-47C1-A5F5-75C5676631A4}" presName="text" presStyleLbl="node1" presStyleIdx="1" presStyleCnt="5">
        <dgm:presLayoutVars>
          <dgm:bulletEnabled val="1"/>
        </dgm:presLayoutVars>
      </dgm:prSet>
      <dgm:spPr/>
      <dgm:t>
        <a:bodyPr/>
        <a:lstStyle/>
        <a:p>
          <a:endParaRPr lang="en-US"/>
        </a:p>
      </dgm:t>
    </dgm:pt>
    <dgm:pt modelId="{E58D06E6-580F-4B35-9D53-05B1686C87A1}" type="pres">
      <dgm:prSet presAssocID="{B74E8C0F-CAB5-43B7-912A-B50FB28A0CB9}" presName="spacer" presStyleCnt="0"/>
      <dgm:spPr/>
    </dgm:pt>
    <dgm:pt modelId="{639F30A2-2195-413F-8484-0D1BDAAA6909}" type="pres">
      <dgm:prSet presAssocID="{D8A7BFD9-B83C-4480-9745-44CAEE4D6F93}" presName="comp" presStyleCnt="0"/>
      <dgm:spPr/>
    </dgm:pt>
    <dgm:pt modelId="{C2DF7DDD-3FA0-402F-AA6B-908C5DEAB23D}" type="pres">
      <dgm:prSet presAssocID="{D8A7BFD9-B83C-4480-9745-44CAEE4D6F93}" presName="box" presStyleLbl="node1" presStyleIdx="2" presStyleCnt="5"/>
      <dgm:spPr/>
      <dgm:t>
        <a:bodyPr/>
        <a:lstStyle/>
        <a:p>
          <a:endParaRPr lang="en-US"/>
        </a:p>
      </dgm:t>
    </dgm:pt>
    <dgm:pt modelId="{078E70B3-07E7-4669-8A51-836E20BEB2DF}" type="pres">
      <dgm:prSet presAssocID="{D8A7BFD9-B83C-4480-9745-44CAEE4D6F93}" presName="img" presStyleLbl="fgImgPlace1" presStyleIdx="2" presStyleCnt="5"/>
      <dgm:spPr>
        <a:solidFill>
          <a:schemeClr val="bg1"/>
        </a:solidFill>
      </dgm:spPr>
      <dgm:t>
        <a:bodyPr/>
        <a:lstStyle/>
        <a:p>
          <a:endParaRPr lang="en-US"/>
        </a:p>
      </dgm:t>
    </dgm:pt>
    <dgm:pt modelId="{9FADB8ED-7CA2-46AF-8731-9681EF0563D9}" type="pres">
      <dgm:prSet presAssocID="{D8A7BFD9-B83C-4480-9745-44CAEE4D6F93}" presName="text" presStyleLbl="node1" presStyleIdx="2" presStyleCnt="5">
        <dgm:presLayoutVars>
          <dgm:bulletEnabled val="1"/>
        </dgm:presLayoutVars>
      </dgm:prSet>
      <dgm:spPr/>
      <dgm:t>
        <a:bodyPr/>
        <a:lstStyle/>
        <a:p>
          <a:endParaRPr lang="en-US"/>
        </a:p>
      </dgm:t>
    </dgm:pt>
    <dgm:pt modelId="{8CF7DFEB-3972-4807-BA5A-1832CAFD8360}" type="pres">
      <dgm:prSet presAssocID="{CEAB0638-3B44-4786-B4A5-6F79B73CAFAD}" presName="spacer" presStyleCnt="0"/>
      <dgm:spPr/>
    </dgm:pt>
    <dgm:pt modelId="{0E81C9EE-3C59-46B2-9A55-417347D68B75}" type="pres">
      <dgm:prSet presAssocID="{785CF42A-6B26-4A80-A0C6-BD6E2948E682}" presName="comp" presStyleCnt="0"/>
      <dgm:spPr/>
    </dgm:pt>
    <dgm:pt modelId="{963AD4F9-E75C-430F-98CC-87218293FBBB}" type="pres">
      <dgm:prSet presAssocID="{785CF42A-6B26-4A80-A0C6-BD6E2948E682}" presName="box" presStyleLbl="node1" presStyleIdx="3" presStyleCnt="5"/>
      <dgm:spPr/>
      <dgm:t>
        <a:bodyPr/>
        <a:lstStyle/>
        <a:p>
          <a:endParaRPr lang="en-US"/>
        </a:p>
      </dgm:t>
    </dgm:pt>
    <dgm:pt modelId="{0008917C-A686-4AFE-AE4C-79C806A27B9B}" type="pres">
      <dgm:prSet presAssocID="{785CF42A-6B26-4A80-A0C6-BD6E2948E682}" presName="img" presStyleLbl="fgImgPlace1" presStyleIdx="3" presStyleCnt="5"/>
      <dgm:spPr>
        <a:solidFill>
          <a:schemeClr val="bg1"/>
        </a:solidFill>
      </dgm:spPr>
      <dgm:t>
        <a:bodyPr/>
        <a:lstStyle/>
        <a:p>
          <a:endParaRPr lang="en-US"/>
        </a:p>
      </dgm:t>
    </dgm:pt>
    <dgm:pt modelId="{0998B3CE-1062-406E-A832-C99300983212}" type="pres">
      <dgm:prSet presAssocID="{785CF42A-6B26-4A80-A0C6-BD6E2948E682}" presName="text" presStyleLbl="node1" presStyleIdx="3" presStyleCnt="5">
        <dgm:presLayoutVars>
          <dgm:bulletEnabled val="1"/>
        </dgm:presLayoutVars>
      </dgm:prSet>
      <dgm:spPr/>
      <dgm:t>
        <a:bodyPr/>
        <a:lstStyle/>
        <a:p>
          <a:endParaRPr lang="en-US"/>
        </a:p>
      </dgm:t>
    </dgm:pt>
    <dgm:pt modelId="{32D246C2-23C7-420A-A514-3EC42D82EF91}" type="pres">
      <dgm:prSet presAssocID="{C83C7E20-6293-4D5D-9D48-71C72D1875CC}" presName="spacer" presStyleCnt="0"/>
      <dgm:spPr/>
    </dgm:pt>
    <dgm:pt modelId="{8BFE0EA9-B6AE-4DAD-A7AB-DD4712717227}" type="pres">
      <dgm:prSet presAssocID="{A8432B0A-B450-4129-B1BF-6EA82AA7DF24}" presName="comp" presStyleCnt="0"/>
      <dgm:spPr/>
    </dgm:pt>
    <dgm:pt modelId="{65ACAAB2-125F-4144-BA4C-612289AAAF03}" type="pres">
      <dgm:prSet presAssocID="{A8432B0A-B450-4129-B1BF-6EA82AA7DF24}" presName="box" presStyleLbl="node1" presStyleIdx="4" presStyleCnt="5"/>
      <dgm:spPr/>
      <dgm:t>
        <a:bodyPr/>
        <a:lstStyle/>
        <a:p>
          <a:endParaRPr lang="en-US"/>
        </a:p>
      </dgm:t>
    </dgm:pt>
    <dgm:pt modelId="{75CF98DC-9EEE-4142-9C79-D2213239AA9F}" type="pres">
      <dgm:prSet presAssocID="{A8432B0A-B450-4129-B1BF-6EA82AA7DF24}" presName="img" presStyleLbl="fgImgPlace1" presStyleIdx="4" presStyleCnt="5"/>
      <dgm:spPr>
        <a:solidFill>
          <a:schemeClr val="bg1"/>
        </a:solidFill>
      </dgm:spPr>
      <dgm:t>
        <a:bodyPr/>
        <a:lstStyle/>
        <a:p>
          <a:endParaRPr lang="en-US"/>
        </a:p>
      </dgm:t>
    </dgm:pt>
    <dgm:pt modelId="{08F17702-57E9-4CFD-B129-4CB2DF8C0B51}" type="pres">
      <dgm:prSet presAssocID="{A8432B0A-B450-4129-B1BF-6EA82AA7DF24}" presName="text" presStyleLbl="node1" presStyleIdx="4" presStyleCnt="5">
        <dgm:presLayoutVars>
          <dgm:bulletEnabled val="1"/>
        </dgm:presLayoutVars>
      </dgm:prSet>
      <dgm:spPr/>
      <dgm:t>
        <a:bodyPr/>
        <a:lstStyle/>
        <a:p>
          <a:endParaRPr lang="en-US"/>
        </a:p>
      </dgm:t>
    </dgm:pt>
  </dgm:ptLst>
  <dgm:cxnLst>
    <dgm:cxn modelId="{B5F49E39-D38F-4B75-98B2-E91FBD415ABC}" type="presOf" srcId="{FF089599-C662-47C1-A5F5-75C5676631A4}" destId="{14EF6E61-A458-46C5-B16B-710E32ACD414}" srcOrd="0" destOrd="0" presId="urn:microsoft.com/office/officeart/2005/8/layout/vList4#1"/>
    <dgm:cxn modelId="{0D983DDD-A3DA-4CCE-897F-7ABB042C50E7}" type="presOf" srcId="{D8A7BFD9-B83C-4480-9745-44CAEE4D6F93}" destId="{C2DF7DDD-3FA0-402F-AA6B-908C5DEAB23D}" srcOrd="0" destOrd="0" presId="urn:microsoft.com/office/officeart/2005/8/layout/vList4#1"/>
    <dgm:cxn modelId="{2CF4D3BC-A70A-4FA4-B4AA-E93C0EED0138}" srcId="{55DCEB40-A4D1-422F-B568-1CE79DC36107}" destId="{785CF42A-6B26-4A80-A0C6-BD6E2948E682}" srcOrd="3" destOrd="0" parTransId="{86FD80FD-7318-4443-9C76-4C55710B18A3}" sibTransId="{C83C7E20-6293-4D5D-9D48-71C72D1875CC}"/>
    <dgm:cxn modelId="{9953E847-AE86-4CCF-A184-D3B52141FFA0}" type="presOf" srcId="{785CF42A-6B26-4A80-A0C6-BD6E2948E682}" destId="{0998B3CE-1062-406E-A832-C99300983212}" srcOrd="1" destOrd="0" presId="urn:microsoft.com/office/officeart/2005/8/layout/vList4#1"/>
    <dgm:cxn modelId="{88EEAEBE-69A2-4C3F-9A14-883F417FFF01}" type="presOf" srcId="{FF089599-C662-47C1-A5F5-75C5676631A4}" destId="{B1B0D78E-84A2-428A-AC81-A75D481A3AA6}" srcOrd="1" destOrd="0" presId="urn:microsoft.com/office/officeart/2005/8/layout/vList4#1"/>
    <dgm:cxn modelId="{A8CF476A-21B3-4BEB-94B1-318B06F70E0C}" type="presOf" srcId="{785CF42A-6B26-4A80-A0C6-BD6E2948E682}" destId="{963AD4F9-E75C-430F-98CC-87218293FBBB}" srcOrd="0" destOrd="0" presId="urn:microsoft.com/office/officeart/2005/8/layout/vList4#1"/>
    <dgm:cxn modelId="{90500980-1765-49E4-B545-6B882BB9C98B}" type="presOf" srcId="{55DCEB40-A4D1-422F-B568-1CE79DC36107}" destId="{E284EDDD-9A08-448A-93EA-4FC5A42BB794}" srcOrd="0" destOrd="0" presId="urn:microsoft.com/office/officeart/2005/8/layout/vList4#1"/>
    <dgm:cxn modelId="{98344C3B-1254-4C45-801A-2199E5EC1112}" type="presOf" srcId="{A8432B0A-B450-4129-B1BF-6EA82AA7DF24}" destId="{08F17702-57E9-4CFD-B129-4CB2DF8C0B51}" srcOrd="1" destOrd="0" presId="urn:microsoft.com/office/officeart/2005/8/layout/vList4#1"/>
    <dgm:cxn modelId="{0F7E6A96-309B-4494-A52B-F90407C75EF5}" type="presOf" srcId="{E2460FC4-69B7-4ECD-BFD5-1DC806EC3709}" destId="{2C932662-A6B2-4B26-8558-C594082174DD}" srcOrd="0" destOrd="0" presId="urn:microsoft.com/office/officeart/2005/8/layout/vList4#1"/>
    <dgm:cxn modelId="{27AB1D61-7954-4EA7-9623-2B5B6F413191}" srcId="{55DCEB40-A4D1-422F-B568-1CE79DC36107}" destId="{D8A7BFD9-B83C-4480-9745-44CAEE4D6F93}" srcOrd="2" destOrd="0" parTransId="{EDD815C7-E021-467E-8E1D-B74DD09672E8}" sibTransId="{CEAB0638-3B44-4786-B4A5-6F79B73CAFAD}"/>
    <dgm:cxn modelId="{FFCB50A6-537B-46E2-994D-59EDFE70826F}" srcId="{55DCEB40-A4D1-422F-B568-1CE79DC36107}" destId="{FF089599-C662-47C1-A5F5-75C5676631A4}" srcOrd="1" destOrd="0" parTransId="{B6D77E10-5EB7-4AEB-935F-0ADAFE17CA54}" sibTransId="{B74E8C0F-CAB5-43B7-912A-B50FB28A0CB9}"/>
    <dgm:cxn modelId="{F17352F0-B58C-47D4-B703-E212BA8A1530}" type="presOf" srcId="{E2460FC4-69B7-4ECD-BFD5-1DC806EC3709}" destId="{3E5B2251-3626-4CE0-A0AA-C28FEA31840D}" srcOrd="1" destOrd="0" presId="urn:microsoft.com/office/officeart/2005/8/layout/vList4#1"/>
    <dgm:cxn modelId="{60F825B5-98B4-46D9-9B07-80CFEF79F797}" srcId="{55DCEB40-A4D1-422F-B568-1CE79DC36107}" destId="{E2460FC4-69B7-4ECD-BFD5-1DC806EC3709}" srcOrd="0" destOrd="0" parTransId="{C5A5BA0C-E7DA-4E67-87C5-93CFE3B38147}" sibTransId="{1F78497D-0FD3-4A19-BEBE-70CE1C5F2551}"/>
    <dgm:cxn modelId="{F53098AF-46FA-4FE8-B7FF-1C0285C1553B}" type="presOf" srcId="{A8432B0A-B450-4129-B1BF-6EA82AA7DF24}" destId="{65ACAAB2-125F-4144-BA4C-612289AAAF03}" srcOrd="0" destOrd="0" presId="urn:microsoft.com/office/officeart/2005/8/layout/vList4#1"/>
    <dgm:cxn modelId="{E1550A64-BCEB-4EF2-8D3C-A56A57D33CAD}" type="presOf" srcId="{D8A7BFD9-B83C-4480-9745-44CAEE4D6F93}" destId="{9FADB8ED-7CA2-46AF-8731-9681EF0563D9}" srcOrd="1" destOrd="0" presId="urn:microsoft.com/office/officeart/2005/8/layout/vList4#1"/>
    <dgm:cxn modelId="{EBB9D6E7-63BD-438B-98ED-25330F30B1BD}" srcId="{55DCEB40-A4D1-422F-B568-1CE79DC36107}" destId="{A8432B0A-B450-4129-B1BF-6EA82AA7DF24}" srcOrd="4" destOrd="0" parTransId="{1A3C57B9-991F-4BDB-ADF4-9714206BB84A}" sibTransId="{F35D8883-772E-4E8B-886C-5E8D23CB353E}"/>
    <dgm:cxn modelId="{73E66497-7754-48E2-8353-E2452D814DAC}" type="presParOf" srcId="{E284EDDD-9A08-448A-93EA-4FC5A42BB794}" destId="{B7169C35-5DC2-4743-9E98-0567D3405AF1}" srcOrd="0" destOrd="0" presId="urn:microsoft.com/office/officeart/2005/8/layout/vList4#1"/>
    <dgm:cxn modelId="{EA47935A-3E57-4E3E-A4C5-61379957E067}" type="presParOf" srcId="{B7169C35-5DC2-4743-9E98-0567D3405AF1}" destId="{2C932662-A6B2-4B26-8558-C594082174DD}" srcOrd="0" destOrd="0" presId="urn:microsoft.com/office/officeart/2005/8/layout/vList4#1"/>
    <dgm:cxn modelId="{D180FEDC-99E6-4602-B093-C55B748D0FFA}" type="presParOf" srcId="{B7169C35-5DC2-4743-9E98-0567D3405AF1}" destId="{C289CBB8-FE5E-47AE-BB8C-0B8B78742373}" srcOrd="1" destOrd="0" presId="urn:microsoft.com/office/officeart/2005/8/layout/vList4#1"/>
    <dgm:cxn modelId="{D755B51B-E23C-41AC-832B-6F3241B49AD7}" type="presParOf" srcId="{B7169C35-5DC2-4743-9E98-0567D3405AF1}" destId="{3E5B2251-3626-4CE0-A0AA-C28FEA31840D}" srcOrd="2" destOrd="0" presId="urn:microsoft.com/office/officeart/2005/8/layout/vList4#1"/>
    <dgm:cxn modelId="{6F87816E-8E96-44C8-B5E0-D4908A503859}" type="presParOf" srcId="{E284EDDD-9A08-448A-93EA-4FC5A42BB794}" destId="{9E2A7099-4D94-4109-8863-278CFE31C8A4}" srcOrd="1" destOrd="0" presId="urn:microsoft.com/office/officeart/2005/8/layout/vList4#1"/>
    <dgm:cxn modelId="{F2323663-8810-46DF-B18B-B4420B495AF3}" type="presParOf" srcId="{E284EDDD-9A08-448A-93EA-4FC5A42BB794}" destId="{5901A4CB-1859-4D0C-8881-049760764A86}" srcOrd="2" destOrd="0" presId="urn:microsoft.com/office/officeart/2005/8/layout/vList4#1"/>
    <dgm:cxn modelId="{4E55C450-514B-4DFE-963D-463733A150E5}" type="presParOf" srcId="{5901A4CB-1859-4D0C-8881-049760764A86}" destId="{14EF6E61-A458-46C5-B16B-710E32ACD414}" srcOrd="0" destOrd="0" presId="urn:microsoft.com/office/officeart/2005/8/layout/vList4#1"/>
    <dgm:cxn modelId="{0F484AFE-9E9C-44AD-A154-3F87C8433EDA}" type="presParOf" srcId="{5901A4CB-1859-4D0C-8881-049760764A86}" destId="{300E9E82-6D15-4CFA-9624-3AC2DE06D880}" srcOrd="1" destOrd="0" presId="urn:microsoft.com/office/officeart/2005/8/layout/vList4#1"/>
    <dgm:cxn modelId="{43D365F6-3480-4AEC-87CB-50C47784719B}" type="presParOf" srcId="{5901A4CB-1859-4D0C-8881-049760764A86}" destId="{B1B0D78E-84A2-428A-AC81-A75D481A3AA6}" srcOrd="2" destOrd="0" presId="urn:microsoft.com/office/officeart/2005/8/layout/vList4#1"/>
    <dgm:cxn modelId="{042FE6F1-63E8-4841-A05F-F3C2D30D173C}" type="presParOf" srcId="{E284EDDD-9A08-448A-93EA-4FC5A42BB794}" destId="{E58D06E6-580F-4B35-9D53-05B1686C87A1}" srcOrd="3" destOrd="0" presId="urn:microsoft.com/office/officeart/2005/8/layout/vList4#1"/>
    <dgm:cxn modelId="{F385F021-87B9-4F73-83C3-330434893362}" type="presParOf" srcId="{E284EDDD-9A08-448A-93EA-4FC5A42BB794}" destId="{639F30A2-2195-413F-8484-0D1BDAAA6909}" srcOrd="4" destOrd="0" presId="urn:microsoft.com/office/officeart/2005/8/layout/vList4#1"/>
    <dgm:cxn modelId="{CE78B08C-206C-4425-88D9-366A4637BAED}" type="presParOf" srcId="{639F30A2-2195-413F-8484-0D1BDAAA6909}" destId="{C2DF7DDD-3FA0-402F-AA6B-908C5DEAB23D}" srcOrd="0" destOrd="0" presId="urn:microsoft.com/office/officeart/2005/8/layout/vList4#1"/>
    <dgm:cxn modelId="{835B0404-A137-45EA-B01B-22DE09AB9AED}" type="presParOf" srcId="{639F30A2-2195-413F-8484-0D1BDAAA6909}" destId="{078E70B3-07E7-4669-8A51-836E20BEB2DF}" srcOrd="1" destOrd="0" presId="urn:microsoft.com/office/officeart/2005/8/layout/vList4#1"/>
    <dgm:cxn modelId="{EE91DD8F-FD3C-4E14-B126-A95B7B919C82}" type="presParOf" srcId="{639F30A2-2195-413F-8484-0D1BDAAA6909}" destId="{9FADB8ED-7CA2-46AF-8731-9681EF0563D9}" srcOrd="2" destOrd="0" presId="urn:microsoft.com/office/officeart/2005/8/layout/vList4#1"/>
    <dgm:cxn modelId="{DE54C404-F5D5-420E-BB58-F13271676A58}" type="presParOf" srcId="{E284EDDD-9A08-448A-93EA-4FC5A42BB794}" destId="{8CF7DFEB-3972-4807-BA5A-1832CAFD8360}" srcOrd="5" destOrd="0" presId="urn:microsoft.com/office/officeart/2005/8/layout/vList4#1"/>
    <dgm:cxn modelId="{31A62B29-A959-483A-A7D4-FA5DBE89D1DE}" type="presParOf" srcId="{E284EDDD-9A08-448A-93EA-4FC5A42BB794}" destId="{0E81C9EE-3C59-46B2-9A55-417347D68B75}" srcOrd="6" destOrd="0" presId="urn:microsoft.com/office/officeart/2005/8/layout/vList4#1"/>
    <dgm:cxn modelId="{4919F80C-E07E-4182-B373-15CB8485BF93}" type="presParOf" srcId="{0E81C9EE-3C59-46B2-9A55-417347D68B75}" destId="{963AD4F9-E75C-430F-98CC-87218293FBBB}" srcOrd="0" destOrd="0" presId="urn:microsoft.com/office/officeart/2005/8/layout/vList4#1"/>
    <dgm:cxn modelId="{6F9B9CE0-B0DE-462D-955E-C6E9973A6735}" type="presParOf" srcId="{0E81C9EE-3C59-46B2-9A55-417347D68B75}" destId="{0008917C-A686-4AFE-AE4C-79C806A27B9B}" srcOrd="1" destOrd="0" presId="urn:microsoft.com/office/officeart/2005/8/layout/vList4#1"/>
    <dgm:cxn modelId="{71B5B298-A113-42A6-9C47-51A2E8A32C07}" type="presParOf" srcId="{0E81C9EE-3C59-46B2-9A55-417347D68B75}" destId="{0998B3CE-1062-406E-A832-C99300983212}" srcOrd="2" destOrd="0" presId="urn:microsoft.com/office/officeart/2005/8/layout/vList4#1"/>
    <dgm:cxn modelId="{CEDEC3EC-1D48-499D-8ADF-4C5C99359AD6}" type="presParOf" srcId="{E284EDDD-9A08-448A-93EA-4FC5A42BB794}" destId="{32D246C2-23C7-420A-A514-3EC42D82EF91}" srcOrd="7" destOrd="0" presId="urn:microsoft.com/office/officeart/2005/8/layout/vList4#1"/>
    <dgm:cxn modelId="{7E10D6AF-8B5C-4252-A026-BA23FEC1EEAE}" type="presParOf" srcId="{E284EDDD-9A08-448A-93EA-4FC5A42BB794}" destId="{8BFE0EA9-B6AE-4DAD-A7AB-DD4712717227}" srcOrd="8" destOrd="0" presId="urn:microsoft.com/office/officeart/2005/8/layout/vList4#1"/>
    <dgm:cxn modelId="{70401852-302C-4CF1-8995-134E4ACCE2EF}" type="presParOf" srcId="{8BFE0EA9-B6AE-4DAD-A7AB-DD4712717227}" destId="{65ACAAB2-125F-4144-BA4C-612289AAAF03}" srcOrd="0" destOrd="0" presId="urn:microsoft.com/office/officeart/2005/8/layout/vList4#1"/>
    <dgm:cxn modelId="{6DADAC41-0875-4B1E-B8C2-80AC269AB92E}" type="presParOf" srcId="{8BFE0EA9-B6AE-4DAD-A7AB-DD4712717227}" destId="{75CF98DC-9EEE-4142-9C79-D2213239AA9F}" srcOrd="1" destOrd="0" presId="urn:microsoft.com/office/officeart/2005/8/layout/vList4#1"/>
    <dgm:cxn modelId="{53F99361-1ADD-44E4-ACFA-18E97C80B046}" type="presParOf" srcId="{8BFE0EA9-B6AE-4DAD-A7AB-DD4712717227}" destId="{08F17702-57E9-4CFD-B129-4CB2DF8C0B51}" srcOrd="2" destOrd="0" presId="urn:microsoft.com/office/officeart/2005/8/layout/vList4#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932662-A6B2-4B26-8558-C594082174DD}">
      <dsp:nvSpPr>
        <dsp:cNvPr id="0" name=""/>
        <dsp:cNvSpPr/>
      </dsp:nvSpPr>
      <dsp:spPr>
        <a:xfrm>
          <a:off x="0" y="0"/>
          <a:ext cx="4358343" cy="764904"/>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l" defTabSz="488950">
            <a:lnSpc>
              <a:spcPct val="90000"/>
            </a:lnSpc>
            <a:spcBef>
              <a:spcPct val="0"/>
            </a:spcBef>
            <a:spcAft>
              <a:spcPct val="35000"/>
            </a:spcAft>
          </a:pPr>
          <a:endParaRPr lang="en-US" sz="1100" kern="1200" dirty="0"/>
        </a:p>
      </dsp:txBody>
      <dsp:txXfrm>
        <a:off x="948159" y="0"/>
        <a:ext cx="3410184" cy="764904"/>
      </dsp:txXfrm>
    </dsp:sp>
    <dsp:sp modelId="{C289CBB8-FE5E-47AE-BB8C-0B8B78742373}">
      <dsp:nvSpPr>
        <dsp:cNvPr id="0" name=""/>
        <dsp:cNvSpPr/>
      </dsp:nvSpPr>
      <dsp:spPr>
        <a:xfrm>
          <a:off x="76490" y="76490"/>
          <a:ext cx="871668" cy="611923"/>
        </a:xfrm>
        <a:prstGeom prst="roundRect">
          <a:avLst>
            <a:gd name="adj" fmla="val 10000"/>
          </a:avLst>
        </a:prstGeom>
        <a:solidFill>
          <a:schemeClr val="bg1"/>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14EF6E61-A458-46C5-B16B-710E32ACD414}">
      <dsp:nvSpPr>
        <dsp:cNvPr id="0" name=""/>
        <dsp:cNvSpPr/>
      </dsp:nvSpPr>
      <dsp:spPr>
        <a:xfrm>
          <a:off x="0" y="841394"/>
          <a:ext cx="4358343" cy="764904"/>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l" defTabSz="488950">
            <a:lnSpc>
              <a:spcPct val="90000"/>
            </a:lnSpc>
            <a:spcBef>
              <a:spcPct val="0"/>
            </a:spcBef>
            <a:spcAft>
              <a:spcPct val="35000"/>
            </a:spcAft>
          </a:pPr>
          <a:r>
            <a:rPr lang="en-US" sz="1100" kern="1200" dirty="0" smtClean="0"/>
            <a:t> </a:t>
          </a:r>
          <a:endParaRPr lang="en-US" sz="1100" kern="1200" dirty="0"/>
        </a:p>
      </dsp:txBody>
      <dsp:txXfrm>
        <a:off x="948159" y="841394"/>
        <a:ext cx="3410184" cy="764904"/>
      </dsp:txXfrm>
    </dsp:sp>
    <dsp:sp modelId="{300E9E82-6D15-4CFA-9624-3AC2DE06D880}">
      <dsp:nvSpPr>
        <dsp:cNvPr id="0" name=""/>
        <dsp:cNvSpPr/>
      </dsp:nvSpPr>
      <dsp:spPr>
        <a:xfrm>
          <a:off x="76490" y="917884"/>
          <a:ext cx="871668" cy="611923"/>
        </a:xfrm>
        <a:prstGeom prst="roundRect">
          <a:avLst>
            <a:gd name="adj" fmla="val 10000"/>
          </a:avLst>
        </a:prstGeom>
        <a:solidFill>
          <a:schemeClr val="bg1"/>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C2DF7DDD-3FA0-402F-AA6B-908C5DEAB23D}">
      <dsp:nvSpPr>
        <dsp:cNvPr id="0" name=""/>
        <dsp:cNvSpPr/>
      </dsp:nvSpPr>
      <dsp:spPr>
        <a:xfrm>
          <a:off x="0" y="1682789"/>
          <a:ext cx="4358343" cy="764904"/>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l" defTabSz="488950">
            <a:lnSpc>
              <a:spcPct val="90000"/>
            </a:lnSpc>
            <a:spcBef>
              <a:spcPct val="0"/>
            </a:spcBef>
            <a:spcAft>
              <a:spcPct val="35000"/>
            </a:spcAft>
          </a:pPr>
          <a:r>
            <a:rPr lang="en-US" sz="1100" kern="1200" dirty="0" smtClean="0"/>
            <a:t> </a:t>
          </a:r>
          <a:endParaRPr lang="en-US" sz="1100" kern="1200" dirty="0"/>
        </a:p>
      </dsp:txBody>
      <dsp:txXfrm>
        <a:off x="948159" y="1682789"/>
        <a:ext cx="3410184" cy="764904"/>
      </dsp:txXfrm>
    </dsp:sp>
    <dsp:sp modelId="{078E70B3-07E7-4669-8A51-836E20BEB2DF}">
      <dsp:nvSpPr>
        <dsp:cNvPr id="0" name=""/>
        <dsp:cNvSpPr/>
      </dsp:nvSpPr>
      <dsp:spPr>
        <a:xfrm>
          <a:off x="76490" y="1759279"/>
          <a:ext cx="871668" cy="611923"/>
        </a:xfrm>
        <a:prstGeom prst="roundRect">
          <a:avLst>
            <a:gd name="adj" fmla="val 10000"/>
          </a:avLst>
        </a:prstGeom>
        <a:solidFill>
          <a:schemeClr val="bg1"/>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963AD4F9-E75C-430F-98CC-87218293FBBB}">
      <dsp:nvSpPr>
        <dsp:cNvPr id="0" name=""/>
        <dsp:cNvSpPr/>
      </dsp:nvSpPr>
      <dsp:spPr>
        <a:xfrm>
          <a:off x="0" y="2524183"/>
          <a:ext cx="4358343" cy="764904"/>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l" defTabSz="488950">
            <a:lnSpc>
              <a:spcPct val="90000"/>
            </a:lnSpc>
            <a:spcBef>
              <a:spcPct val="0"/>
            </a:spcBef>
            <a:spcAft>
              <a:spcPct val="35000"/>
            </a:spcAft>
          </a:pPr>
          <a:r>
            <a:rPr lang="en-US" sz="1100" kern="1200" dirty="0" smtClean="0"/>
            <a:t> </a:t>
          </a:r>
          <a:endParaRPr lang="en-US" sz="1100" kern="1200" dirty="0"/>
        </a:p>
      </dsp:txBody>
      <dsp:txXfrm>
        <a:off x="948159" y="2524183"/>
        <a:ext cx="3410184" cy="764904"/>
      </dsp:txXfrm>
    </dsp:sp>
    <dsp:sp modelId="{0008917C-A686-4AFE-AE4C-79C806A27B9B}">
      <dsp:nvSpPr>
        <dsp:cNvPr id="0" name=""/>
        <dsp:cNvSpPr/>
      </dsp:nvSpPr>
      <dsp:spPr>
        <a:xfrm>
          <a:off x="76490" y="2600674"/>
          <a:ext cx="871668" cy="611923"/>
        </a:xfrm>
        <a:prstGeom prst="roundRect">
          <a:avLst>
            <a:gd name="adj" fmla="val 10000"/>
          </a:avLst>
        </a:prstGeom>
        <a:solidFill>
          <a:schemeClr val="bg1"/>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65ACAAB2-125F-4144-BA4C-612289AAAF03}">
      <dsp:nvSpPr>
        <dsp:cNvPr id="0" name=""/>
        <dsp:cNvSpPr/>
      </dsp:nvSpPr>
      <dsp:spPr>
        <a:xfrm>
          <a:off x="0" y="3365578"/>
          <a:ext cx="4358343" cy="764904"/>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l" defTabSz="488950">
            <a:lnSpc>
              <a:spcPct val="90000"/>
            </a:lnSpc>
            <a:spcBef>
              <a:spcPct val="0"/>
            </a:spcBef>
            <a:spcAft>
              <a:spcPct val="35000"/>
            </a:spcAft>
          </a:pPr>
          <a:r>
            <a:rPr lang="en-US" sz="1100" kern="1200" dirty="0" smtClean="0"/>
            <a:t> </a:t>
          </a:r>
          <a:endParaRPr lang="en-US" sz="1100" kern="1200" dirty="0"/>
        </a:p>
      </dsp:txBody>
      <dsp:txXfrm>
        <a:off x="948159" y="3365578"/>
        <a:ext cx="3410184" cy="764904"/>
      </dsp:txXfrm>
    </dsp:sp>
    <dsp:sp modelId="{75CF98DC-9EEE-4142-9C79-D2213239AA9F}">
      <dsp:nvSpPr>
        <dsp:cNvPr id="0" name=""/>
        <dsp:cNvSpPr/>
      </dsp:nvSpPr>
      <dsp:spPr>
        <a:xfrm>
          <a:off x="76490" y="3442068"/>
          <a:ext cx="871668" cy="611923"/>
        </a:xfrm>
        <a:prstGeom prst="roundRect">
          <a:avLst>
            <a:gd name="adj" fmla="val 10000"/>
          </a:avLst>
        </a:prstGeom>
        <a:solidFill>
          <a:schemeClr val="bg1"/>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1">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latin typeface="HP Simplified"/>
              <a:cs typeface="HP Simplified"/>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678B55-319B-2D4F-AE49-6C1B6E1A4DDA}" type="datetimeFigureOut">
              <a:rPr lang="en-US" smtClean="0">
                <a:latin typeface="HP Simplified"/>
                <a:cs typeface="HP Simplified"/>
              </a:rPr>
              <a:pPr/>
              <a:t>1/5/2018</a:t>
            </a:fld>
            <a:endParaRPr lang="en-GB" dirty="0">
              <a:latin typeface="HP Simplified"/>
              <a:cs typeface="HP Simplifie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latin typeface="HP Simplified"/>
              <a:cs typeface="HP Simplified"/>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1B27340-60F0-7D46-BC5B-91B08A318A82}" type="slidenum">
              <a:rPr lang="en-GB" smtClean="0">
                <a:latin typeface="HP Simplified"/>
                <a:cs typeface="HP Simplified"/>
              </a:rPr>
              <a:pPr/>
              <a:t>‹#›</a:t>
            </a:fld>
            <a:endParaRPr lang="en-GB" dirty="0">
              <a:latin typeface="HP Simplified"/>
              <a:cs typeface="HP Simplified"/>
            </a:endParaRPr>
          </a:p>
        </p:txBody>
      </p:sp>
    </p:spTree>
    <p:extLst>
      <p:ext uri="{BB962C8B-B14F-4D97-AF65-F5344CB8AC3E}">
        <p14:creationId xmlns:p14="http://schemas.microsoft.com/office/powerpoint/2010/main" val="493217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P Simplified"/>
                <a:cs typeface="HP Simplified"/>
              </a:defRPr>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P Simplified"/>
                <a:cs typeface="HP Simplified"/>
              </a:defRPr>
            </a:lvl1pPr>
          </a:lstStyle>
          <a:p>
            <a:fld id="{2D9CAF8C-0805-8440-B43D-DCCAAA4D80CE}" type="datetimeFigureOut">
              <a:rPr lang="en-US" smtClean="0"/>
              <a:pPr/>
              <a:t>1/5/2018</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P Simplified"/>
                <a:cs typeface="HP Simplified"/>
              </a:defRPr>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P Simplified"/>
                <a:cs typeface="HP Simplified"/>
              </a:defRPr>
            </a:lvl1pPr>
          </a:lstStyle>
          <a:p>
            <a:fld id="{22A853E8-D85F-5D49-95D2-E1D96ABFE2B9}" type="slidenum">
              <a:rPr lang="en-GB" smtClean="0"/>
              <a:pPr/>
              <a:t>‹#›</a:t>
            </a:fld>
            <a:endParaRPr lang="en-GB" dirty="0"/>
          </a:p>
        </p:txBody>
      </p:sp>
    </p:spTree>
    <p:extLst>
      <p:ext uri="{BB962C8B-B14F-4D97-AF65-F5344CB8AC3E}">
        <p14:creationId xmlns:p14="http://schemas.microsoft.com/office/powerpoint/2010/main" val="26880798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P Simplified"/>
        <a:ea typeface="+mn-ea"/>
        <a:cs typeface="HP Simplified"/>
      </a:defRPr>
    </a:lvl1pPr>
    <a:lvl2pPr marL="457200" algn="l" defTabSz="457200" rtl="0" eaLnBrk="1" latinLnBrk="0" hangingPunct="1">
      <a:defRPr sz="1200" kern="1200">
        <a:solidFill>
          <a:schemeClr val="tx1"/>
        </a:solidFill>
        <a:latin typeface="HP Simplified"/>
        <a:ea typeface="+mn-ea"/>
        <a:cs typeface="HP Simplified"/>
      </a:defRPr>
    </a:lvl2pPr>
    <a:lvl3pPr marL="914400" algn="l" defTabSz="457200" rtl="0" eaLnBrk="1" latinLnBrk="0" hangingPunct="1">
      <a:defRPr sz="1200" kern="1200">
        <a:solidFill>
          <a:schemeClr val="tx1"/>
        </a:solidFill>
        <a:latin typeface="HP Simplified"/>
        <a:ea typeface="+mn-ea"/>
        <a:cs typeface="HP Simplified"/>
      </a:defRPr>
    </a:lvl3pPr>
    <a:lvl4pPr marL="1371600" algn="l" defTabSz="457200" rtl="0" eaLnBrk="1" latinLnBrk="0" hangingPunct="1">
      <a:defRPr sz="1200" kern="1200">
        <a:solidFill>
          <a:schemeClr val="tx1"/>
        </a:solidFill>
        <a:latin typeface="HP Simplified"/>
        <a:ea typeface="+mn-ea"/>
        <a:cs typeface="HP Simplified"/>
      </a:defRPr>
    </a:lvl4pPr>
    <a:lvl5pPr marL="1828800" algn="l" defTabSz="457200" rtl="0" eaLnBrk="1" latinLnBrk="0" hangingPunct="1">
      <a:defRPr sz="1200" kern="1200">
        <a:solidFill>
          <a:schemeClr val="tx1"/>
        </a:solidFill>
        <a:latin typeface="HP Simplified"/>
        <a:ea typeface="+mn-ea"/>
        <a:cs typeface="HP Simplified"/>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a:t>
            </a:fld>
            <a:endParaRPr lang="en-GB" dirty="0"/>
          </a:p>
        </p:txBody>
      </p:sp>
    </p:spTree>
    <p:extLst>
      <p:ext uri="{BB962C8B-B14F-4D97-AF65-F5344CB8AC3E}">
        <p14:creationId xmlns:p14="http://schemas.microsoft.com/office/powerpoint/2010/main" val="78250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2A853E8-D85F-5D49-95D2-E1D96ABFE2B9}" type="slidenum">
              <a:rPr lang="en-GB" smtClean="0"/>
              <a:pPr/>
              <a:t>10</a:t>
            </a:fld>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 5 years ago - LeftHand VSA Software created the market of Virtual Storage Appliances and HP </a:t>
            </a:r>
            <a:r>
              <a:rPr lang="en-US" baseline="0" dirty="0" smtClean="0"/>
              <a:t>still retains that leadership today</a:t>
            </a:r>
            <a:endParaRPr lang="en-US" dirty="0" smtClean="0"/>
          </a:p>
          <a:p>
            <a:r>
              <a:rPr lang="en-US" sz="1600" b="0" dirty="0" smtClean="0">
                <a:solidFill>
                  <a:schemeClr val="tx1"/>
                </a:solidFill>
              </a:rPr>
              <a:t>By enabling the convergence of servers and storage, the HP VSA:</a:t>
            </a:r>
          </a:p>
          <a:p>
            <a:pPr marL="1657350" lvl="3" indent="-285750">
              <a:buFont typeface="Arial" pitchFamily="34" charset="0"/>
              <a:buChar char="•"/>
            </a:pPr>
            <a:r>
              <a:rPr lang="en-US" sz="1600" dirty="0" smtClean="0">
                <a:solidFill>
                  <a:schemeClr val="tx1"/>
                </a:solidFill>
              </a:rPr>
              <a:t>increases the capacity utilization and efficiency of virtualized servers</a:t>
            </a:r>
          </a:p>
          <a:p>
            <a:pPr marL="1657350" lvl="3" indent="-285750">
              <a:buFont typeface="Arial" pitchFamily="34" charset="0"/>
              <a:buChar char="•"/>
            </a:pPr>
            <a:r>
              <a:rPr lang="en-US" sz="1600" dirty="0" smtClean="0">
                <a:solidFill>
                  <a:schemeClr val="tx1"/>
                </a:solidFill>
              </a:rPr>
              <a:t>creates better performing data services</a:t>
            </a:r>
          </a:p>
          <a:p>
            <a:pPr marL="1657350" lvl="3" indent="-285750">
              <a:buFont typeface="Arial" pitchFamily="34" charset="0"/>
              <a:buChar char="•"/>
            </a:pPr>
            <a:r>
              <a:rPr lang="en-US" sz="1600" dirty="0" smtClean="0">
                <a:solidFill>
                  <a:schemeClr val="tx1"/>
                </a:solidFill>
              </a:rPr>
              <a:t>And makes the server infrastructure flexible through built-in data mobility</a:t>
            </a:r>
            <a:endParaRPr lang="en-US" dirty="0" smtClean="0">
              <a:solidFill>
                <a:schemeClr val="tx1"/>
              </a:solidFill>
            </a:endParaRPr>
          </a:p>
          <a:p>
            <a:pPr marL="742950" lvl="1" indent="-285750">
              <a:buFont typeface="Arial" pitchFamily="34" charset="0"/>
              <a:buChar char="•"/>
            </a:pPr>
            <a:endParaRPr lang="en-US" sz="1600" b="0" dirty="0" smtClean="0">
              <a:solidFill>
                <a:schemeClr val="tx1"/>
              </a:solidFill>
            </a:endParaRPr>
          </a:p>
          <a:p>
            <a:r>
              <a:rPr lang="en-US" dirty="0" smtClean="0"/>
              <a:t>More than 4 years ago HP acquired LeftHand Networks and since then the HP LeftHand VSA has over 12,000 licenses in production today i</a:t>
            </a:r>
            <a:r>
              <a:rPr lang="en-US" sz="1600" b="0" dirty="0" smtClean="0">
                <a:solidFill>
                  <a:schemeClr val="tx1"/>
                </a:solidFill>
              </a:rPr>
              <a:t>n Small and Medium businesses, Remote offices and service provider environments.</a:t>
            </a: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11</a:t>
            </a:fld>
            <a:endParaRPr lang="en-GB" dirty="0"/>
          </a:p>
        </p:txBody>
      </p:sp>
    </p:spTree>
    <p:extLst>
      <p:ext uri="{BB962C8B-B14F-4D97-AF65-F5344CB8AC3E}">
        <p14:creationId xmlns:p14="http://schemas.microsoft.com/office/powerpoint/2010/main" val="3494368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Built for virtualization</a:t>
            </a:r>
          </a:p>
          <a:p>
            <a:endParaRPr lang="en-US" b="1" dirty="0" smtClean="0"/>
          </a:p>
          <a:p>
            <a:r>
              <a:rPr lang="en-GB" b="0" dirty="0" smtClean="0">
                <a:solidFill>
                  <a:schemeClr val="tx1"/>
                </a:solidFill>
              </a:rPr>
              <a:t>To overcome the challenges that customers are facing, HP StoreVirtual is the optimized storage solution that has been built for virtualization.</a:t>
            </a:r>
          </a:p>
          <a:p>
            <a:endParaRPr lang="en-GB" b="0" dirty="0" smtClean="0">
              <a:solidFill>
                <a:schemeClr val="tx1"/>
              </a:solidFill>
            </a:endParaRPr>
          </a:p>
          <a:p>
            <a:r>
              <a:rPr lang="en-GB" b="0" dirty="0" smtClean="0">
                <a:solidFill>
                  <a:schemeClr val="tx1"/>
                </a:solidFill>
              </a:rPr>
              <a:t>Simple</a:t>
            </a:r>
          </a:p>
          <a:p>
            <a:pPr marL="171450" indent="-171450">
              <a:buFont typeface="Arial" pitchFamily="34" charset="0"/>
              <a:buChar char="•"/>
            </a:pPr>
            <a:r>
              <a:rPr lang="en-US" b="0" dirty="0" smtClean="0">
                <a:solidFill>
                  <a:schemeClr val="tx1"/>
                </a:solidFill>
              </a:rPr>
              <a:t>Simple management for virtualized environments – An intuitive centralized management console with ease of use in mind allows for visibility of all nodes in the environment and actions to be made in just a few clicks. </a:t>
            </a:r>
          </a:p>
          <a:p>
            <a:pPr marL="171450" indent="-171450">
              <a:buFont typeface="Arial" pitchFamily="34" charset="0"/>
              <a:buChar char="•"/>
            </a:pPr>
            <a:r>
              <a:rPr lang="en-US" b="0" dirty="0" smtClean="0">
                <a:solidFill>
                  <a:schemeClr val="tx1"/>
                </a:solidFill>
              </a:rPr>
              <a:t>All-inclusive licensing with enterprise-class storage features – It</a:t>
            </a:r>
            <a:r>
              <a:rPr lang="en-US" b="0" baseline="0" dirty="0" smtClean="0">
                <a:solidFill>
                  <a:schemeClr val="tx1"/>
                </a:solidFill>
              </a:rPr>
              <a:t> i</a:t>
            </a:r>
            <a:r>
              <a:rPr lang="en-US" b="0" dirty="0" smtClean="0">
                <a:solidFill>
                  <a:schemeClr val="tx1"/>
                </a:solidFill>
              </a:rPr>
              <a:t>ncludes all features, management, and value-add tools eliminating the need for additional software purchases.</a:t>
            </a:r>
          </a:p>
          <a:p>
            <a:pPr marL="171450" indent="-171450">
              <a:buFont typeface="Arial" pitchFamily="34" charset="0"/>
              <a:buChar char="•"/>
            </a:pPr>
            <a:r>
              <a:rPr lang="en-US" b="0" dirty="0" smtClean="0">
                <a:solidFill>
                  <a:schemeClr val="tx1"/>
                </a:solidFill>
              </a:rPr>
              <a:t>Virtualization platform integration for increased functionality and ease of use – For example, the advanced storage API integration and the HP plug-in modules for VMware vCenter Server and Microsoft Systems Center Operations managers allow administrators to proactively streamline operations with a single console for servers and storage.</a:t>
            </a:r>
            <a:endParaRPr lang="en-GB" b="0" dirty="0" smtClean="0">
              <a:solidFill>
                <a:schemeClr val="tx1"/>
              </a:solidFill>
            </a:endParaRPr>
          </a:p>
          <a:p>
            <a:endParaRPr lang="en-GB" b="0" dirty="0" smtClean="0">
              <a:solidFill>
                <a:schemeClr val="tx1"/>
              </a:solidFill>
            </a:endParaRPr>
          </a:p>
          <a:p>
            <a:r>
              <a:rPr lang="en-GB" b="0" dirty="0" smtClean="0">
                <a:solidFill>
                  <a:schemeClr val="tx1"/>
                </a:solidFill>
              </a:rPr>
              <a:t>Scalable</a:t>
            </a:r>
          </a:p>
          <a:p>
            <a:pPr marL="171450" indent="-171450">
              <a:buFont typeface="Arial" pitchFamily="34" charset="0"/>
              <a:buChar char="•"/>
            </a:pPr>
            <a:r>
              <a:rPr lang="en-US" b="0" noProof="0" dirty="0" smtClean="0">
                <a:solidFill>
                  <a:schemeClr val="tx1"/>
                </a:solidFill>
              </a:rPr>
              <a:t>Non-disruptively scale performance and capacity – A </a:t>
            </a:r>
            <a:r>
              <a:rPr lang="en-US" b="0" dirty="0" smtClean="0">
                <a:solidFill>
                  <a:schemeClr val="tx1"/>
                </a:solidFill>
              </a:rPr>
              <a:t>grow-on-demand architecture, StoreVirtual allows nodes to be added to the cluster as needed without disrupting application availability.</a:t>
            </a:r>
            <a:endParaRPr lang="en-US" b="0" noProof="0" dirty="0" smtClean="0">
              <a:solidFill>
                <a:schemeClr val="tx1"/>
              </a:solidFill>
            </a:endParaRPr>
          </a:p>
          <a:p>
            <a:pPr marL="171450" lvl="0" indent="-171450">
              <a:buFont typeface="Arial" pitchFamily="34" charset="0"/>
              <a:buChar char="•"/>
            </a:pPr>
            <a:r>
              <a:rPr lang="en-US" b="0" noProof="0" dirty="0" smtClean="0">
                <a:solidFill>
                  <a:schemeClr val="tx1"/>
                </a:solidFill>
              </a:rPr>
              <a:t>One homogenous storage pool with iSCSI and Fibre Channel connectivity – A single pool of shared storage with dual protocol connectivity increases the flexibility of the storage within your environment.</a:t>
            </a:r>
            <a:endParaRPr lang="en-GB" b="0" dirty="0" smtClean="0">
              <a:solidFill>
                <a:schemeClr val="tx1"/>
              </a:solidFill>
            </a:endParaRPr>
          </a:p>
          <a:p>
            <a:pPr marL="171450" indent="-171450">
              <a:buFont typeface="Arial" pitchFamily="34" charset="0"/>
              <a:buNone/>
            </a:pPr>
            <a:endParaRPr lang="en-GB" b="0" dirty="0" smtClean="0">
              <a:solidFill>
                <a:schemeClr val="tx1"/>
              </a:solidFill>
            </a:endParaRPr>
          </a:p>
          <a:p>
            <a:pPr marL="171450" indent="-171450">
              <a:buFont typeface="Arial" pitchFamily="34" charset="0"/>
              <a:buNone/>
            </a:pPr>
            <a:r>
              <a:rPr lang="en-GB" b="0" dirty="0" smtClean="0">
                <a:solidFill>
                  <a:schemeClr val="tx1"/>
                </a:solidFill>
              </a:rPr>
              <a:t>Highly Available</a:t>
            </a:r>
          </a:p>
          <a:p>
            <a:pPr marL="171450" lvl="0" indent="-171450">
              <a:buFont typeface="Arial" pitchFamily="34" charset="0"/>
              <a:buChar char="•"/>
            </a:pPr>
            <a:r>
              <a:rPr lang="en-US" b="0" noProof="0" dirty="0" smtClean="0">
                <a:solidFill>
                  <a:schemeClr val="tx1"/>
                </a:solidFill>
              </a:rPr>
              <a:t>Proven Five 9’s high availability and reliability – the LeftHand Network RAID technology protects the storage and provides applications with continuous data availability even in the event of failures.</a:t>
            </a:r>
          </a:p>
          <a:p>
            <a:pPr marL="171450" lvl="0" indent="-171450">
              <a:buFont typeface="Arial" pitchFamily="34" charset="0"/>
              <a:buChar char="•"/>
            </a:pPr>
            <a:r>
              <a:rPr lang="en-US" b="0" noProof="0" dirty="0" smtClean="0">
                <a:solidFill>
                  <a:schemeClr val="tx1"/>
                </a:solidFill>
              </a:rPr>
              <a:t>Multi-site disaster recovery with transparent failover – Built-in disaster recovery functionality provides seamless application availability with automatic failover and failback across racks, rooms, buildings, or cities.</a:t>
            </a:r>
          </a:p>
          <a:p>
            <a:pPr marL="171450" lvl="0" indent="-171450">
              <a:buFont typeface="Arial" pitchFamily="34" charset="0"/>
              <a:buChar char="•"/>
            </a:pPr>
            <a:r>
              <a:rPr lang="en-US" b="0" noProof="0" dirty="0" smtClean="0">
                <a:solidFill>
                  <a:schemeClr val="tx1"/>
                </a:solidFill>
              </a:rPr>
              <a:t>Online data mobility across systems, locations, and technology changes – migrate volumes across systems or upgrade entire systems with no downtime or disruption to applications.</a:t>
            </a:r>
          </a:p>
        </p:txBody>
      </p:sp>
      <p:sp>
        <p:nvSpPr>
          <p:cNvPr id="4" name="Slide Number Placeholder 3"/>
          <p:cNvSpPr>
            <a:spLocks noGrp="1"/>
          </p:cNvSpPr>
          <p:nvPr>
            <p:ph type="sldNum" sz="quarter" idx="10"/>
          </p:nvPr>
        </p:nvSpPr>
        <p:spPr/>
        <p:txBody>
          <a:bodyPr/>
          <a:lstStyle/>
          <a:p>
            <a:fld id="{22A853E8-D85F-5D49-95D2-E1D96ABFE2B9}" type="slidenum">
              <a:rPr lang="en-GB" smtClean="0"/>
              <a:pPr/>
              <a:t>12</a:t>
            </a:fld>
            <a:endParaRPr lang="en-GB" dirty="0"/>
          </a:p>
        </p:txBody>
      </p:sp>
    </p:spTree>
    <p:extLst>
      <p:ext uri="{BB962C8B-B14F-4D97-AF65-F5344CB8AC3E}">
        <p14:creationId xmlns:p14="http://schemas.microsoft.com/office/powerpoint/2010/main" val="2262794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HP StoreVirtual VSA was part of </a:t>
            </a:r>
            <a:r>
              <a:rPr lang="en-US" baseline="0" dirty="0" smtClean="0"/>
              <a:t>HP’s VMworld news in August 2012 and launched new VSA SKUs in September.</a:t>
            </a:r>
          </a:p>
          <a:p>
            <a:endParaRPr lang="en-US" baseline="0" dirty="0" smtClean="0"/>
          </a:p>
          <a:p>
            <a:r>
              <a:rPr lang="en-US" baseline="0" dirty="0" smtClean="0"/>
              <a:t>There are three key values of VSA:</a:t>
            </a:r>
          </a:p>
          <a:p>
            <a:pPr marL="171450" indent="-171450">
              <a:buFont typeface="Arial" pitchFamily="34" charset="0"/>
              <a:buChar char="•"/>
            </a:pPr>
            <a:r>
              <a:rPr lang="en-GB" b="0" dirty="0" smtClean="0">
                <a:solidFill>
                  <a:schemeClr val="tx1"/>
                </a:solidFill>
              </a:rPr>
              <a:t>It is open and extensible to any environment – VSA can run on any x86 server</a:t>
            </a:r>
            <a:r>
              <a:rPr lang="en-GB" b="0" baseline="0" dirty="0" smtClean="0">
                <a:solidFill>
                  <a:schemeClr val="tx1"/>
                </a:solidFill>
              </a:rPr>
              <a:t> and</a:t>
            </a:r>
            <a:r>
              <a:rPr lang="en-GB" b="0" dirty="0" smtClean="0">
                <a:solidFill>
                  <a:schemeClr val="tx1"/>
                </a:solidFill>
              </a:rPr>
              <a:t> multiple hypervisors which include vSphere and Hyper-V</a:t>
            </a:r>
          </a:p>
          <a:p>
            <a:pPr marL="171450" indent="-171450">
              <a:buFont typeface="Arial" pitchFamily="34" charset="0"/>
              <a:buChar char="•"/>
            </a:pPr>
            <a:r>
              <a:rPr lang="en-GB" b="0" dirty="0" smtClean="0">
                <a:solidFill>
                  <a:schemeClr val="tx1"/>
                </a:solidFill>
              </a:rPr>
              <a:t>VSA increases agility as</a:t>
            </a:r>
            <a:r>
              <a:rPr lang="en-GB" b="0" baseline="0" dirty="0" smtClean="0">
                <a:solidFill>
                  <a:schemeClr val="tx1"/>
                </a:solidFill>
              </a:rPr>
              <a:t> it provides seamless data mobility across the infrastructure and multiple sites</a:t>
            </a:r>
            <a:endParaRPr lang="en-GB" b="0" dirty="0" smtClean="0">
              <a:solidFill>
                <a:schemeClr val="tx1"/>
              </a:solidFill>
            </a:endParaRPr>
          </a:p>
          <a:p>
            <a:pPr marL="171450" indent="-171450">
              <a:buFont typeface="Arial" pitchFamily="34" charset="0"/>
              <a:buChar char="•"/>
            </a:pPr>
            <a:r>
              <a:rPr lang="en-GB" b="0" dirty="0" smtClean="0">
                <a:solidFill>
                  <a:schemeClr val="tx1"/>
                </a:solidFill>
              </a:rPr>
              <a:t>It provides resiliency and risk reduction with</a:t>
            </a:r>
            <a:r>
              <a:rPr lang="en-GB" b="0" baseline="0" dirty="0" smtClean="0">
                <a:solidFill>
                  <a:schemeClr val="tx1"/>
                </a:solidFill>
              </a:rPr>
              <a:t> b</a:t>
            </a:r>
            <a:r>
              <a:rPr lang="en-GB" b="0" dirty="0" smtClean="0">
                <a:solidFill>
                  <a:schemeClr val="tx1"/>
                </a:solidFill>
              </a:rPr>
              <a:t>uilt-in features such as Network RAID and inherent disaster recovery</a:t>
            </a:r>
            <a:endParaRPr lang="en-US" b="0" dirty="0" smtClean="0">
              <a:solidFill>
                <a:schemeClr val="tx1"/>
              </a:solidFill>
            </a:endParaRPr>
          </a:p>
          <a:p>
            <a:pPr marL="171450" indent="-171450">
              <a:buFont typeface="Arial" pitchFamily="34" charset="0"/>
              <a:buChar char="•"/>
            </a:pPr>
            <a:endParaRPr lang="en-US" b="0" baseline="0" dirty="0" smtClean="0"/>
          </a:p>
          <a:p>
            <a:pPr marL="0" indent="0">
              <a:buFont typeface="Arial" pitchFamily="34" charset="0"/>
              <a:buNone/>
            </a:pPr>
            <a:r>
              <a:rPr lang="en-US" b="0" baseline="0" dirty="0" smtClean="0"/>
              <a:t>In August we pre-announced that performance improvements were coming for VSA. In December, we released those improvements with the LeftHand OS v10.0 software update.</a:t>
            </a:r>
          </a:p>
          <a:p>
            <a:pPr marL="0" indent="0">
              <a:buFont typeface="Arial" pitchFamily="34" charset="0"/>
              <a:buNone/>
            </a:pPr>
            <a:endParaRPr lang="en-US" b="0" baseline="0" dirty="0" smtClean="0"/>
          </a:p>
          <a:p>
            <a:pPr marL="0" indent="0">
              <a:buFont typeface="Arial" pitchFamily="34" charset="0"/>
              <a:buNone/>
            </a:pPr>
            <a:r>
              <a:rPr lang="en-US" b="0" baseline="0" dirty="0" smtClean="0"/>
              <a:t>Improvements included the support for a dual core VSA (2 virtual CPUs)</a:t>
            </a:r>
          </a:p>
          <a:p>
            <a:pPr marL="0" indent="0">
              <a:buFont typeface="Arial" pitchFamily="34" charset="0"/>
              <a:buNone/>
            </a:pPr>
            <a:r>
              <a:rPr lang="en-US" b="0" baseline="0" dirty="0" smtClean="0"/>
              <a:t>The VSA will include a second virtual CPU in version 10.0 and there is also formal support for adding a second </a:t>
            </a:r>
            <a:r>
              <a:rPr lang="en-US" b="0" baseline="0" dirty="0" err="1" smtClean="0"/>
              <a:t>vCPU</a:t>
            </a:r>
            <a:r>
              <a:rPr lang="en-US" b="0" baseline="0" dirty="0" smtClean="0"/>
              <a:t> to existing VSAs (v9.5 and older). This will allow for a significant improvement for some workloads as demonstrated on the next slide.</a:t>
            </a:r>
          </a:p>
        </p:txBody>
      </p:sp>
      <p:sp>
        <p:nvSpPr>
          <p:cNvPr id="4" name="Slide Number Placeholder 3"/>
          <p:cNvSpPr>
            <a:spLocks noGrp="1"/>
          </p:cNvSpPr>
          <p:nvPr>
            <p:ph type="sldNum" sz="quarter" idx="10"/>
          </p:nvPr>
        </p:nvSpPr>
        <p:spPr/>
        <p:txBody>
          <a:bodyPr/>
          <a:lstStyle/>
          <a:p>
            <a:fld id="{22A853E8-D85F-5D49-95D2-E1D96ABFE2B9}" type="slidenum">
              <a:rPr lang="en-GB" smtClean="0"/>
              <a:pPr/>
              <a:t>13</a:t>
            </a:fld>
            <a:endParaRPr lang="en-GB" dirty="0"/>
          </a:p>
        </p:txBody>
      </p:sp>
    </p:spTree>
    <p:extLst>
      <p:ext uri="{BB962C8B-B14F-4D97-AF65-F5344CB8AC3E}">
        <p14:creationId xmlns:p14="http://schemas.microsoft.com/office/powerpoint/2010/main" val="793092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 testing has demonstrated a significant performance boost resulting from the addition of a second </a:t>
            </a:r>
            <a:r>
              <a:rPr lang="en-US" dirty="0" err="1" smtClean="0"/>
              <a:t>vCPU</a:t>
            </a:r>
            <a:r>
              <a:rPr lang="en-US" dirty="0" smtClean="0"/>
              <a:t> along with the added capabilities of LeftHand OS 10.0 especially in I/O intensive environments as seen with SSD systems.  This slide illustrates a lab test run on a StoreVirtual VSA cluster with 3 </a:t>
            </a:r>
            <a:r>
              <a:rPr lang="en-US" dirty="0" err="1" smtClean="0"/>
              <a:t>vsphere</a:t>
            </a:r>
            <a:r>
              <a:rPr lang="en-US" dirty="0" smtClean="0"/>
              <a:t> 5.0 nodes, each containing 8 SSD drives.  Running a 100% 8k random read workload, we start with a standard 9.5 VSA with a single </a:t>
            </a:r>
            <a:r>
              <a:rPr lang="en-US" dirty="0" err="1" smtClean="0"/>
              <a:t>vCPU</a:t>
            </a:r>
            <a:r>
              <a:rPr lang="en-US" dirty="0" smtClean="0"/>
              <a:t>.  We then add a second </a:t>
            </a:r>
            <a:r>
              <a:rPr lang="en-US" dirty="0" err="1" smtClean="0"/>
              <a:t>vCPU</a:t>
            </a:r>
            <a:r>
              <a:rPr lang="en-US" dirty="0" smtClean="0"/>
              <a:t> to the 9.5 VSA and then finally we introduce LeftHand OS 10.0.  Each step produces a substantial increase in IOPS.  With the combination of 2 </a:t>
            </a:r>
            <a:r>
              <a:rPr lang="en-US" dirty="0" err="1" smtClean="0"/>
              <a:t>vCPUs</a:t>
            </a:r>
            <a:r>
              <a:rPr lang="en-US" dirty="0" smtClean="0"/>
              <a:t> and LeftHand OS 10.0, we see better than 2X increase in IOPS for a grand total of over 50,000 IOPS!</a:t>
            </a: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14</a:t>
            </a:fld>
            <a:endParaRPr lang="en-GB" dirty="0"/>
          </a:p>
        </p:txBody>
      </p:sp>
    </p:spTree>
    <p:extLst>
      <p:ext uri="{BB962C8B-B14F-4D97-AF65-F5344CB8AC3E}">
        <p14:creationId xmlns:p14="http://schemas.microsoft.com/office/powerpoint/2010/main" val="4112640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a:t>
            </a:r>
            <a:r>
              <a:rPr lang="en-US" baseline="0" dirty="0" smtClean="0"/>
              <a:t> to a long list of integrated storage features, StoreVirtual also has many integration points into applications such as vSphere, Hyper-V, Windows, and HP Insight Control management</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15</a:t>
            </a:fld>
            <a:endParaRPr lang="en-GB" dirty="0"/>
          </a:p>
        </p:txBody>
      </p:sp>
    </p:spTree>
    <p:extLst>
      <p:ext uri="{BB962C8B-B14F-4D97-AF65-F5344CB8AC3E}">
        <p14:creationId xmlns:p14="http://schemas.microsoft.com/office/powerpoint/2010/main" val="503157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endParaRPr lang="en-US" dirty="0"/>
          </a:p>
        </p:txBody>
      </p:sp>
      <p:sp>
        <p:nvSpPr>
          <p:cNvPr id="9" name="Slide Number Placeholder 6"/>
          <p:cNvSpPr>
            <a:spLocks noGrp="1"/>
          </p:cNvSpPr>
          <p:nvPr>
            <p:ph type="sldNum" sz="quarter" idx="5"/>
          </p:nvPr>
        </p:nvSpPr>
        <p:spPr>
          <a:xfrm>
            <a:off x="3884613" y="8877300"/>
            <a:ext cx="2971800" cy="265113"/>
          </a:xfrm>
        </p:spPr>
        <p:txBody>
          <a:bodyPr/>
          <a:lstStyle/>
          <a:p>
            <a:fld id="{22A853E8-D85F-5D49-95D2-E1D96ABFE2B9}" type="slidenum">
              <a:rPr lang="en-GB" smtClean="0"/>
              <a:pPr/>
              <a:t>16</a:t>
            </a:fld>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800" b="1" dirty="0"/>
              <a:t>HP Insight Control for vCenter</a:t>
            </a:r>
          </a:p>
          <a:p>
            <a:r>
              <a:rPr lang="en-US" sz="800" dirty="0">
                <a:latin typeface="+mn-lt"/>
              </a:rPr>
              <a:t>HP Insight Control Storage Module for vCenter is an HP-developed plug-in module for VMware’s vCenter management console.  This enables the VMware administrator to quickly obtain context-aware information about the HP storage in their VMware environment directly from vCenter.   </a:t>
            </a:r>
            <a:r>
              <a:rPr lang="en-US" sz="800" dirty="0" smtClean="0">
                <a:latin typeface="+mn-lt"/>
              </a:rPr>
              <a:t>This free download provides </a:t>
            </a:r>
            <a:r>
              <a:rPr lang="en-US" sz="800" dirty="0">
                <a:latin typeface="+mn-lt"/>
              </a:rPr>
              <a:t>the VMware administrator the ability to easily see how virtual machines are mapped to data stores and individual disk volumes, as well as create and manage both data stores and virtual machines.  </a:t>
            </a:r>
          </a:p>
          <a:p>
            <a:endParaRPr lang="en-US" sz="800" dirty="0" smtClean="0">
              <a:latin typeface="+mn-lt"/>
            </a:endParaRPr>
          </a:p>
          <a:p>
            <a:r>
              <a:rPr lang="en-US" sz="800" dirty="0" smtClean="0">
                <a:latin typeface="+mn-lt"/>
              </a:rPr>
              <a:t>By </a:t>
            </a:r>
            <a:r>
              <a:rPr lang="en-US" sz="800" dirty="0">
                <a:latin typeface="+mn-lt"/>
              </a:rPr>
              <a:t>providing the ability to clearly view and directly manage these relationships between virtual machines, data stores and the HP arrays, the VMware administrator’s productivity increases, as does the ability to ensure quality of service.</a:t>
            </a:r>
          </a:p>
          <a:p>
            <a:pPr lvl="0"/>
            <a:endParaRPr lang="en-US" sz="800" dirty="0" smtClean="0">
              <a:latin typeface="+mn-lt"/>
            </a:endParaRPr>
          </a:p>
          <a:p>
            <a:pPr lvl="0"/>
            <a:r>
              <a:rPr lang="en-US" sz="800" dirty="0" smtClean="0">
                <a:latin typeface="+mn-lt"/>
              </a:rPr>
              <a:t>Fully </a:t>
            </a:r>
            <a:r>
              <a:rPr lang="en-US" sz="800" dirty="0">
                <a:latin typeface="+mn-lt"/>
              </a:rPr>
              <a:t>compatible with the newest version of VMware -- vSphere 5.1</a:t>
            </a:r>
          </a:p>
          <a:p>
            <a:r>
              <a:rPr lang="en-US" sz="800" b="0" kern="1200" dirty="0" smtClean="0">
                <a:solidFill>
                  <a:schemeClr val="tx1"/>
                </a:solidFill>
                <a:latin typeface="HP Simplified" pitchFamily="34" charset="0"/>
                <a:ea typeface="+mn-ea"/>
                <a:cs typeface="HP Simplified"/>
              </a:rPr>
              <a:t>Monitor and manage the physical/virtual relationships between the VMware Virtual Machines &amp; ESX servers and the HP arrays:</a:t>
            </a:r>
            <a:r>
              <a:rPr lang="en-US" sz="800" b="0" dirty="0" smtClean="0">
                <a:solidFill>
                  <a:schemeClr val="tx1"/>
                </a:solidFill>
              </a:rPr>
              <a:t> </a:t>
            </a:r>
          </a:p>
          <a:p>
            <a:r>
              <a:rPr lang="en-US" sz="800" b="0" kern="1200" dirty="0" smtClean="0">
                <a:solidFill>
                  <a:schemeClr val="tx1"/>
                </a:solidFill>
                <a:latin typeface="HP Simplified" pitchFamily="34" charset="0"/>
                <a:ea typeface="+mn-ea"/>
                <a:cs typeface="HP Simplified"/>
              </a:rPr>
              <a:t>−  Understand what storage features are installed in each array</a:t>
            </a:r>
            <a:endParaRPr lang="en-US" sz="800" b="0" dirty="0" smtClean="0">
              <a:solidFill>
                <a:schemeClr val="tx1"/>
              </a:solidFill>
            </a:endParaRPr>
          </a:p>
          <a:p>
            <a:r>
              <a:rPr lang="en-US" sz="800" b="0" kern="1200" dirty="0" smtClean="0">
                <a:solidFill>
                  <a:schemeClr val="tx1"/>
                </a:solidFill>
                <a:latin typeface="HP Simplified" pitchFamily="34" charset="0"/>
                <a:ea typeface="+mn-ea"/>
                <a:cs typeface="HP Simplified"/>
              </a:rPr>
              <a:t>−  Understand which storage features are being utilized by what hosts / virtual machines</a:t>
            </a:r>
            <a:endParaRPr lang="en-US" sz="800" b="0" dirty="0" smtClean="0">
              <a:solidFill>
                <a:schemeClr val="tx1"/>
              </a:solidFill>
            </a:endParaRPr>
          </a:p>
          <a:p>
            <a:r>
              <a:rPr lang="en-US" sz="800" b="0" kern="1200" dirty="0" smtClean="0">
                <a:solidFill>
                  <a:schemeClr val="tx1"/>
                </a:solidFill>
                <a:latin typeface="HP Simplified" pitchFamily="34" charset="0"/>
                <a:ea typeface="+mn-ea"/>
                <a:cs typeface="HP Simplified"/>
              </a:rPr>
              <a:t>−  Create/Expand/Delete </a:t>
            </a:r>
            <a:r>
              <a:rPr lang="en-US" sz="800" b="0" kern="1200" dirty="0" err="1" smtClean="0">
                <a:solidFill>
                  <a:schemeClr val="tx1"/>
                </a:solidFill>
                <a:latin typeface="HP Simplified" pitchFamily="34" charset="0"/>
                <a:ea typeface="+mn-ea"/>
                <a:cs typeface="HP Simplified"/>
              </a:rPr>
              <a:t>datastores</a:t>
            </a:r>
            <a:r>
              <a:rPr lang="en-US" sz="800" b="0" kern="1200" dirty="0" smtClean="0">
                <a:solidFill>
                  <a:schemeClr val="tx1"/>
                </a:solidFill>
                <a:latin typeface="HP Simplified" pitchFamily="34" charset="0"/>
                <a:ea typeface="+mn-ea"/>
                <a:cs typeface="HP Simplified"/>
              </a:rPr>
              <a:t> on HP arrays</a:t>
            </a:r>
            <a:endParaRPr lang="en-US" sz="800" b="0" dirty="0" smtClean="0">
              <a:solidFill>
                <a:schemeClr val="tx1"/>
              </a:solidFill>
            </a:endParaRPr>
          </a:p>
          <a:p>
            <a:r>
              <a:rPr lang="en-US" sz="800" b="0" kern="1200" dirty="0" smtClean="0">
                <a:solidFill>
                  <a:schemeClr val="tx1"/>
                </a:solidFill>
                <a:latin typeface="HP Simplified" pitchFamily="34" charset="0"/>
                <a:ea typeface="+mn-ea"/>
                <a:cs typeface="HP Simplified"/>
              </a:rPr>
              <a:t>−  Create a Virtual Machine from a template on HP arrays</a:t>
            </a:r>
            <a:endParaRPr lang="en-US" sz="800" b="0" dirty="0" smtClean="0">
              <a:solidFill>
                <a:schemeClr val="tx1"/>
              </a:solidFill>
            </a:endParaRPr>
          </a:p>
          <a:p>
            <a:r>
              <a:rPr lang="en-US" sz="800" b="0" kern="1200" dirty="0" smtClean="0">
                <a:solidFill>
                  <a:schemeClr val="tx1"/>
                </a:solidFill>
                <a:latin typeface="HP Simplified" pitchFamily="34" charset="0"/>
                <a:ea typeface="+mn-ea"/>
                <a:cs typeface="HP Simplified"/>
              </a:rPr>
              <a:t>Includes support for vSphere Storage APIs for Storage Awareness (VASA), which enables vCenter to query and capture the capabilities of HP arrays and make use of the new vSphere 5 Storage DRS and Profile-Driven Storage features.</a:t>
            </a:r>
            <a:r>
              <a:rPr lang="en-US" sz="800" b="0" dirty="0" smtClean="0">
                <a:solidFill>
                  <a:schemeClr val="tx1"/>
                </a:solidFill>
              </a:rPr>
              <a:t> </a:t>
            </a:r>
          </a:p>
          <a:p>
            <a:endParaRPr lang="en-US" sz="800" dirty="0" smtClean="0">
              <a:latin typeface="+mn-lt"/>
            </a:endParaRPr>
          </a:p>
        </p:txBody>
      </p:sp>
      <p:sp>
        <p:nvSpPr>
          <p:cNvPr id="7" name="Slide Number Placeholder 6"/>
          <p:cNvSpPr>
            <a:spLocks noGrp="1"/>
          </p:cNvSpPr>
          <p:nvPr>
            <p:ph type="sldNum" sz="quarter" idx="13"/>
          </p:nvPr>
        </p:nvSpPr>
        <p:spPr/>
        <p:txBody>
          <a:bodyPr/>
          <a:lstStyle/>
          <a:p>
            <a:fld id="{22A853E8-D85F-5D49-95D2-E1D96ABFE2B9}" type="slidenum">
              <a:rPr lang="en-GB" smtClean="0"/>
              <a:pPr/>
              <a:t>17</a:t>
            </a:fld>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smtClean="0"/>
              <a:t>Scalable – HP </a:t>
            </a:r>
            <a:r>
              <a:rPr lang="en-US" dirty="0" err="1" smtClean="0"/>
              <a:t>StoreVirtual</a:t>
            </a:r>
            <a:r>
              <a:rPr lang="en-US" dirty="0" smtClean="0"/>
              <a:t> adapts to business demands</a:t>
            </a:r>
          </a:p>
          <a:p>
            <a:pPr lvl="0"/>
            <a:r>
              <a:rPr lang="en-US" b="0" dirty="0" err="1" smtClean="0">
                <a:solidFill>
                  <a:schemeClr val="tx1"/>
                </a:solidFill>
                <a:latin typeface="+mj-lt"/>
              </a:rPr>
              <a:t>StoreVirtual</a:t>
            </a:r>
            <a:r>
              <a:rPr lang="en-US" b="0" dirty="0" smtClean="0">
                <a:solidFill>
                  <a:schemeClr val="tx1"/>
                </a:solidFill>
                <a:latin typeface="+mj-lt"/>
              </a:rPr>
              <a:t> Storage is designed with a scale-out architecture, which delivers storage that scales in both capacity and performance linearly, all without disrupting data access. The </a:t>
            </a:r>
            <a:r>
              <a:rPr lang="en-US" b="0" dirty="0" err="1" smtClean="0">
                <a:solidFill>
                  <a:schemeClr val="tx1"/>
                </a:solidFill>
                <a:latin typeface="+mj-lt"/>
              </a:rPr>
              <a:t>StoreVirtual</a:t>
            </a:r>
            <a:r>
              <a:rPr lang="en-US" b="0" dirty="0" smtClean="0">
                <a:solidFill>
                  <a:schemeClr val="tx1"/>
                </a:solidFill>
                <a:latin typeface="+mj-lt"/>
              </a:rPr>
              <a:t> array creates a single pool of storage resources comprised from building blocks, which are called storage nodes. Each storage node contributes its own disk drives, RAID controller, cache, memory, CPU, and networking resources to the cluster. Every volume is striped across each node in the cluster, thus leveraging all of their critical resources. The storage software manages each storage node in parallel, so the cluster’s performance increases in lock step with its storage capacity. This means that when you add nodes to a cluster, you get both the performance and capacity to meet your needs. </a:t>
            </a:r>
          </a:p>
          <a:p>
            <a:pPr lvl="1"/>
            <a:r>
              <a:rPr lang="en-US" dirty="0" err="1">
                <a:latin typeface="+mj-lt"/>
              </a:rPr>
              <a:t>StoreVirtual</a:t>
            </a:r>
            <a:r>
              <a:rPr lang="en-US" dirty="0">
                <a:latin typeface="+mj-lt"/>
              </a:rPr>
              <a:t> now offers one homogenous storage pool with </a:t>
            </a:r>
            <a:r>
              <a:rPr lang="en-US" dirty="0" err="1">
                <a:latin typeface="+mj-lt"/>
              </a:rPr>
              <a:t>iSCSI</a:t>
            </a:r>
            <a:r>
              <a:rPr lang="en-US" dirty="0">
                <a:latin typeface="+mj-lt"/>
              </a:rPr>
              <a:t> and FC connectivity. Dual protocol connectivity is a benefit For customers</a:t>
            </a:r>
          </a:p>
          <a:p>
            <a:pPr lvl="2"/>
            <a:r>
              <a:rPr lang="en-US" dirty="0">
                <a:latin typeface="+mj-lt"/>
              </a:rPr>
              <a:t>With disjointed storage pools across FC and </a:t>
            </a:r>
            <a:r>
              <a:rPr lang="en-US" dirty="0" err="1">
                <a:latin typeface="+mj-lt"/>
              </a:rPr>
              <a:t>iSCSI</a:t>
            </a:r>
            <a:r>
              <a:rPr lang="en-US" dirty="0">
                <a:latin typeface="+mj-lt"/>
              </a:rPr>
              <a:t> networks  allowing them to Leverage a single storage architecture for all applications in the enterprise</a:t>
            </a:r>
          </a:p>
          <a:p>
            <a:pPr lvl="2"/>
            <a:r>
              <a:rPr lang="en-US" dirty="0">
                <a:latin typeface="+mj-lt"/>
              </a:rPr>
              <a:t>Standardizing on Ethernet-based technologies</a:t>
            </a:r>
          </a:p>
          <a:p>
            <a:pPr lvl="3"/>
            <a:r>
              <a:rPr lang="en-US" dirty="0">
                <a:latin typeface="+mj-lt"/>
              </a:rPr>
              <a:t>Provide easier migration options when going from </a:t>
            </a:r>
            <a:r>
              <a:rPr lang="en-US" dirty="0" err="1">
                <a:latin typeface="+mj-lt"/>
              </a:rPr>
              <a:t>Fibre</a:t>
            </a:r>
            <a:r>
              <a:rPr lang="en-US" dirty="0">
                <a:latin typeface="+mj-lt"/>
              </a:rPr>
              <a:t> Channel to </a:t>
            </a:r>
            <a:r>
              <a:rPr lang="en-US" dirty="0" err="1">
                <a:latin typeface="+mj-lt"/>
              </a:rPr>
              <a:t>iSCSI</a:t>
            </a:r>
            <a:endParaRPr lang="en-US" dirty="0">
              <a:latin typeface="+mj-lt"/>
            </a:endParaRPr>
          </a:p>
          <a:p>
            <a:pPr lvl="2"/>
            <a:r>
              <a:rPr lang="en-US" dirty="0">
                <a:latin typeface="+mj-lt"/>
              </a:rPr>
              <a:t>Looking for all-inclusive enterprise feature set</a:t>
            </a:r>
          </a:p>
          <a:p>
            <a:pPr lvl="0"/>
            <a:r>
              <a:rPr lang="en-US" b="0" dirty="0" smtClean="0">
                <a:solidFill>
                  <a:schemeClr val="tx1"/>
                </a:solidFill>
                <a:latin typeface="+mj-lt"/>
              </a:rPr>
              <a:t>Only product with Network RAID – provides clustering, replication and high availability  - Network RAID is a key component of the </a:t>
            </a:r>
            <a:r>
              <a:rPr lang="en-US" b="0" dirty="0" err="1" smtClean="0">
                <a:solidFill>
                  <a:schemeClr val="tx1"/>
                </a:solidFill>
                <a:latin typeface="+mj-lt"/>
              </a:rPr>
              <a:t>LeftHand</a:t>
            </a:r>
            <a:r>
              <a:rPr lang="en-US" b="0" dirty="0" smtClean="0">
                <a:solidFill>
                  <a:schemeClr val="tx1"/>
                </a:solidFill>
                <a:latin typeface="+mj-lt"/>
              </a:rPr>
              <a:t> operating system and is only available from HP                             </a:t>
            </a:r>
          </a:p>
          <a:p>
            <a:pPr lvl="0"/>
            <a:r>
              <a:rPr lang="en-US" b="0" dirty="0" smtClean="0">
                <a:solidFill>
                  <a:schemeClr val="tx1"/>
                </a:solidFill>
                <a:latin typeface="+mj-lt"/>
              </a:rPr>
              <a:t>Only product with data mobility across tiers, locations, between virtual and physical – The </a:t>
            </a:r>
            <a:r>
              <a:rPr lang="en-US" b="0" dirty="0" err="1" smtClean="0">
                <a:solidFill>
                  <a:schemeClr val="tx1"/>
                </a:solidFill>
                <a:latin typeface="+mj-lt"/>
              </a:rPr>
              <a:t>LeftHand</a:t>
            </a:r>
            <a:r>
              <a:rPr lang="en-US" b="0" dirty="0" smtClean="0">
                <a:solidFill>
                  <a:schemeClr val="tx1"/>
                </a:solidFill>
                <a:latin typeface="+mj-lt"/>
              </a:rPr>
              <a:t> Peer Motion feature allows for volume level mobility across the infrastructure</a:t>
            </a:r>
          </a:p>
          <a:p>
            <a:endParaRPr lang="en-US" dirty="0"/>
          </a:p>
        </p:txBody>
      </p:sp>
      <p:sp>
        <p:nvSpPr>
          <p:cNvPr id="11" name="Slide Number Placeholder 6"/>
          <p:cNvSpPr>
            <a:spLocks noGrp="1"/>
          </p:cNvSpPr>
          <p:nvPr>
            <p:ph type="sldNum" sz="quarter" idx="5"/>
          </p:nvPr>
        </p:nvSpPr>
        <p:spPr/>
        <p:txBody>
          <a:bodyPr/>
          <a:lstStyle/>
          <a:p>
            <a:fld id="{22A853E8-D85F-5D49-95D2-E1D96ABFE2B9}" type="slidenum">
              <a:rPr lang="en-GB" smtClean="0"/>
              <a:pPr/>
              <a:t>18</a:t>
            </a:fld>
            <a:endParaRPr lang="en-GB" dirty="0"/>
          </a:p>
        </p:txBody>
      </p:sp>
      <p:sp>
        <p:nvSpPr>
          <p:cNvPr id="8" name="Slide Image Placeholder 7"/>
          <p:cNvSpPr>
            <a:spLocks noGrp="1" noRot="1" noChangeAspect="1"/>
          </p:cNvSpPr>
          <p:nvPr>
            <p:ph type="sldImg"/>
          </p:nvPr>
        </p:nvSpPr>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Seamless and non-disruptive data mobility</a:t>
            </a:r>
          </a:p>
          <a:p>
            <a:r>
              <a:rPr lang="en-US" b="0" dirty="0" smtClean="0">
                <a:solidFill>
                  <a:schemeClr val="tx1"/>
                </a:solidFill>
                <a:latin typeface="HP Simplified"/>
              </a:rPr>
              <a:t>Peer Motion is a data mobility technology that allows the movement of volumes across all deployed LeftHand/StoreVirtual nodes regardless of platform or drive type. LeftHand Peer Motion can also swap nodes in and out of a cluster allowing for maintenance or upgrading to new generation technology without scheduled downtime or taking data offline.</a:t>
            </a:r>
          </a:p>
          <a:p>
            <a:r>
              <a:rPr lang="en-US" b="0" dirty="0" smtClean="0">
                <a:solidFill>
                  <a:schemeClr val="tx1"/>
                </a:solidFill>
                <a:latin typeface="HP Simplified"/>
              </a:rPr>
              <a:t>Peer Motion Benefits </a:t>
            </a:r>
          </a:p>
          <a:p>
            <a:pPr marL="166684" indent="-166684">
              <a:buFont typeface="Arial" pitchFamily="34" charset="0"/>
              <a:buChar char="•"/>
            </a:pPr>
            <a:r>
              <a:rPr lang="en-US" b="0" dirty="0" smtClean="0">
                <a:solidFill>
                  <a:schemeClr val="tx1"/>
                </a:solidFill>
                <a:latin typeface="HP Simplified"/>
              </a:rPr>
              <a:t>Offers data and workload movement between storage clusters to address performance and capacity requirements </a:t>
            </a:r>
          </a:p>
          <a:p>
            <a:pPr marL="166684" indent="-166684">
              <a:buFont typeface="Arial" pitchFamily="34" charset="0"/>
              <a:buChar char="•"/>
            </a:pPr>
            <a:r>
              <a:rPr lang="en-US" b="0" dirty="0" smtClean="0">
                <a:solidFill>
                  <a:schemeClr val="tx1"/>
                </a:solidFill>
                <a:latin typeface="HP Simplified"/>
              </a:rPr>
              <a:t>Enables seamless LeftHand storage technology refreshes, eliminating downtime and/or service interruption during migration/upgrade activities </a:t>
            </a:r>
          </a:p>
          <a:p>
            <a:pPr marL="166684" indent="-166684">
              <a:buFont typeface="Arial" pitchFamily="34" charset="0"/>
              <a:buChar char="•"/>
            </a:pPr>
            <a:r>
              <a:rPr lang="en-US" b="0" dirty="0" smtClean="0">
                <a:solidFill>
                  <a:schemeClr val="tx1"/>
                </a:solidFill>
                <a:latin typeface="HP Simplified"/>
              </a:rPr>
              <a:t>Promotes federated asset management—by moving data from retiring storage arrays to new storage systems non disruptively </a:t>
            </a:r>
          </a:p>
          <a:p>
            <a:pPr marL="166684" indent="-166684">
              <a:buFont typeface="Arial" pitchFamily="34" charset="0"/>
              <a:buChar char="•"/>
            </a:pPr>
            <a:r>
              <a:rPr lang="en-US" b="0" dirty="0" smtClean="0">
                <a:solidFill>
                  <a:schemeClr val="tx1"/>
                </a:solidFill>
                <a:latin typeface="HP Simplified"/>
              </a:rPr>
              <a:t>Allows flexible migration of data volumes between multi-site clusters to align with the growing demand for cloud based storage </a:t>
            </a:r>
          </a:p>
          <a:p>
            <a:pPr marL="166684" indent="-166684">
              <a:buFont typeface="Arial" pitchFamily="34" charset="0"/>
              <a:buChar char="•"/>
            </a:pPr>
            <a:r>
              <a:rPr lang="en-US" b="0" dirty="0" smtClean="0">
                <a:solidFill>
                  <a:schemeClr val="tx1"/>
                </a:solidFill>
                <a:latin typeface="HP Simplified"/>
              </a:rPr>
              <a:t> Enables clients to transparently move application workloads between storage tiers in virtualized and cloud computing environments </a:t>
            </a:r>
          </a:p>
          <a:p>
            <a:pPr marL="166684" indent="-166684">
              <a:buFont typeface="Arial" pitchFamily="34" charset="0"/>
              <a:buChar char="•"/>
            </a:pPr>
            <a:r>
              <a:rPr lang="en-US" b="0" dirty="0" smtClean="0">
                <a:solidFill>
                  <a:schemeClr val="tx1"/>
                </a:solidFill>
                <a:latin typeface="HP Simplified"/>
              </a:rPr>
              <a:t>Increases return on investment by combining HP thin provisioning and volume migration technology </a:t>
            </a:r>
          </a:p>
        </p:txBody>
      </p:sp>
      <p:sp>
        <p:nvSpPr>
          <p:cNvPr id="7" name="Slide Number Placeholder 6"/>
          <p:cNvSpPr>
            <a:spLocks noGrp="1"/>
          </p:cNvSpPr>
          <p:nvPr>
            <p:ph type="sldNum" sz="quarter" idx="5"/>
          </p:nvPr>
        </p:nvSpPr>
        <p:spPr>
          <a:xfrm>
            <a:off x="3884613" y="8877300"/>
            <a:ext cx="2971800" cy="265113"/>
          </a:xfrm>
        </p:spPr>
        <p:txBody>
          <a:bodyPr/>
          <a:lstStyle/>
          <a:p>
            <a:fld id="{22A853E8-D85F-5D49-95D2-E1D96ABFE2B9}" type="slidenum">
              <a:rPr lang="en-GB" smtClean="0"/>
              <a:pPr/>
              <a:t>19</a:t>
            </a:fld>
            <a:endParaRPr lang="en-GB"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 name="Notes Placeholder 2"/>
          <p:cNvSpPr>
            <a:spLocks noGrp="1"/>
          </p:cNvSpPr>
          <p:nvPr>
            <p:ph type="body" idx="1"/>
          </p:nvPr>
        </p:nvSpPr>
        <p:spPr>
          <a:xfrm>
            <a:off x="330200" y="4343400"/>
            <a:ext cx="6197600" cy="4239944"/>
          </a:xfrm>
        </p:spPr>
        <p:txBody>
          <a:bodyPr>
            <a:normAutofit/>
          </a:bodyPr>
          <a:lstStyle/>
          <a:p>
            <a:pPr eaLnBrk="1" fontAlgn="auto" hangingPunct="1">
              <a:spcBef>
                <a:spcPts val="0"/>
              </a:spcBef>
              <a:spcAft>
                <a:spcPts val="0"/>
              </a:spcAft>
              <a:defRPr/>
            </a:pPr>
            <a:r>
              <a:rPr lang="en-US" sz="1100" kern="1200" dirty="0" smtClean="0">
                <a:solidFill>
                  <a:schemeClr val="tx1"/>
                </a:solidFill>
                <a:latin typeface="HP Simplified"/>
                <a:ea typeface="+mn-ea"/>
                <a:cs typeface="HP Simplified"/>
              </a:rPr>
              <a:t>Virtualization of IT resources delivers a wide range of benefits. It can help an IT organization increase agility, operate more efficiently, cut costs, simplify application deployment and management, improve availability, and establish a foundation for a cloud environment. Benefits like these have turned virtualization into a now-dominant computing paradigm. </a:t>
            </a:r>
          </a:p>
          <a:p>
            <a:pPr eaLnBrk="1" fontAlgn="auto" hangingPunct="1">
              <a:spcBef>
                <a:spcPts val="0"/>
              </a:spcBef>
              <a:spcAft>
                <a:spcPts val="0"/>
              </a:spcAft>
              <a:defRPr/>
            </a:pPr>
            <a:endParaRPr lang="en-GB" sz="1100" kern="1200" dirty="0" smtClean="0">
              <a:solidFill>
                <a:schemeClr val="tx1"/>
              </a:solidFill>
              <a:latin typeface="HP Simplified"/>
              <a:ea typeface="+mn-ea"/>
            </a:endParaRPr>
          </a:p>
          <a:p>
            <a:pPr eaLnBrk="1" fontAlgn="auto" hangingPunct="1">
              <a:spcBef>
                <a:spcPts val="0"/>
              </a:spcBef>
              <a:spcAft>
                <a:spcPts val="0"/>
              </a:spcAft>
              <a:defRPr/>
            </a:pPr>
            <a:r>
              <a:rPr lang="en-GB" sz="1100" kern="1200" dirty="0" smtClean="0">
                <a:solidFill>
                  <a:schemeClr val="tx1"/>
                </a:solidFill>
                <a:latin typeface="HP Simplified"/>
                <a:ea typeface="+mn-ea"/>
              </a:rPr>
              <a:t>It’s clear</a:t>
            </a:r>
            <a:r>
              <a:rPr lang="en-GB" sz="1100" kern="1200" baseline="0" dirty="0" smtClean="0">
                <a:solidFill>
                  <a:schemeClr val="tx1"/>
                </a:solidFill>
                <a:latin typeface="HP Simplified"/>
                <a:ea typeface="+mn-ea"/>
              </a:rPr>
              <a:t> to see from the statistics just how important virtualization has become and some of the directions it’s taking:</a:t>
            </a:r>
          </a:p>
          <a:p>
            <a:pPr eaLnBrk="1" fontAlgn="auto" hangingPunct="1">
              <a:spcBef>
                <a:spcPts val="0"/>
              </a:spcBef>
              <a:spcAft>
                <a:spcPts val="0"/>
              </a:spcAft>
              <a:defRPr/>
            </a:pPr>
            <a:endParaRPr lang="en-GB" sz="1100" kern="1200" baseline="0" dirty="0" smtClean="0">
              <a:solidFill>
                <a:schemeClr val="tx1"/>
              </a:solidFill>
              <a:latin typeface="HP Simplified"/>
              <a:ea typeface="+mn-ea"/>
            </a:endParaRPr>
          </a:p>
          <a:p>
            <a:pPr marL="171450" indent="-171450">
              <a:spcAft>
                <a:spcPts val="1200"/>
              </a:spcAft>
              <a:buClr>
                <a:schemeClr val="bg1"/>
              </a:buClr>
              <a:buSzPct val="80000"/>
              <a:buFont typeface="Arial" pitchFamily="34" charset="0"/>
              <a:buChar char="•"/>
              <a:defRPr/>
            </a:pPr>
            <a:r>
              <a:rPr lang="en-US" sz="1100" b="0" dirty="0" smtClean="0">
                <a:ln/>
              </a:rPr>
              <a:t>According to IDC, 80% of applications </a:t>
            </a:r>
            <a:r>
              <a:rPr lang="en-US" sz="1100" b="0" dirty="0" smtClean="0"/>
              <a:t>will be virtualized by 2015</a:t>
            </a:r>
            <a:r>
              <a:rPr lang="en-US" sz="1100" b="0" baseline="30000" dirty="0" smtClean="0"/>
              <a:t>1</a:t>
            </a:r>
          </a:p>
          <a:p>
            <a:pPr marL="171450" indent="-171450">
              <a:spcAft>
                <a:spcPts val="1200"/>
              </a:spcAft>
              <a:buClr>
                <a:schemeClr val="bg1"/>
              </a:buClr>
              <a:buSzPct val="80000"/>
              <a:buFont typeface="Arial" pitchFamily="34" charset="0"/>
              <a:buChar char="•"/>
              <a:defRPr/>
            </a:pPr>
            <a:r>
              <a:rPr lang="en-US" sz="1100" b="0" dirty="0" smtClean="0">
                <a:ln/>
              </a:rPr>
              <a:t>According to Gartner, VM density per core will </a:t>
            </a:r>
            <a:r>
              <a:rPr lang="en-US" sz="1100" b="0" dirty="0" smtClean="0"/>
              <a:t>rise to 8.4 in 2013</a:t>
            </a:r>
            <a:r>
              <a:rPr lang="en-US" sz="1100" b="0" baseline="30000" dirty="0" smtClean="0"/>
              <a:t>2</a:t>
            </a:r>
          </a:p>
          <a:p>
            <a:pPr marL="171450" indent="-171450">
              <a:spcAft>
                <a:spcPts val="1200"/>
              </a:spcAft>
              <a:buClr>
                <a:schemeClr val="bg1"/>
              </a:buClr>
              <a:buSzPct val="80000"/>
              <a:buFont typeface="Arial" pitchFamily="34" charset="0"/>
              <a:buChar char="•"/>
              <a:defRPr/>
            </a:pPr>
            <a:r>
              <a:rPr lang="en-US" sz="1100" b="0" dirty="0" smtClean="0"/>
              <a:t>According to </a:t>
            </a:r>
            <a:r>
              <a:rPr lang="en-US" sz="1100" dirty="0" err="1" smtClean="0"/>
              <a:t>Aconis</a:t>
            </a:r>
            <a:r>
              <a:rPr lang="en-US" sz="1100" dirty="0" smtClean="0"/>
              <a:t>, SMB adoption of virtualization is 21% to 50% higher than enterprise</a:t>
            </a:r>
            <a:r>
              <a:rPr lang="en-US" sz="1100" baseline="30000" dirty="0" smtClean="0"/>
              <a:t>3</a:t>
            </a:r>
          </a:p>
          <a:p>
            <a:pPr marL="171450" indent="-171450">
              <a:spcAft>
                <a:spcPts val="1200"/>
              </a:spcAft>
              <a:buClr>
                <a:schemeClr val="bg1"/>
              </a:buClr>
              <a:buSzPct val="80000"/>
              <a:buFont typeface="Arial" pitchFamily="34" charset="0"/>
              <a:buChar char="•"/>
              <a:defRPr/>
            </a:pPr>
            <a:r>
              <a:rPr lang="en-GB" sz="1100" b="0" dirty="0" smtClean="0"/>
              <a:t>And according to Enterprise Strategy</a:t>
            </a:r>
            <a:r>
              <a:rPr lang="en-GB" sz="1100" b="0" baseline="0" dirty="0" smtClean="0"/>
              <a:t> Group, </a:t>
            </a:r>
            <a:r>
              <a:rPr lang="en-GB" sz="1100" b="0" dirty="0" smtClean="0"/>
              <a:t>36% of customers currently prefer a fully integrated virtualized solution</a:t>
            </a:r>
            <a:r>
              <a:rPr lang="en-GB" sz="1100" b="0" baseline="30000" dirty="0" smtClean="0"/>
              <a:t>4</a:t>
            </a:r>
            <a:endParaRPr lang="en-US" sz="1100" b="0" baseline="30000" dirty="0" smtClean="0"/>
          </a:p>
          <a:p>
            <a:pPr eaLnBrk="1" fontAlgn="auto" hangingPunct="1">
              <a:spcBef>
                <a:spcPts val="0"/>
              </a:spcBef>
              <a:spcAft>
                <a:spcPts val="0"/>
              </a:spcAft>
              <a:defRPr/>
            </a:pPr>
            <a:endParaRPr lang="en-GB" sz="1100" dirty="0" smtClean="0"/>
          </a:p>
          <a:p>
            <a:pPr indent="-117475"/>
            <a:r>
              <a:rPr lang="en-US" dirty="0" smtClean="0">
                <a:solidFill>
                  <a:srgbClr val="858689"/>
                </a:solidFill>
              </a:rPr>
              <a:t>1. IDC, WW Server Virtualization Shipment Forecast, 2005–2013.</a:t>
            </a:r>
          </a:p>
          <a:p>
            <a:pPr indent="-117475"/>
            <a:r>
              <a:rPr lang="en-US" dirty="0" smtClean="0">
                <a:solidFill>
                  <a:srgbClr val="858689"/>
                </a:solidFill>
              </a:rPr>
              <a:t>2. Gartner, 2012</a:t>
            </a:r>
          </a:p>
          <a:p>
            <a:r>
              <a:rPr lang="de-CH" dirty="0" smtClean="0">
                <a:solidFill>
                  <a:schemeClr val="bg1">
                    <a:lumMod val="50000"/>
                  </a:schemeClr>
                </a:solidFill>
              </a:rPr>
              <a:t>3 </a:t>
            </a:r>
            <a:r>
              <a:rPr lang="en-US" dirty="0" err="1" smtClean="0">
                <a:solidFill>
                  <a:schemeClr val="bg1">
                    <a:lumMod val="50000"/>
                  </a:schemeClr>
                </a:solidFill>
              </a:rPr>
              <a:t>Acronis</a:t>
            </a:r>
            <a:r>
              <a:rPr lang="en-US" dirty="0" smtClean="0">
                <a:solidFill>
                  <a:schemeClr val="bg1">
                    <a:lumMod val="50000"/>
                  </a:schemeClr>
                </a:solidFill>
              </a:rPr>
              <a:t> Global Disaster Recovery Index 2012 survey of SMB IT managers in 18 countries</a:t>
            </a:r>
          </a:p>
          <a:p>
            <a:pPr indent="-117475"/>
            <a:r>
              <a:rPr lang="en-GB" dirty="0" smtClean="0">
                <a:solidFill>
                  <a:schemeClr val="bg1">
                    <a:lumMod val="50000"/>
                  </a:schemeClr>
                </a:solidFill>
              </a:rPr>
              <a:t>4. Enterprise Strategy Group - </a:t>
            </a:r>
            <a:r>
              <a:rPr lang="en-US" dirty="0" smtClean="0">
                <a:solidFill>
                  <a:schemeClr val="bg1">
                    <a:lumMod val="50000"/>
                  </a:schemeClr>
                </a:solidFill>
              </a:rPr>
              <a:t>Virtual Computing Infrastructure  2012</a:t>
            </a:r>
          </a:p>
          <a:p>
            <a:pPr eaLnBrk="1" fontAlgn="auto" hangingPunct="1">
              <a:spcBef>
                <a:spcPts val="0"/>
              </a:spcBef>
              <a:spcAft>
                <a:spcPts val="0"/>
              </a:spcAft>
              <a:defRPr/>
            </a:pPr>
            <a:endParaRPr lang="en-US" sz="1100" dirty="0"/>
          </a:p>
        </p:txBody>
      </p:sp>
      <p:sp>
        <p:nvSpPr>
          <p:cNvPr id="110595" name="Header Placeholder 3"/>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pPr fontAlgn="base">
              <a:spcBef>
                <a:spcPct val="0"/>
              </a:spcBef>
              <a:spcAft>
                <a:spcPct val="0"/>
              </a:spcAft>
            </a:pPr>
            <a:endParaRPr lang="de-DE" smtClean="0"/>
          </a:p>
        </p:txBody>
      </p:sp>
      <p:sp>
        <p:nvSpPr>
          <p:cNvPr id="110596" name="Date Placeholder 4"/>
          <p:cNvSpPr>
            <a:spLocks noGrp="1"/>
          </p:cNvSpPr>
          <p:nvPr>
            <p:ph type="dt" sz="quarter" idx="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EBF7C51-59B5-4C3D-9527-46DC06E5DEE9}" type="datetime3">
              <a:rPr lang="en-US" smtClean="0"/>
              <a:pPr fontAlgn="base">
                <a:spcBef>
                  <a:spcPct val="0"/>
                </a:spcBef>
                <a:spcAft>
                  <a:spcPct val="0"/>
                </a:spcAft>
              </a:pPr>
              <a:t>5 January 2018</a:t>
            </a:fld>
            <a:endParaRPr dirty="0" smtClean="0"/>
          </a:p>
        </p:txBody>
      </p:sp>
      <p:sp>
        <p:nvSpPr>
          <p:cNvPr id="110598" name="Slide Number Placeholder 6"/>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C522B0F-E967-4D43-A52D-3FD0B78B6D03}" type="slidenum">
              <a:rPr smtClean="0"/>
              <a:pPr fontAlgn="base">
                <a:spcBef>
                  <a:spcPct val="0"/>
                </a:spcBef>
                <a:spcAft>
                  <a:spcPct val="0"/>
                </a:spcAft>
              </a:pPr>
              <a:t>2</a:t>
            </a:fld>
            <a:endParaRPr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Best-in-class high availability</a:t>
            </a:r>
          </a:p>
          <a:p>
            <a:endParaRPr lang="en-US" b="0" dirty="0" smtClean="0">
              <a:solidFill>
                <a:schemeClr val="tx1"/>
              </a:solidFill>
              <a:latin typeface="HP Simplified"/>
            </a:endParaRPr>
          </a:p>
          <a:p>
            <a:r>
              <a:rPr lang="en-US" b="0" dirty="0" smtClean="0">
                <a:solidFill>
                  <a:schemeClr val="tx1"/>
                </a:solidFill>
                <a:latin typeface="HP Simplified"/>
              </a:rPr>
              <a:t>Over the last two years, HP has been able to determine from customer reporting that HP LeftHand Storage delivers Five 9’s or greater availability in the field, when configured according to best practices. Five 9’s is equivalent to 5 minutes or less downtime per year.</a:t>
            </a: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20</a:t>
            </a:fld>
            <a:endParaRPr lang="en-GB" dirty="0"/>
          </a:p>
        </p:txBody>
      </p:sp>
    </p:spTree>
    <p:extLst>
      <p:ext uri="{BB962C8B-B14F-4D97-AF65-F5344CB8AC3E}">
        <p14:creationId xmlns:p14="http://schemas.microsoft.com/office/powerpoint/2010/main" val="125075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normAutofit lnSpcReduction="10000"/>
          </a:bodyPr>
          <a:lstStyle/>
          <a:p>
            <a:pPr eaLnBrk="1" hangingPunct="1">
              <a:spcBef>
                <a:spcPct val="0"/>
              </a:spcBef>
            </a:pPr>
            <a:r>
              <a:rPr lang="en-US" dirty="0" smtClean="0"/>
              <a:t>When it comes to data protection, traditional methods such as HW RAID and redundant components are not enough.  Hardware RAID and redundant controllers wont protect your data from human-error, power or cooling issues. Your data must be protected beyond the box, in the event that entire node goes off-line. </a:t>
            </a:r>
          </a:p>
          <a:p>
            <a:pPr eaLnBrk="1" hangingPunct="1">
              <a:spcBef>
                <a:spcPct val="0"/>
              </a:spcBef>
            </a:pPr>
            <a:endParaRPr lang="en-US" dirty="0" smtClean="0"/>
          </a:p>
          <a:p>
            <a:pPr eaLnBrk="1" hangingPunct="1">
              <a:spcBef>
                <a:spcPct val="0"/>
              </a:spcBef>
            </a:pPr>
            <a:r>
              <a:rPr lang="en-US" dirty="0" smtClean="0"/>
              <a:t>P4000</a:t>
            </a:r>
            <a:r>
              <a:rPr lang="en-US" baseline="0" dirty="0" smtClean="0"/>
              <a:t> </a:t>
            </a:r>
            <a:r>
              <a:rPr lang="en-US" dirty="0" smtClean="0"/>
              <a:t>Network RAID allows you to synchronously replicate your data across the nodes in a cluster</a:t>
            </a:r>
            <a:r>
              <a:rPr lang="en-US" baseline="0" dirty="0" smtClean="0"/>
              <a:t> for high availability. This protection is granular, allowing you to  assign it on a per-volume basis. There are several Network RAID protection schemes that you can choose from based on a volume's performance characteristics availability needs. </a:t>
            </a:r>
          </a:p>
          <a:p>
            <a:pPr eaLnBrk="1" hangingPunct="1">
              <a:spcBef>
                <a:spcPct val="0"/>
              </a:spcBef>
            </a:pPr>
            <a:endParaRPr lang="en-US" baseline="0" dirty="0" smtClean="0"/>
          </a:p>
          <a:p>
            <a:pPr eaLnBrk="1" hangingPunct="1">
              <a:spcBef>
                <a:spcPct val="0"/>
              </a:spcBef>
            </a:pPr>
            <a:r>
              <a:rPr lang="en-US" baseline="0" dirty="0" smtClean="0"/>
              <a:t>The first, and most common type is Network RAID 10. In this scheme, the data in a single volume is </a:t>
            </a:r>
            <a:r>
              <a:rPr lang="en-US" dirty="0" smtClean="0"/>
              <a:t>mirrored across the cluster either</a:t>
            </a:r>
            <a:r>
              <a:rPr lang="en-US" baseline="0" dirty="0" smtClean="0"/>
              <a:t> 1, 2 or 3 times.  The replication occurs real-time, and protects the data from any single point of failure up to, and including, single or multiple storage nodes.  Network RAID 10 works well from a performance perspective with mix workloads.</a:t>
            </a:r>
            <a:endParaRPr lang="en-US" dirty="0" smtClean="0"/>
          </a:p>
          <a:p>
            <a:pPr eaLnBrk="1" hangingPunct="1">
              <a:spcBef>
                <a:spcPct val="0"/>
              </a:spcBef>
            </a:pPr>
            <a:endParaRPr lang="en-US" dirty="0" smtClean="0"/>
          </a:p>
          <a:p>
            <a:pPr eaLnBrk="1" hangingPunct="1">
              <a:spcBef>
                <a:spcPct val="0"/>
              </a:spcBef>
            </a:pPr>
            <a:r>
              <a:rPr lang="en-US" dirty="0" smtClean="0"/>
              <a:t>The second type of network</a:t>
            </a:r>
            <a:r>
              <a:rPr lang="en-US" baseline="0" dirty="0" smtClean="0"/>
              <a:t> RAID is parity based.  In this scheme consists of a stripe and parity layout that allows you to start with a few as 3 nodes.  This type RAID works best with highly read intensive workloads, like file shares.  There is also a dual-parity version called NR6.</a:t>
            </a:r>
            <a:endParaRPr lang="en-US" dirty="0" smtClean="0"/>
          </a:p>
          <a:p>
            <a:pPr eaLnBrk="1" hangingPunct="1">
              <a:spcBef>
                <a:spcPct val="0"/>
              </a:spcBef>
            </a:pPr>
            <a:endParaRPr lang="en-US" dirty="0" smtClean="0"/>
          </a:p>
          <a:p>
            <a:pPr eaLnBrk="1" hangingPunct="1">
              <a:spcBef>
                <a:spcPct val="0"/>
              </a:spcBef>
            </a:pPr>
            <a:r>
              <a:rPr lang="en-US" baseline="0" dirty="0" smtClean="0"/>
              <a:t>It is very flexible by allowing you to change your NR type on the fly when you choose.</a:t>
            </a:r>
            <a:endParaRPr lang="en-US" dirty="0" smtClean="0"/>
          </a:p>
        </p:txBody>
      </p:sp>
      <p:sp>
        <p:nvSpPr>
          <p:cNvPr id="24580" name="Slide Number Placeholder 3"/>
          <p:cNvSpPr txBox="1">
            <a:spLocks noGrp="1"/>
          </p:cNvSpPr>
          <p:nvPr/>
        </p:nvSpPr>
        <p:spPr bwMode="auto">
          <a:xfrm>
            <a:off x="3884613" y="8685214"/>
            <a:ext cx="2971800" cy="457200"/>
          </a:xfrm>
          <a:prstGeom prst="rect">
            <a:avLst/>
          </a:prstGeom>
          <a:noFill/>
          <a:ln w="9525">
            <a:noFill/>
            <a:miter lim="800000"/>
            <a:headEnd/>
            <a:tailEnd/>
          </a:ln>
        </p:spPr>
        <p:txBody>
          <a:bodyPr lIns="91672" tIns="45835" rIns="91672" bIns="45835" anchor="b"/>
          <a:lstStyle/>
          <a:p>
            <a:pPr algn="r"/>
            <a:fld id="{110D0189-3401-4646-95A1-D4EE9560E289}" type="slidenum">
              <a:rPr lang="en-US" sz="1200"/>
              <a:pPr algn="r"/>
              <a:t>21</a:t>
            </a:fld>
            <a:endParaRPr lang="en-US" sz="12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dirty="0" smtClean="0"/>
              <a:t>Real-time protection from site failure – Multi-site HA</a:t>
            </a:r>
          </a:p>
          <a:p>
            <a:endParaRPr lang="en-US" b="0" dirty="0" smtClean="0">
              <a:solidFill>
                <a:schemeClr val="tx1"/>
              </a:solidFill>
              <a:latin typeface="HP Simplified"/>
            </a:endParaRPr>
          </a:p>
          <a:p>
            <a:r>
              <a:rPr lang="en-US" b="0" dirty="0" smtClean="0">
                <a:solidFill>
                  <a:schemeClr val="tx1"/>
                </a:solidFill>
                <a:latin typeface="HP Simplified"/>
              </a:rPr>
              <a:t>HP LeftHand Multi-Site is a feature of the LeftHand operating system. This technology allows for storage clusters to be stretched across sites to provide high availability beyond failure domains defined by the administrator. Traditionally in Metro Storage Cluster configurations, these failure domains are distinct geographic locations, but the technology can be used to protect against the failure of a logical site that may be a rack, room, or floor in the same building as well as buildings within a campus or datacenters that are separated by as much as 100km or more. The Multi-Site feature is part of the all-inclusive StoreVirtual/LeftHand feature set and does not require any special licensing. </a:t>
            </a:r>
          </a:p>
          <a:p>
            <a:endParaRPr lang="en-US" b="0" dirty="0" smtClean="0">
              <a:solidFill>
                <a:schemeClr val="tx1"/>
              </a:solidFill>
              <a:latin typeface="HP Simplified"/>
            </a:endParaRPr>
          </a:p>
          <a:p>
            <a:r>
              <a:rPr lang="en-US" b="0" dirty="0" smtClean="0">
                <a:solidFill>
                  <a:schemeClr val="tx1"/>
                </a:solidFill>
                <a:latin typeface="HP Simplified"/>
              </a:rPr>
              <a:t>The Multi-Site solution uses LeftHand OS Network RAID technology to stripe two copies of data across a storage cluster. When deployed in a Multi-Site configuration, LeftHand OS ensures that a full copy of the data resides on site, or each side of the cluster. Data remains available in the event of a site failure or loss of link between sites. </a:t>
            </a:r>
            <a:endParaRPr lang="en-US" b="0" dirty="0">
              <a:solidFill>
                <a:schemeClr val="tx1"/>
              </a:solidFill>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pPr/>
              <a:t>22</a:t>
            </a:fld>
            <a:endParaRPr lang="en-GB"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E831FD69-BB7F-48A9-AD3C-0905D51AD404}" type="datetime3">
              <a:rPr lang="en-US" smtClean="0"/>
              <a:pPr/>
              <a:t>5 January 2018</a:t>
            </a:fld>
            <a:endParaRPr lang="en-US" dirty="0"/>
          </a:p>
        </p:txBody>
      </p:sp>
      <p:sp>
        <p:nvSpPr>
          <p:cNvPr id="7" name="Slide Number Placeholder 6"/>
          <p:cNvSpPr>
            <a:spLocks noGrp="1"/>
          </p:cNvSpPr>
          <p:nvPr>
            <p:ph type="sldNum" sz="quarter" idx="13"/>
          </p:nvPr>
        </p:nvSpPr>
        <p:spPr/>
        <p:txBody>
          <a:bodyPr/>
          <a:lstStyle/>
          <a:p>
            <a:fld id="{84B04522-5E79-4620-978F-683F5015A639}"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addition to StoreVirtual hardware models 4130</a:t>
            </a:r>
            <a:r>
              <a:rPr lang="en-US" baseline="0" dirty="0" smtClean="0"/>
              <a:t> and 4330, VSA is another great product for SMB or remote site environments.</a:t>
            </a:r>
          </a:p>
          <a:p>
            <a:endParaRPr lang="en-US" baseline="0" dirty="0" smtClean="0"/>
          </a:p>
          <a:p>
            <a:r>
              <a:rPr lang="en-US" baseline="0" dirty="0" smtClean="0"/>
              <a:t>As an alternative to adding hardware into an infrastructure, VSA can be used with any VMware or Hyper-V virtualized server benefiting the customer with increased utilization and efficiency of their servers in addition to not requiring extra footprint for storage.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24</a:t>
            </a:fld>
            <a:endParaRPr lang="en-GB"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Price of growth per VM is similar to alternative</a:t>
            </a:r>
            <a:r>
              <a:rPr lang="en-US" baseline="0" dirty="0" smtClean="0"/>
              <a:t> solutions.</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25</a:t>
            </a:fld>
            <a:endParaRPr lang="en-GB" dirty="0"/>
          </a:p>
        </p:txBody>
      </p:sp>
    </p:spTree>
    <p:extLst>
      <p:ext uri="{BB962C8B-B14F-4D97-AF65-F5344CB8AC3E}">
        <p14:creationId xmlns:p14="http://schemas.microsoft.com/office/powerpoint/2010/main" val="2557696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December</a:t>
            </a:r>
            <a:r>
              <a:rPr lang="en-US" baseline="0" dirty="0" smtClean="0"/>
              <a:t> – the StoreVirtual Portfolio includes VSA, the New 3</a:t>
            </a:r>
            <a:r>
              <a:rPr lang="en-US" baseline="30000" dirty="0" smtClean="0"/>
              <a:t>rd</a:t>
            </a:r>
            <a:r>
              <a:rPr lang="en-US" baseline="0" dirty="0" smtClean="0"/>
              <a:t> generation 4130 and 4330 models, and the 2</a:t>
            </a:r>
            <a:r>
              <a:rPr lang="en-US" baseline="30000" dirty="0" smtClean="0"/>
              <a:t>nd</a:t>
            </a:r>
            <a:r>
              <a:rPr lang="en-US" baseline="0" dirty="0" smtClean="0"/>
              <a:t> generation models – P4500, P4900 and P4800</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accent1"/>
                </a:solidFill>
                <a:latin typeface="HP Simplified"/>
                <a:ea typeface="+mn-ea"/>
                <a:cs typeface="HP Simplified"/>
              </a:rPr>
              <a:t>HP StoreVirtual is the most versatile storage platform on the market today as it offers a Virtual Storage Appliance, ProLiant rack and BladeSystem-based hardware models. Scale from one platform to the other, create tiers, or</a:t>
            </a:r>
            <a:r>
              <a:rPr lang="en-US" sz="1200" b="0" kern="1200" baseline="0" dirty="0" smtClean="0">
                <a:solidFill>
                  <a:schemeClr val="accent1"/>
                </a:solidFill>
                <a:latin typeface="HP Simplified"/>
                <a:ea typeface="+mn-ea"/>
                <a:cs typeface="HP Simplified"/>
              </a:rPr>
              <a:t> m</a:t>
            </a:r>
            <a:r>
              <a:rPr lang="en-US" sz="1200" b="0" kern="1200" dirty="0" smtClean="0">
                <a:solidFill>
                  <a:schemeClr val="accent1"/>
                </a:solidFill>
                <a:latin typeface="HP Simplified"/>
                <a:ea typeface="+mn-ea"/>
                <a:cs typeface="HP Simplified"/>
              </a:rPr>
              <a:t>ix and match the product models that best fit the infrastructure for management simplicity and feature consistency.</a:t>
            </a:r>
          </a:p>
          <a:p>
            <a:endParaRPr lang="en-US" dirty="0"/>
          </a:p>
        </p:txBody>
      </p:sp>
      <p:sp>
        <p:nvSpPr>
          <p:cNvPr id="4" name="Header Placeholder 3"/>
          <p:cNvSpPr>
            <a:spLocks noGrp="1"/>
          </p:cNvSpPr>
          <p:nvPr>
            <p:ph type="hdr" sz="quarter" idx="10"/>
          </p:nvPr>
        </p:nvSpPr>
        <p:spPr/>
        <p:txBody>
          <a:bodyPr/>
          <a:lstStyle/>
          <a:p>
            <a:pPr>
              <a:defRPr/>
            </a:pPr>
            <a:r>
              <a:rPr lang="en-US" smtClean="0"/>
              <a:t>New Product Introduction</a:t>
            </a:r>
            <a:endParaRPr lang="en-US"/>
          </a:p>
        </p:txBody>
      </p:sp>
      <p:sp>
        <p:nvSpPr>
          <p:cNvPr id="5" name="Slide Number Placeholder 4"/>
          <p:cNvSpPr>
            <a:spLocks noGrp="1"/>
          </p:cNvSpPr>
          <p:nvPr>
            <p:ph type="sldNum" sz="quarter" idx="11"/>
          </p:nvPr>
        </p:nvSpPr>
        <p:spPr/>
        <p:txBody>
          <a:bodyPr/>
          <a:lstStyle/>
          <a:p>
            <a:pPr>
              <a:defRPr/>
            </a:pPr>
            <a:fld id="{12C31FC5-948C-4504-B8F9-58B9FC9E8806}" type="slidenum">
              <a:rPr lang="en-US" smtClean="0"/>
              <a:pPr>
                <a:defRPr/>
              </a:pPr>
              <a:t>26</a:t>
            </a:fld>
            <a:endParaRPr lang="en-US" dirty="0"/>
          </a:p>
        </p:txBody>
      </p:sp>
      <p:sp>
        <p:nvSpPr>
          <p:cNvPr id="6" name="Footer Placeholder 5"/>
          <p:cNvSpPr>
            <a:spLocks noGrp="1"/>
          </p:cNvSpPr>
          <p:nvPr>
            <p:ph type="ftr" sz="quarter" idx="12"/>
          </p:nvPr>
        </p:nvSpPr>
        <p:spPr/>
        <p:txBody>
          <a:bodyPr/>
          <a:lstStyle/>
          <a:p>
            <a:pPr>
              <a:defRPr/>
            </a:pPr>
            <a:r>
              <a:rPr lang="en-US" smtClean="0"/>
              <a:t>HP Restricted For HP and Channel Partner internal use</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73731" name="Notes Placeholder 2"/>
          <p:cNvSpPr>
            <a:spLocks noGrp="1"/>
          </p:cNvSpPr>
          <p:nvPr>
            <p:ph type="body" idx="1"/>
          </p:nvPr>
        </p:nvSpPr>
        <p:spPr bwMode="auto">
          <a:noFill/>
        </p:spPr>
        <p:txBody>
          <a:bodyPr/>
          <a:lstStyle/>
          <a:p>
            <a:pPr marL="171299" indent="-171299">
              <a:spcBef>
                <a:spcPct val="0"/>
              </a:spcBef>
            </a:pPr>
            <a:r>
              <a:rPr lang="en-US" dirty="0" smtClean="0"/>
              <a:t>Storage solutions for ROBO sites </a:t>
            </a:r>
          </a:p>
          <a:p>
            <a:pPr marL="171299" indent="-171299">
              <a:spcBef>
                <a:spcPct val="0"/>
              </a:spcBef>
              <a:buFont typeface="Arial" pitchFamily="34" charset="0"/>
              <a:buChar char="•"/>
            </a:pPr>
            <a:r>
              <a:rPr lang="en-US" b="0" dirty="0" smtClean="0">
                <a:solidFill>
                  <a:schemeClr val="tx1"/>
                </a:solidFill>
                <a:ea typeface="ＭＳ Ｐゴシック" pitchFamily="-107" charset="-128"/>
              </a:rPr>
              <a:t>The combination of VSA</a:t>
            </a:r>
            <a:r>
              <a:rPr lang="en-US" b="0" baseline="0" dirty="0" smtClean="0">
                <a:solidFill>
                  <a:schemeClr val="tx1"/>
                </a:solidFill>
                <a:ea typeface="ＭＳ Ｐゴシック" pitchFamily="-107" charset="-128"/>
              </a:rPr>
              <a:t> and Physical StoreVirtual hardware creates a single storage solution for all locations or departments within a company/school/government entity.</a:t>
            </a:r>
            <a:endParaRPr lang="en-US" b="0" dirty="0" smtClean="0">
              <a:solidFill>
                <a:schemeClr val="tx1"/>
              </a:solidFill>
              <a:ea typeface="ＭＳ Ｐゴシック" pitchFamily="-107" charset="-128"/>
            </a:endParaRPr>
          </a:p>
        </p:txBody>
      </p:sp>
      <p:sp>
        <p:nvSpPr>
          <p:cNvPr id="73732" name="Header Placeholder 3"/>
          <p:cNvSpPr txBox="1">
            <a:spLocks noGrp="1"/>
          </p:cNvSpPr>
          <p:nvPr/>
        </p:nvSpPr>
        <p:spPr bwMode="auto">
          <a:xfrm>
            <a:off x="288925" y="30163"/>
            <a:ext cx="2971800" cy="457200"/>
          </a:xfrm>
          <a:prstGeom prst="rect">
            <a:avLst/>
          </a:prstGeom>
          <a:noFill/>
          <a:ln w="9525">
            <a:noFill/>
            <a:miter lim="800000"/>
            <a:headEnd/>
            <a:tailEnd/>
          </a:ln>
        </p:spPr>
        <p:txBody>
          <a:bodyPr lIns="88890" tIns="44445" rIns="88890" bIns="44445"/>
          <a:lstStyle/>
          <a:p>
            <a:pPr defTabSz="888897" fontAlgn="base">
              <a:spcBef>
                <a:spcPct val="0"/>
              </a:spcBef>
              <a:spcAft>
                <a:spcPct val="0"/>
              </a:spcAft>
            </a:pPr>
            <a:endParaRPr lang="en-US" sz="1200" dirty="0">
              <a:solidFill>
                <a:prstClr val="black"/>
              </a:solidFill>
              <a:latin typeface="Arial" charset="0"/>
              <a:ea typeface="ＭＳ Ｐゴシック" pitchFamily="-107" charset="-128"/>
            </a:endParaRPr>
          </a:p>
        </p:txBody>
      </p:sp>
      <p:sp>
        <p:nvSpPr>
          <p:cNvPr id="10" name="Slide Number Placeholder 6"/>
          <p:cNvSpPr>
            <a:spLocks noGrp="1"/>
          </p:cNvSpPr>
          <p:nvPr>
            <p:ph type="sldNum" sz="quarter" idx="5"/>
          </p:nvPr>
        </p:nvSpPr>
        <p:spPr>
          <a:xfrm>
            <a:off x="3884613" y="8877300"/>
            <a:ext cx="2971800" cy="265113"/>
          </a:xfrm>
        </p:spPr>
        <p:txBody>
          <a:bodyPr/>
          <a:lstStyle/>
          <a:p>
            <a:fld id="{22A853E8-D85F-5D49-95D2-E1D96ABFE2B9}" type="slidenum">
              <a:rPr lang="en-GB" smtClean="0"/>
              <a:pPr/>
              <a:t>27</a:t>
            </a:fld>
            <a:endParaRPr lang="en-GB"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E831FD69-BB7F-48A9-AD3C-0905D51AD404}" type="datetime3">
              <a:rPr lang="en-US" smtClean="0"/>
              <a:pPr/>
              <a:t>5 January 2018</a:t>
            </a:fld>
            <a:endParaRPr lang="en-US" dirty="0"/>
          </a:p>
        </p:txBody>
      </p:sp>
      <p:sp>
        <p:nvSpPr>
          <p:cNvPr id="7" name="Slide Number Placeholder 6"/>
          <p:cNvSpPr>
            <a:spLocks noGrp="1"/>
          </p:cNvSpPr>
          <p:nvPr>
            <p:ph type="sldNum" sz="quarter" idx="13"/>
          </p:nvPr>
        </p:nvSpPr>
        <p:spPr/>
        <p:txBody>
          <a:bodyPr/>
          <a:lstStyle/>
          <a:p>
            <a:fld id="{84B04522-5E79-4620-978F-683F5015A639}"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16">
              <a:defRPr/>
            </a:pPr>
            <a:r>
              <a:rPr lang="en-US" dirty="0" smtClean="0"/>
              <a:t>Removal of storage array reduces power usage.</a:t>
            </a: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29</a:t>
            </a:fld>
            <a:endParaRPr lang="en-GB" dirty="0"/>
          </a:p>
        </p:txBody>
      </p:sp>
    </p:spTree>
    <p:extLst>
      <p:ext uri="{BB962C8B-B14F-4D97-AF65-F5344CB8AC3E}">
        <p14:creationId xmlns:p14="http://schemas.microsoft.com/office/powerpoint/2010/main" val="50348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55000" lnSpcReduction="20000"/>
          </a:bodyPr>
          <a:lstStyle/>
          <a:p>
            <a:r>
              <a:rPr lang="en-US" sz="1200" b="1" i="1" dirty="0" smtClean="0"/>
              <a:t>SLIDE PURPOSE:  </a:t>
            </a:r>
            <a:r>
              <a:rPr lang="en-US" sz="1200" b="0" i="1" dirty="0" smtClean="0"/>
              <a:t>Start</a:t>
            </a:r>
            <a:r>
              <a:rPr lang="en-US" sz="1200" b="0" i="1" baseline="0" dirty="0" smtClean="0"/>
              <a:t> the presentation with setting an expectation that something has to change in the storage world</a:t>
            </a:r>
            <a:endParaRPr lang="en-US" sz="1200" i="1" baseline="0" dirty="0" smtClean="0"/>
          </a:p>
          <a:p>
            <a:endParaRPr lang="en-US" sz="1200" kern="1200" baseline="0" dirty="0" smtClean="0">
              <a:solidFill>
                <a:schemeClr val="tx1"/>
              </a:solidFill>
              <a:ea typeface="+mn-ea"/>
              <a:cs typeface="+mn-cs"/>
            </a:endParaRPr>
          </a:p>
          <a:p>
            <a:r>
              <a:rPr lang="de-DE" sz="1200" kern="1200" dirty="0" smtClean="0">
                <a:solidFill>
                  <a:schemeClr val="tx1"/>
                </a:solidFill>
                <a:ea typeface="+mn-ea"/>
                <a:cs typeface="+mn-cs"/>
              </a:rPr>
              <a:t>The storage industry, more than other IT areas, is currently experiencing a major</a:t>
            </a:r>
            <a:r>
              <a:rPr lang="de-DE" sz="1200" kern="1200" baseline="0" dirty="0" smtClean="0">
                <a:solidFill>
                  <a:schemeClr val="tx1"/>
                </a:solidFill>
                <a:ea typeface="+mn-ea"/>
                <a:cs typeface="+mn-cs"/>
              </a:rPr>
              <a:t> technology change. You probably realize this through the significant amount of startup companies which have evolved in our industry over the past decade with innovations that have reached a maturity level which are now ready for the mainstream market. This can be followed by the significant amount of M&amp;A activites happening not just by HP. </a:t>
            </a:r>
          </a:p>
          <a:p>
            <a:endParaRPr lang="de-DE" sz="1200" kern="1200" baseline="0" dirty="0" smtClean="0">
              <a:solidFill>
                <a:schemeClr val="tx1"/>
              </a:solidFill>
              <a:ea typeface="+mn-ea"/>
              <a:cs typeface="+mn-cs"/>
            </a:endParaRPr>
          </a:p>
          <a:p>
            <a:r>
              <a:rPr lang="de-DE" sz="1200" kern="1200" baseline="0" dirty="0" smtClean="0">
                <a:solidFill>
                  <a:schemeClr val="tx1"/>
                </a:solidFill>
                <a:ea typeface="+mn-ea"/>
                <a:cs typeface="+mn-cs"/>
              </a:rPr>
              <a:t>What are the drivers for this?</a:t>
            </a:r>
          </a:p>
          <a:p>
            <a:endParaRPr lang="de-DE" sz="1200" kern="1200" dirty="0" smtClean="0">
              <a:solidFill>
                <a:schemeClr val="tx1"/>
              </a:solidFill>
              <a:ea typeface="+mn-ea"/>
              <a:cs typeface="+mn-cs"/>
            </a:endParaRPr>
          </a:p>
          <a:p>
            <a:r>
              <a:rPr lang="de-DE" sz="1200" kern="1200" dirty="0" smtClean="0">
                <a:solidFill>
                  <a:schemeClr val="tx1"/>
                </a:solidFill>
                <a:ea typeface="+mn-ea"/>
                <a:cs typeface="+mn-cs"/>
              </a:rPr>
              <a:t>The last significant technology shift happened 15-20 years ago when storage started to be pooled into SAN solutions,</a:t>
            </a:r>
            <a:r>
              <a:rPr lang="de-DE" sz="1200" kern="1200" baseline="0" dirty="0" smtClean="0">
                <a:solidFill>
                  <a:schemeClr val="tx1"/>
                </a:solidFill>
                <a:ea typeface="+mn-ea"/>
                <a:cs typeface="+mn-cs"/>
              </a:rPr>
              <a:t> no longer direct attached to server. Most storage systems available today are designed in a monolithic way to cope with the IT requirements of these days (different to reality today):</a:t>
            </a:r>
          </a:p>
          <a:p>
            <a:pPr marL="171450" indent="-171450">
              <a:lnSpc>
                <a:spcPct val="110000"/>
              </a:lnSpc>
              <a:spcAft>
                <a:spcPts val="400"/>
              </a:spcAft>
              <a:buFont typeface="Arial" pitchFamily="34" charset="0"/>
              <a:buChar char="•"/>
            </a:pPr>
            <a:r>
              <a:rPr lang="en-US" sz="1200" dirty="0" smtClean="0">
                <a:solidFill>
                  <a:schemeClr val="bg1"/>
                </a:solidFill>
              </a:rPr>
              <a:t>Application unique IT </a:t>
            </a:r>
            <a:r>
              <a:rPr lang="en-US" sz="1200" b="1" dirty="0" smtClean="0">
                <a:solidFill>
                  <a:schemeClr val="bg1"/>
                </a:solidFill>
              </a:rPr>
              <a:t>silos</a:t>
            </a:r>
            <a:r>
              <a:rPr lang="en-US" sz="1200" dirty="0" smtClean="0">
                <a:solidFill>
                  <a:schemeClr val="bg1"/>
                </a:solidFill>
              </a:rPr>
              <a:t> 	(</a:t>
            </a:r>
            <a:r>
              <a:rPr lang="en-US" sz="1200" kern="1200" dirty="0" smtClean="0">
                <a:solidFill>
                  <a:schemeClr val="bg1"/>
                </a:solidFill>
                <a:ea typeface="+mn-ea"/>
                <a:cs typeface="+mn-cs"/>
              </a:rPr>
              <a:t>Virtualization, Utility )</a:t>
            </a:r>
            <a:endParaRPr lang="en-US" sz="1200" dirty="0" smtClean="0">
              <a:solidFill>
                <a:schemeClr val="bg1"/>
              </a:solidFill>
            </a:endParaRPr>
          </a:p>
          <a:p>
            <a:pPr marL="171450" indent="-171450">
              <a:lnSpc>
                <a:spcPct val="110000"/>
              </a:lnSpc>
              <a:spcAft>
                <a:spcPts val="400"/>
              </a:spcAft>
              <a:buFont typeface="Arial" pitchFamily="34" charset="0"/>
              <a:buChar char="•"/>
            </a:pPr>
            <a:r>
              <a:rPr lang="en-US" sz="1200" b="1" kern="1200" dirty="0" smtClean="0">
                <a:solidFill>
                  <a:schemeClr val="bg1"/>
                </a:solidFill>
                <a:ea typeface="+mn-ea"/>
                <a:cs typeface="+mn-cs"/>
              </a:rPr>
              <a:t>Disparate</a:t>
            </a:r>
            <a:r>
              <a:rPr lang="en-US" sz="1200" kern="1200" dirty="0" smtClean="0">
                <a:solidFill>
                  <a:schemeClr val="bg1"/>
                </a:solidFill>
                <a:ea typeface="+mn-ea"/>
                <a:cs typeface="+mn-cs"/>
              </a:rPr>
              <a:t> IT infrastructure 	(to be converged)</a:t>
            </a:r>
          </a:p>
          <a:p>
            <a:pPr marL="171450" indent="-171450">
              <a:lnSpc>
                <a:spcPct val="110000"/>
              </a:lnSpc>
              <a:spcAft>
                <a:spcPts val="400"/>
              </a:spcAft>
              <a:buFont typeface="Arial" pitchFamily="34" charset="0"/>
              <a:buChar char="•"/>
            </a:pPr>
            <a:r>
              <a:rPr lang="en-US" sz="1200" b="1" kern="1200" dirty="0" smtClean="0">
                <a:solidFill>
                  <a:schemeClr val="bg1"/>
                </a:solidFill>
                <a:ea typeface="+mn-ea"/>
                <a:cs typeface="+mn-cs"/>
              </a:rPr>
              <a:t>Predictable </a:t>
            </a:r>
            <a:r>
              <a:rPr lang="en-US" sz="1200" kern="1200" dirty="0" smtClean="0">
                <a:solidFill>
                  <a:schemeClr val="bg1"/>
                </a:solidFill>
                <a:ea typeface="+mn-ea"/>
                <a:cs typeface="+mn-cs"/>
              </a:rPr>
              <a:t>workloads 		(more and more unpredictable)</a:t>
            </a:r>
          </a:p>
          <a:p>
            <a:pPr marL="171450" indent="-171450">
              <a:lnSpc>
                <a:spcPct val="110000"/>
              </a:lnSpc>
              <a:spcAft>
                <a:spcPts val="400"/>
              </a:spcAft>
              <a:buFont typeface="Arial" pitchFamily="34" charset="0"/>
              <a:buChar char="•"/>
            </a:pPr>
            <a:r>
              <a:rPr lang="en-US" sz="1200" b="1" dirty="0" smtClean="0">
                <a:solidFill>
                  <a:schemeClr val="bg1"/>
                </a:solidFill>
              </a:rPr>
              <a:t>IT-driven </a:t>
            </a:r>
            <a:r>
              <a:rPr lang="en-US" sz="1200" dirty="0" smtClean="0">
                <a:solidFill>
                  <a:schemeClr val="bg1"/>
                </a:solidFill>
              </a:rPr>
              <a:t>timelines 		(business driven instant demand)</a:t>
            </a:r>
            <a:endParaRPr lang="en-US" sz="1200" kern="1200" dirty="0" smtClean="0">
              <a:solidFill>
                <a:schemeClr val="bg1"/>
              </a:solidFill>
              <a:ea typeface="+mn-ea"/>
              <a:cs typeface="+mn-cs"/>
            </a:endParaRPr>
          </a:p>
          <a:p>
            <a:pPr marL="171450" indent="-171450">
              <a:lnSpc>
                <a:spcPct val="110000"/>
              </a:lnSpc>
              <a:spcAft>
                <a:spcPts val="400"/>
              </a:spcAft>
              <a:buFont typeface="Arial" pitchFamily="34" charset="0"/>
              <a:buChar char="•"/>
            </a:pPr>
            <a:r>
              <a:rPr lang="en-US" sz="1200" b="1" kern="1200" dirty="0" smtClean="0">
                <a:solidFill>
                  <a:schemeClr val="bg1"/>
                </a:solidFill>
                <a:ea typeface="+mn-ea"/>
                <a:cs typeface="+mn-cs"/>
              </a:rPr>
              <a:t>Structured</a:t>
            </a:r>
            <a:r>
              <a:rPr lang="en-US" sz="1200" kern="1200" dirty="0" smtClean="0">
                <a:solidFill>
                  <a:schemeClr val="bg1"/>
                </a:solidFill>
                <a:ea typeface="+mn-ea"/>
                <a:cs typeface="+mn-cs"/>
              </a:rPr>
              <a:t> data 		(unstructured data)</a:t>
            </a:r>
          </a:p>
          <a:p>
            <a:endParaRPr lang="en-US" sz="1200" kern="1200" dirty="0" smtClean="0">
              <a:solidFill>
                <a:schemeClr val="tx1"/>
              </a:solidFill>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a typeface="+mn-ea"/>
                <a:cs typeface="+mn-cs"/>
              </a:rPr>
              <a:t>How does </a:t>
            </a:r>
            <a:r>
              <a:rPr lang="en-US" sz="1200" b="1" kern="1200" baseline="0" dirty="0" smtClean="0">
                <a:solidFill>
                  <a:schemeClr val="tx1"/>
                </a:solidFill>
                <a:ea typeface="+mn-ea"/>
                <a:cs typeface="+mn-cs"/>
              </a:rPr>
              <a:t>storage need to change to cope in this new world?</a:t>
            </a:r>
            <a:endParaRPr lang="en-US" sz="1200" b="1" kern="1200" dirty="0" smtClean="0">
              <a:solidFill>
                <a:schemeClr val="tx1"/>
              </a:solidFill>
              <a:ea typeface="+mn-ea"/>
              <a:cs typeface="+mn-cs"/>
            </a:endParaRPr>
          </a:p>
          <a:p>
            <a:endParaRPr lang="de-DE" sz="1200" kern="1200" dirty="0" smtClean="0">
              <a:solidFill>
                <a:schemeClr val="tx1"/>
              </a:solidFill>
              <a:ea typeface="+mn-ea"/>
              <a:cs typeface="+mn-cs"/>
            </a:endParaRPr>
          </a:p>
          <a:p>
            <a:r>
              <a:rPr lang="de-DE" sz="1200" kern="1200" dirty="0" smtClean="0">
                <a:solidFill>
                  <a:schemeClr val="tx1"/>
                </a:solidFill>
                <a:ea typeface="+mn-ea"/>
                <a:cs typeface="+mn-cs"/>
              </a:rPr>
              <a:t>Storage of next era of computing needs to be designed to excel alongside the</a:t>
            </a:r>
            <a:r>
              <a:rPr lang="de-DE" sz="1200" kern="1200" baseline="0" dirty="0" smtClean="0">
                <a:solidFill>
                  <a:schemeClr val="tx1"/>
                </a:solidFill>
                <a:ea typeface="+mn-ea"/>
                <a:cs typeface="+mn-cs"/>
              </a:rPr>
              <a:t> </a:t>
            </a:r>
            <a:r>
              <a:rPr lang="en-US" sz="1200" kern="1200" dirty="0" smtClean="0">
                <a:solidFill>
                  <a:schemeClr val="tx1"/>
                </a:solidFill>
                <a:ea typeface="+mn-ea"/>
                <a:cs typeface="+mn-cs"/>
              </a:rPr>
              <a:t>3 megatrends</a:t>
            </a:r>
            <a:r>
              <a:rPr lang="en-US" sz="1200" kern="1200" baseline="0" dirty="0" smtClean="0">
                <a:solidFill>
                  <a:schemeClr val="tx1"/>
                </a:solidFill>
                <a:ea typeface="+mn-ea"/>
                <a:cs typeface="+mn-cs"/>
              </a:rPr>
              <a:t> that are driving IT thinking:</a:t>
            </a:r>
            <a:endParaRPr lang="de-DE" sz="1200" kern="1200" baseline="0" dirty="0" smtClean="0">
              <a:solidFill>
                <a:schemeClr val="tx1"/>
              </a:solidFill>
              <a:ea typeface="+mn-ea"/>
              <a:cs typeface="+mn-cs"/>
            </a:endParaRPr>
          </a:p>
          <a:p>
            <a:pPr marL="121325" indent="-121325" algn="l" defTabSz="914400" rtl="0" eaLnBrk="1" latinLnBrk="0" hangingPunct="1">
              <a:spcBef>
                <a:spcPts val="629"/>
              </a:spcBef>
              <a:buFont typeface="Arial" pitchFamily="34" charset="0"/>
              <a:buChar char="•"/>
            </a:pPr>
            <a:r>
              <a:rPr lang="de-DE" sz="1200" kern="1200" dirty="0" smtClean="0">
                <a:solidFill>
                  <a:schemeClr val="tx1"/>
                </a:solidFill>
                <a:ea typeface="+mn-ea"/>
                <a:cs typeface="+mn-cs"/>
              </a:rPr>
              <a:t>An end-to-end </a:t>
            </a:r>
            <a:r>
              <a:rPr lang="de-DE" sz="1200" b="1" kern="1200" dirty="0" smtClean="0">
                <a:solidFill>
                  <a:schemeClr val="tx1"/>
                </a:solidFill>
                <a:ea typeface="+mn-ea"/>
                <a:cs typeface="+mn-cs"/>
              </a:rPr>
              <a:t>virtualized </a:t>
            </a:r>
            <a:r>
              <a:rPr lang="de-DE" sz="1200" kern="1200" dirty="0" smtClean="0">
                <a:solidFill>
                  <a:schemeClr val="tx1"/>
                </a:solidFill>
                <a:ea typeface="+mn-ea"/>
                <a:cs typeface="+mn-cs"/>
              </a:rPr>
              <a:t>infrastructure</a:t>
            </a:r>
          </a:p>
          <a:p>
            <a:pPr marL="121325" indent="-121325" algn="l" defTabSz="914400" rtl="0" eaLnBrk="1" latinLnBrk="0" hangingPunct="1">
              <a:spcBef>
                <a:spcPts val="629"/>
              </a:spcBef>
              <a:buFont typeface="Arial" pitchFamily="34" charset="0"/>
              <a:buChar char="•"/>
            </a:pPr>
            <a:r>
              <a:rPr lang="de-DE" sz="1200" kern="1200" dirty="0" smtClean="0">
                <a:solidFill>
                  <a:schemeClr val="tx1"/>
                </a:solidFill>
                <a:ea typeface="+mn-ea"/>
                <a:cs typeface="+mn-cs"/>
              </a:rPr>
              <a:t>within a IT-as-a-service driven </a:t>
            </a:r>
            <a:r>
              <a:rPr lang="de-DE" sz="1200" b="1" kern="1200" dirty="0" smtClean="0">
                <a:solidFill>
                  <a:schemeClr val="tx1"/>
                </a:solidFill>
                <a:ea typeface="+mn-ea"/>
                <a:cs typeface="+mn-cs"/>
              </a:rPr>
              <a:t>Cloud </a:t>
            </a:r>
            <a:r>
              <a:rPr lang="de-DE" sz="1200" kern="1200" dirty="0" smtClean="0">
                <a:solidFill>
                  <a:schemeClr val="tx1"/>
                </a:solidFill>
                <a:ea typeface="+mn-ea"/>
                <a:cs typeface="+mn-cs"/>
              </a:rPr>
              <a:t>environment</a:t>
            </a:r>
          </a:p>
          <a:p>
            <a:pPr marL="121325" indent="-121325" algn="l" defTabSz="914400" rtl="0" eaLnBrk="1" latinLnBrk="0" hangingPunct="1">
              <a:spcBef>
                <a:spcPts val="629"/>
              </a:spcBef>
              <a:buFont typeface="Arial" pitchFamily="34" charset="0"/>
              <a:buChar char="•"/>
            </a:pPr>
            <a:r>
              <a:rPr lang="de-DE" sz="1200" kern="1200" dirty="0" smtClean="0">
                <a:solidFill>
                  <a:schemeClr val="tx1"/>
                </a:solidFill>
                <a:ea typeface="+mn-ea"/>
                <a:cs typeface="+mn-cs"/>
              </a:rPr>
              <a:t>and with the challenge of </a:t>
            </a:r>
            <a:r>
              <a:rPr lang="de-DE" sz="1200" b="1" kern="1200" dirty="0" smtClean="0">
                <a:solidFill>
                  <a:schemeClr val="tx1"/>
                </a:solidFill>
                <a:ea typeface="+mn-ea"/>
                <a:cs typeface="+mn-cs"/>
              </a:rPr>
              <a:t>Big Data</a:t>
            </a:r>
            <a:r>
              <a:rPr lang="de-DE" sz="1200" kern="1200" dirty="0" smtClean="0">
                <a:solidFill>
                  <a:schemeClr val="tx1"/>
                </a:solidFill>
                <a:ea typeface="+mn-ea"/>
                <a:cs typeface="+mn-cs"/>
              </a:rPr>
              <a:t>, or even to say ‚Big Everything‘ which accepts that with big data, everything around it gets big as well</a:t>
            </a:r>
          </a:p>
          <a:p>
            <a:pPr marL="121325" indent="-121325" algn="l" defTabSz="914400" rtl="0" eaLnBrk="1" latinLnBrk="0" hangingPunct="1">
              <a:spcBef>
                <a:spcPts val="629"/>
              </a:spcBef>
              <a:buFont typeface="Arial" pitchFamily="34" charset="0"/>
              <a:buNone/>
            </a:pPr>
            <a:endParaRPr lang="de-DE" sz="1200" kern="1200" dirty="0" smtClean="0">
              <a:solidFill>
                <a:schemeClr val="tx1"/>
              </a:solidFill>
              <a:ea typeface="+mn-ea"/>
              <a:cs typeface="+mn-cs"/>
            </a:endParaRPr>
          </a:p>
          <a:p>
            <a:pPr marL="121325" indent="-121325" algn="l" defTabSz="914400" rtl="0" eaLnBrk="1" latinLnBrk="0" hangingPunct="1">
              <a:spcBef>
                <a:spcPts val="629"/>
              </a:spcBef>
              <a:buFont typeface="Arial" pitchFamily="34" charset="0"/>
              <a:buNone/>
            </a:pPr>
            <a:endParaRPr lang="de-DE" sz="1200" kern="1200" dirty="0" smtClean="0">
              <a:solidFill>
                <a:schemeClr val="tx1"/>
              </a:solidFill>
              <a:ea typeface="+mn-ea"/>
              <a:cs typeface="+mn-cs"/>
            </a:endParaRPr>
          </a:p>
          <a:p>
            <a:pPr marL="121325" indent="-121325" algn="l" defTabSz="914400" rtl="0" eaLnBrk="1" latinLnBrk="0" hangingPunct="1">
              <a:spcBef>
                <a:spcPts val="629"/>
              </a:spcBef>
              <a:buFont typeface="Arial" pitchFamily="34" charset="0"/>
              <a:buNone/>
            </a:pPr>
            <a:r>
              <a:rPr lang="de-DE" sz="1200" u="sng" kern="1200" dirty="0" smtClean="0">
                <a:solidFill>
                  <a:schemeClr val="tx1"/>
                </a:solidFill>
                <a:ea typeface="+mn-ea"/>
                <a:cs typeface="+mn-cs"/>
              </a:rPr>
              <a:t>Anecdotes:</a:t>
            </a:r>
            <a:endParaRPr lang="en-US" sz="1200" kern="1200" dirty="0" smtClean="0">
              <a:solidFill>
                <a:schemeClr val="tx1"/>
              </a:solidFill>
              <a:ea typeface="+mn-ea"/>
              <a:cs typeface="+mn-cs"/>
            </a:endParaRPr>
          </a:p>
          <a:p>
            <a:pPr marL="121325" indent="-121325" algn="l" defTabSz="914400" rtl="0" eaLnBrk="1" latinLnBrk="0" hangingPunct="1">
              <a:spcBef>
                <a:spcPts val="629"/>
              </a:spcBef>
              <a:buFont typeface="Arial" pitchFamily="34" charset="0"/>
              <a:buChar char="•"/>
            </a:pPr>
            <a:r>
              <a:rPr lang="en-US" sz="1200" b="1" kern="1200" dirty="0" smtClean="0">
                <a:solidFill>
                  <a:schemeClr val="tx1"/>
                </a:solidFill>
                <a:ea typeface="+mn-ea"/>
                <a:cs typeface="+mn-cs"/>
              </a:rPr>
              <a:t>Big Data: </a:t>
            </a:r>
            <a:r>
              <a:rPr lang="en-US" sz="1200" kern="1200" dirty="0" smtClean="0">
                <a:solidFill>
                  <a:schemeClr val="tx1"/>
                </a:solidFill>
                <a:ea typeface="+mn-ea"/>
                <a:cs typeface="+mn-cs"/>
              </a:rPr>
              <a:t>In 2005, we generated 150 </a:t>
            </a:r>
            <a:r>
              <a:rPr lang="en-US" sz="1200" kern="1200" dirty="0" err="1" smtClean="0">
                <a:solidFill>
                  <a:schemeClr val="tx1"/>
                </a:solidFill>
                <a:ea typeface="+mn-ea"/>
                <a:cs typeface="+mn-cs"/>
              </a:rPr>
              <a:t>exabytes</a:t>
            </a:r>
            <a:r>
              <a:rPr lang="en-US" sz="1200" kern="1200" dirty="0" smtClean="0">
                <a:solidFill>
                  <a:schemeClr val="tx1"/>
                </a:solidFill>
                <a:ea typeface="+mn-ea"/>
                <a:cs typeface="+mn-cs"/>
              </a:rPr>
              <a:t> of digital information. In 2010, this volume increased eightfold. We rely on technology to help us process and manage this data, serving it up in consumable chunks. By 2015, the total worldwide cumulative digital archive capacity is projected at 300,000 </a:t>
            </a:r>
            <a:r>
              <a:rPr lang="en-US" sz="1200" kern="1200" dirty="0" err="1" smtClean="0">
                <a:solidFill>
                  <a:schemeClr val="tx1"/>
                </a:solidFill>
                <a:ea typeface="+mn-ea"/>
                <a:cs typeface="+mn-cs"/>
              </a:rPr>
              <a:t>Petabytes</a:t>
            </a:r>
            <a:r>
              <a:rPr lang="en-US" sz="1200" kern="1200" dirty="0" smtClean="0">
                <a:solidFill>
                  <a:schemeClr val="tx1"/>
                </a:solidFill>
                <a:ea typeface="+mn-ea"/>
                <a:cs typeface="+mn-cs"/>
              </a:rPr>
              <a:t>. That’s a lot of chunks</a:t>
            </a:r>
            <a:endParaRPr lang="de-DE" sz="1200" kern="1200" dirty="0" smtClean="0">
              <a:solidFill>
                <a:schemeClr val="tx1"/>
              </a:solidFill>
              <a:ea typeface="+mn-ea"/>
              <a:cs typeface="+mn-cs"/>
            </a:endParaRPr>
          </a:p>
          <a:p>
            <a:pPr marL="121325" indent="-121325" algn="l" defTabSz="914400" rtl="0" eaLnBrk="1" latinLnBrk="0" hangingPunct="1">
              <a:spcBef>
                <a:spcPts val="629"/>
              </a:spcBef>
              <a:buFont typeface="Arial" pitchFamily="34" charset="0"/>
              <a:buChar char="•"/>
            </a:pPr>
            <a:r>
              <a:rPr lang="en-US" sz="1200" b="1" kern="1200" dirty="0" smtClean="0">
                <a:solidFill>
                  <a:schemeClr val="tx1"/>
                </a:solidFill>
                <a:ea typeface="+mn-ea"/>
                <a:cs typeface="+mn-cs"/>
              </a:rPr>
              <a:t>Cloud: </a:t>
            </a:r>
            <a:r>
              <a:rPr lang="en-US" sz="1200" kern="1200" dirty="0" smtClean="0">
                <a:solidFill>
                  <a:schemeClr val="tx1"/>
                </a:solidFill>
                <a:ea typeface="+mn-ea"/>
                <a:cs typeface="+mn-cs"/>
              </a:rPr>
              <a:t>In both recessionary times and those of hyper growth, it tends to be technology that drives new buying patterns for goods, lowers barriers to entry for markets, and which provides new opportunities to “leapfrog” over existing business models. For example, new cloud-based service models such as IT-as-a-Service (</a:t>
            </a:r>
            <a:r>
              <a:rPr lang="en-US" sz="1200" kern="1200" dirty="0" err="1" smtClean="0">
                <a:solidFill>
                  <a:schemeClr val="tx1"/>
                </a:solidFill>
                <a:ea typeface="+mn-ea"/>
                <a:cs typeface="+mn-cs"/>
              </a:rPr>
              <a:t>ITaaS</a:t>
            </a:r>
            <a:r>
              <a:rPr lang="en-US" sz="1200" kern="1200" dirty="0" smtClean="0">
                <a:solidFill>
                  <a:schemeClr val="tx1"/>
                </a:solidFill>
                <a:ea typeface="+mn-ea"/>
                <a:cs typeface="+mn-cs"/>
              </a:rPr>
              <a:t>) are driving new purchasing and consumption patterns.</a:t>
            </a:r>
            <a:endParaRPr lang="de-DE" sz="1200" kern="1200" baseline="0" dirty="0" smtClean="0">
              <a:solidFill>
                <a:schemeClr val="tx1"/>
              </a:solidFill>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E831FD69-BB7F-48A9-AD3C-0905D51AD404}" type="datetime3">
              <a:rPr lang="en-US" smtClean="0"/>
              <a:pPr/>
              <a:t>5 January 2018</a:t>
            </a:fld>
            <a:endParaRPr lang="en-US" dirty="0"/>
          </a:p>
        </p:txBody>
      </p:sp>
      <p:sp>
        <p:nvSpPr>
          <p:cNvPr id="7" name="Slide Number Placeholder 6"/>
          <p:cNvSpPr>
            <a:spLocks noGrp="1"/>
          </p:cNvSpPr>
          <p:nvPr>
            <p:ph type="sldNum" sz="quarter" idx="13"/>
          </p:nvPr>
        </p:nvSpPr>
        <p:spPr/>
        <p:txBody>
          <a:bodyPr/>
          <a:lstStyle/>
          <a:p>
            <a:fld id="{84B04522-5E79-4620-978F-683F5015A639}"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A853E8-D85F-5D49-95D2-E1D96ABFE2B9}" type="slidenum">
              <a:rPr lang="en-GB" smtClean="0"/>
              <a:pPr/>
              <a:t>30</a:t>
            </a:fld>
            <a:endParaRPr lang="en-GB" dirty="0"/>
          </a:p>
        </p:txBody>
      </p:sp>
    </p:spTree>
    <p:extLst>
      <p:ext uri="{BB962C8B-B14F-4D97-AF65-F5344CB8AC3E}">
        <p14:creationId xmlns:p14="http://schemas.microsoft.com/office/powerpoint/2010/main" val="27460250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http://h20195.www2.hp.com/v2/GetPDF.aspx/4AA4-3298ENW.pdf </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31</a:t>
            </a:fld>
            <a:endParaRPr lang="en-GB" dirty="0"/>
          </a:p>
        </p:txBody>
      </p:sp>
    </p:spTree>
    <p:extLst>
      <p:ext uri="{BB962C8B-B14F-4D97-AF65-F5344CB8AC3E}">
        <p14:creationId xmlns:p14="http://schemas.microsoft.com/office/powerpoint/2010/main" val="2519394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A853E8-D85F-5D49-95D2-E1D96ABFE2B9}" type="slidenum">
              <a:rPr lang="en-GB" smtClean="0"/>
              <a:pPr/>
              <a:t>32</a:t>
            </a:fld>
            <a:endParaRPr lang="en-GB" dirty="0"/>
          </a:p>
        </p:txBody>
      </p:sp>
    </p:spTree>
    <p:extLst>
      <p:ext uri="{BB962C8B-B14F-4D97-AF65-F5344CB8AC3E}">
        <p14:creationId xmlns:p14="http://schemas.microsoft.com/office/powerpoint/2010/main" val="2282891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Independent Public Cloud Provider</a:t>
            </a:r>
          </a:p>
          <a:p>
            <a:r>
              <a:rPr lang="en-US" dirty="0"/>
              <a:t>An independence public cloud service provider uses standards based servers to build a customized scale out architecture for storage. </a:t>
            </a:r>
          </a:p>
          <a:p>
            <a:pPr defTabSz="444490">
              <a:defRPr/>
            </a:pPr>
            <a:r>
              <a:rPr lang="en-US" dirty="0"/>
              <a:t>VSA is an optimal solution for cloud service provider to add advanced data services into their environment without a heavy uplift. </a:t>
            </a:r>
            <a:r>
              <a:rPr lang="en-US" b="0" dirty="0" smtClean="0">
                <a:solidFill>
                  <a:schemeClr val="tx1"/>
                </a:solidFill>
              </a:rPr>
              <a:t>Independent public cloud providers use VSA paired with modular building blocks to deliver new cloud and managed services for customers such as hosted disaster recovery or dedicated storage to match dedicated compute offerings. </a:t>
            </a:r>
          </a:p>
          <a:p>
            <a:pPr defTabSz="444490">
              <a:defRPr/>
            </a:pPr>
            <a:endParaRPr lang="en-US" b="0" dirty="0" smtClean="0">
              <a:solidFill>
                <a:schemeClr val="tx1"/>
              </a:solidFill>
            </a:endParaRPr>
          </a:p>
          <a:p>
            <a:pPr defTabSz="444490">
              <a:defRPr/>
            </a:pPr>
            <a:r>
              <a:rPr lang="en-US" b="0" dirty="0" smtClean="0">
                <a:solidFill>
                  <a:schemeClr val="tx1"/>
                </a:solidFill>
              </a:rPr>
              <a:t>For</a:t>
            </a:r>
            <a:r>
              <a:rPr lang="en-US" b="0" baseline="0" dirty="0" smtClean="0">
                <a:solidFill>
                  <a:schemeClr val="tx1"/>
                </a:solidFill>
              </a:rPr>
              <a:t> those customers running HP BladeSystem, VSA paired with a D2200sb storage blade is a great way to add shared storage internal to the chassis – a converged infrastructure solution that keeps data traffic internal with the blade servers.</a:t>
            </a:r>
            <a:endParaRPr lang="en-US" b="0" dirty="0" smtClean="0">
              <a:solidFill>
                <a:schemeClr val="tx1"/>
              </a:solidFill>
            </a:endParaRPr>
          </a:p>
          <a:p>
            <a:endParaRPr lang="en-US" dirty="0"/>
          </a:p>
          <a:p>
            <a:endParaRPr lang="en-US" dirty="0"/>
          </a:p>
          <a:p>
            <a:r>
              <a:rPr lang="en-US" dirty="0"/>
              <a:t/>
            </a:r>
            <a:br>
              <a:rPr lang="en-US" dirty="0"/>
            </a:br>
            <a:endParaRPr lang="en-US" dirty="0"/>
          </a:p>
        </p:txBody>
      </p:sp>
      <p:sp>
        <p:nvSpPr>
          <p:cNvPr id="7" name="Slide Number Placeholder 6"/>
          <p:cNvSpPr>
            <a:spLocks noGrp="1"/>
          </p:cNvSpPr>
          <p:nvPr>
            <p:ph type="sldNum" sz="quarter" idx="5"/>
          </p:nvPr>
        </p:nvSpPr>
        <p:spPr>
          <a:xfrm>
            <a:off x="3884613" y="8877300"/>
            <a:ext cx="2971800" cy="265113"/>
          </a:xfrm>
        </p:spPr>
        <p:txBody>
          <a:bodyPr/>
          <a:lstStyle/>
          <a:p>
            <a:fld id="{22A853E8-D85F-5D49-95D2-E1D96ABFE2B9}" type="slidenum">
              <a:rPr lang="en-GB" smtClean="0"/>
              <a:pPr/>
              <a:t>33</a:t>
            </a:fld>
            <a:endParaRPr lang="en-GB"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Removal of storage array reduces footprint.</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34</a:t>
            </a:fld>
            <a:endParaRPr lang="en-GB" dirty="0"/>
          </a:p>
        </p:txBody>
      </p:sp>
    </p:spTree>
    <p:extLst>
      <p:ext uri="{BB962C8B-B14F-4D97-AF65-F5344CB8AC3E}">
        <p14:creationId xmlns:p14="http://schemas.microsoft.com/office/powerpoint/2010/main" val="7964755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A853E8-D85F-5D49-95D2-E1D96ABFE2B9}" type="slidenum">
              <a:rPr lang="en-GB" smtClean="0"/>
              <a:pPr/>
              <a:t>35</a:t>
            </a:fld>
            <a:endParaRPr lang="en-GB" dirty="0"/>
          </a:p>
        </p:txBody>
      </p:sp>
    </p:spTree>
    <p:extLst>
      <p:ext uri="{BB962C8B-B14F-4D97-AF65-F5344CB8AC3E}">
        <p14:creationId xmlns:p14="http://schemas.microsoft.com/office/powerpoint/2010/main" val="15763221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36</a:t>
            </a:fld>
            <a:endParaRPr lang="en-GB"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A853E8-D85F-5D49-95D2-E1D96ABFE2B9}" type="slidenum">
              <a:rPr lang="en-GB" smtClean="0"/>
              <a:pPr/>
              <a:t>37</a:t>
            </a:fld>
            <a:endParaRPr lang="en-GB" dirty="0"/>
          </a:p>
        </p:txBody>
      </p:sp>
    </p:spTree>
    <p:extLst>
      <p:ext uri="{BB962C8B-B14F-4D97-AF65-F5344CB8AC3E}">
        <p14:creationId xmlns:p14="http://schemas.microsoft.com/office/powerpoint/2010/main" val="22773245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A853E8-D85F-5D49-95D2-E1D96ABFE2B9}" type="slidenum">
              <a:rPr lang="en-GB" smtClean="0"/>
              <a:pPr/>
              <a:t>38</a:t>
            </a:fld>
            <a:endParaRPr lang="en-GB" dirty="0"/>
          </a:p>
        </p:txBody>
      </p:sp>
    </p:spTree>
    <p:extLst>
      <p:ext uri="{BB962C8B-B14F-4D97-AF65-F5344CB8AC3E}">
        <p14:creationId xmlns:p14="http://schemas.microsoft.com/office/powerpoint/2010/main" val="26134744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A853E8-D85F-5D49-95D2-E1D96ABFE2B9}" type="slidenum">
              <a:rPr lang="en-GB" smtClean="0"/>
              <a:pPr/>
              <a:t>39</a:t>
            </a:fld>
            <a:endParaRPr lang="en-GB" dirty="0"/>
          </a:p>
        </p:txBody>
      </p:sp>
    </p:spTree>
    <p:extLst>
      <p:ext uri="{BB962C8B-B14F-4D97-AF65-F5344CB8AC3E}">
        <p14:creationId xmlns:p14="http://schemas.microsoft.com/office/powerpoint/2010/main" val="1519922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a:defRPr/>
            </a:pPr>
            <a:endParaRPr lang="en-US" dirty="0"/>
          </a:p>
        </p:txBody>
      </p:sp>
      <p:sp>
        <p:nvSpPr>
          <p:cNvPr id="5" name="Date Placeholder 4"/>
          <p:cNvSpPr>
            <a:spLocks noGrp="1"/>
          </p:cNvSpPr>
          <p:nvPr>
            <p:ph type="dt" idx="11"/>
          </p:nvPr>
        </p:nvSpPr>
        <p:spPr/>
        <p:txBody>
          <a:bodyPr/>
          <a:lstStyle/>
          <a:p>
            <a:pPr>
              <a:defRPr/>
            </a:pPr>
            <a:fld id="{08FEAD6B-A235-46C3-88D2-641141A2CDBC}" type="datetime3">
              <a:rPr lang="en-US" smtClean="0"/>
              <a:pPr>
                <a:defRPr/>
              </a:pPr>
              <a:t>5 January 2018</a:t>
            </a:fld>
            <a:endParaRPr lang="en-US" dirty="0"/>
          </a:p>
        </p:txBody>
      </p:sp>
      <p:sp>
        <p:nvSpPr>
          <p:cNvPr id="7" name="Slide Number Placeholder 6"/>
          <p:cNvSpPr>
            <a:spLocks noGrp="1"/>
          </p:cNvSpPr>
          <p:nvPr>
            <p:ph type="sldNum" sz="quarter" idx="13"/>
          </p:nvPr>
        </p:nvSpPr>
        <p:spPr/>
        <p:txBody>
          <a:bodyPr/>
          <a:lstStyle/>
          <a:p>
            <a:pPr>
              <a:defRPr/>
            </a:pPr>
            <a:fld id="{661DF5DB-E1B2-485B-8745-F1199A3744AB}" type="slidenum">
              <a:rPr lang="en-US" smtClean="0"/>
              <a:pPr>
                <a:defRPr/>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A853E8-D85F-5D49-95D2-E1D96ABFE2B9}" type="slidenum">
              <a:rPr lang="en-GB" smtClean="0"/>
              <a:pPr/>
              <a:t>40</a:t>
            </a:fld>
            <a:endParaRPr lang="en-GB" dirty="0"/>
          </a:p>
        </p:txBody>
      </p:sp>
    </p:spTree>
    <p:extLst>
      <p:ext uri="{BB962C8B-B14F-4D97-AF65-F5344CB8AC3E}">
        <p14:creationId xmlns:p14="http://schemas.microsoft.com/office/powerpoint/2010/main" val="2873094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A853E8-D85F-5D49-95D2-E1D96ABFE2B9}" type="slidenum">
              <a:rPr lang="en-GB" smtClean="0"/>
              <a:pPr/>
              <a:t>41</a:t>
            </a:fld>
            <a:endParaRPr lang="en-GB" dirty="0"/>
          </a:p>
        </p:txBody>
      </p:sp>
    </p:spTree>
    <p:extLst>
      <p:ext uri="{BB962C8B-B14F-4D97-AF65-F5344CB8AC3E}">
        <p14:creationId xmlns:p14="http://schemas.microsoft.com/office/powerpoint/2010/main" val="1683529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5424" y="685488"/>
            <a:ext cx="4547152"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buClr>
                <a:srgbClr val="1F497D"/>
              </a:buClr>
            </a:pPr>
            <a:fld id="{35709A46-4ADB-4D2E-835C-D70DEB913FB9}" type="slidenum">
              <a:rPr lang="zh-CN" altLang="en-US" smtClean="0">
                <a:solidFill>
                  <a:prstClr val="black"/>
                </a:solidFill>
              </a:rPr>
              <a:pPr>
                <a:buClr>
                  <a:srgbClr val="1F497D"/>
                </a:buClr>
              </a:pPr>
              <a:t>42</a:t>
            </a:fld>
            <a:endParaRPr lang="zh-CN" altLang="en-US">
              <a:solidFill>
                <a:prstClr val="black"/>
              </a:solidFill>
            </a:endParaRPr>
          </a:p>
        </p:txBody>
      </p:sp>
    </p:spTree>
    <p:extLst>
      <p:ext uri="{BB962C8B-B14F-4D97-AF65-F5344CB8AC3E}">
        <p14:creationId xmlns:p14="http://schemas.microsoft.com/office/powerpoint/2010/main" val="1679790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storage challenges of virtualized environments</a:t>
            </a:r>
          </a:p>
          <a:p>
            <a:r>
              <a:rPr lang="en-US" b="0" i="1" dirty="0" smtClean="0">
                <a:solidFill>
                  <a:schemeClr val="tx1"/>
                </a:solidFill>
              </a:rPr>
              <a:t>Overview of challenges that customers face with</a:t>
            </a:r>
            <a:r>
              <a:rPr lang="en-US" b="0" i="1" baseline="0" dirty="0" smtClean="0">
                <a:solidFill>
                  <a:schemeClr val="tx1"/>
                </a:solidFill>
              </a:rPr>
              <a:t> their virtualized infrastructures. (speak to bullets on slide)</a:t>
            </a:r>
          </a:p>
          <a:p>
            <a:endParaRPr lang="en-US" b="0" baseline="0" dirty="0" smtClean="0">
              <a:solidFill>
                <a:schemeClr val="tx1"/>
              </a:solidFill>
            </a:endParaRPr>
          </a:p>
          <a:p>
            <a:r>
              <a:rPr lang="en-US" b="0" baseline="0" dirty="0" smtClean="0">
                <a:solidFill>
                  <a:schemeClr val="tx1"/>
                </a:solidFill>
              </a:rPr>
              <a:t>When it comes to the storage piece of a virtualized infrastructure, customers are still experiencing challenges that tend to negate the benefits they receive from virtualizing servers.</a:t>
            </a:r>
          </a:p>
          <a:p>
            <a:endParaRPr lang="en-US" b="0" baseline="0" dirty="0" smtClean="0">
              <a:solidFill>
                <a:schemeClr val="tx1"/>
              </a:solidFill>
            </a:endParaRPr>
          </a:p>
          <a:p>
            <a:r>
              <a:rPr lang="en-US" b="0" baseline="0" dirty="0" smtClean="0">
                <a:solidFill>
                  <a:schemeClr val="tx1"/>
                </a:solidFill>
              </a:rPr>
              <a:t>These challenges may includes ageing, inflexible legacy storage; management complexity; inability to meet user demands or data growth; and limited budget spend.</a:t>
            </a:r>
          </a:p>
          <a:p>
            <a:endParaRPr lang="en-US" b="0" baseline="0" dirty="0" smtClean="0">
              <a:solidFill>
                <a:schemeClr val="tx1"/>
              </a:solidFill>
            </a:endParaRPr>
          </a:p>
          <a:p>
            <a:r>
              <a:rPr lang="en-US" b="0" baseline="0" dirty="0" smtClean="0">
                <a:solidFill>
                  <a:schemeClr val="tx1"/>
                </a:solidFill>
              </a:rPr>
              <a:t>The optimal storage solution for virtualization should provide simplified management, a scale-out architecture to grow with demand, reliability and high availability and be affordable to fit any budget</a:t>
            </a:r>
            <a:endParaRPr lang="en-US" b="0"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5</a:t>
            </a:fld>
            <a:endParaRPr lang="en-GB" dirty="0"/>
          </a:p>
        </p:txBody>
      </p:sp>
    </p:spTree>
    <p:extLst>
      <p:ext uri="{BB962C8B-B14F-4D97-AF65-F5344CB8AC3E}">
        <p14:creationId xmlns:p14="http://schemas.microsoft.com/office/powerpoint/2010/main" val="4081910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fld id="{7F219F8B-BBD4-4BD6-9357-BC43991D5DF4}" type="datetime8">
              <a:rPr lang="en-US" smtClean="0"/>
              <a:pPr/>
              <a:t>1/5/2018 1:18 PM</a:t>
            </a:fld>
            <a:endParaRPr lang="en-US" dirty="0" smtClean="0"/>
          </a:p>
        </p:txBody>
      </p:sp>
      <p:sp>
        <p:nvSpPr>
          <p:cNvPr id="3174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E0C4706-5190-4283-9ECA-C2C9071CCF51}" type="slidenum">
              <a:rPr lang="en-US" smtClean="0"/>
              <a:pPr/>
              <a:t>6</a:t>
            </a:fld>
            <a:endParaRPr lang="en-US" smtClean="0"/>
          </a:p>
        </p:txBody>
      </p:sp>
      <p:sp>
        <p:nvSpPr>
          <p:cNvPr id="31749" name="Rectangle 2"/>
          <p:cNvSpPr>
            <a:spLocks noGrp="1" noRot="1" noChangeAspect="1" noChangeArrowheads="1" noTextEdit="1"/>
          </p:cNvSpPr>
          <p:nvPr>
            <p:ph type="sldImg"/>
          </p:nvPr>
        </p:nvSpPr>
        <p:spPr bwMode="auto">
          <a:xfrm>
            <a:off x="366713" y="690563"/>
            <a:ext cx="6143625" cy="3455987"/>
          </a:xfrm>
          <a:noFill/>
          <a:ln>
            <a:solidFill>
              <a:srgbClr val="000000"/>
            </a:solidFill>
            <a:miter lim="800000"/>
            <a:headEnd/>
            <a:tailEnd/>
          </a:ln>
        </p:spPr>
      </p:sp>
      <p:sp>
        <p:nvSpPr>
          <p:cNvPr id="3175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A853E8-D85F-5D49-95D2-E1D96ABFE2B9}" type="slidenum">
              <a:rPr lang="en-GB" smtClean="0"/>
              <a:pPr/>
              <a:t>7</a:t>
            </a:fld>
            <a:endParaRPr lang="en-GB" dirty="0"/>
          </a:p>
        </p:txBody>
      </p:sp>
    </p:spTree>
    <p:extLst>
      <p:ext uri="{BB962C8B-B14F-4D97-AF65-F5344CB8AC3E}">
        <p14:creationId xmlns:p14="http://schemas.microsoft.com/office/powerpoint/2010/main" val="2406874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A853E8-D85F-5D49-95D2-E1D96ABFE2B9}" type="slidenum">
              <a:rPr lang="en-GB" smtClean="0"/>
              <a:pPr/>
              <a:t>8</a:t>
            </a:fld>
            <a:endParaRPr lang="en-GB" dirty="0"/>
          </a:p>
        </p:txBody>
      </p:sp>
    </p:spTree>
    <p:extLst>
      <p:ext uri="{BB962C8B-B14F-4D97-AF65-F5344CB8AC3E}">
        <p14:creationId xmlns:p14="http://schemas.microsoft.com/office/powerpoint/2010/main" val="4172585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A853E8-D85F-5D49-95D2-E1D96ABFE2B9}" type="slidenum">
              <a:rPr lang="en-GB" smtClean="0"/>
              <a:pPr/>
              <a:t>9</a:t>
            </a:fld>
            <a:endParaRPr lang="en-GB" dirty="0"/>
          </a:p>
        </p:txBody>
      </p:sp>
    </p:spTree>
    <p:extLst>
      <p:ext uri="{BB962C8B-B14F-4D97-AF65-F5344CB8AC3E}">
        <p14:creationId xmlns:p14="http://schemas.microsoft.com/office/powerpoint/2010/main" val="42447407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White title slide">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black">
          <a:xfrm>
            <a:off x="329184" y="2036820"/>
            <a:ext cx="6858000" cy="1206484"/>
          </a:xfrm>
        </p:spPr>
        <p:txBody>
          <a:bodyPr anchor="b"/>
          <a:lstStyle>
            <a:lvl1pPr>
              <a:lnSpc>
                <a:spcPct val="90000"/>
              </a:lnSpc>
              <a:defRPr sz="4600" spc="-100">
                <a:solidFill>
                  <a:srgbClr val="000000"/>
                </a:solidFill>
              </a:defRPr>
            </a:lvl1pPr>
          </a:lstStyle>
          <a:p>
            <a:r>
              <a:rPr lang="en-US" dirty="0" smtClean="0"/>
              <a:t>Click to edit master </a:t>
            </a:r>
            <a:br>
              <a:rPr lang="en-US" dirty="0" smtClean="0"/>
            </a:br>
            <a:r>
              <a:rPr lang="en-US" dirty="0" smtClean="0"/>
              <a:t>title style</a:t>
            </a:r>
            <a:endParaRPr lang="en-US" dirty="0"/>
          </a:p>
        </p:txBody>
      </p:sp>
      <p:sp>
        <p:nvSpPr>
          <p:cNvPr id="9" name="Subtitle 2"/>
          <p:cNvSpPr>
            <a:spLocks noGrp="1"/>
          </p:cNvSpPr>
          <p:nvPr>
            <p:ph type="subTitle" idx="1" hasCustomPrompt="1"/>
          </p:nvPr>
        </p:nvSpPr>
        <p:spPr bwMode="black">
          <a:xfrm>
            <a:off x="329184" y="3251684"/>
            <a:ext cx="6858000" cy="914400"/>
          </a:xfrm>
        </p:spPr>
        <p:txBody>
          <a:bodyPr/>
          <a:lstStyle>
            <a:lvl1pPr marL="0" indent="0" algn="l">
              <a:buNone/>
              <a:defRPr>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Blue_RGB_150_LG.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949440" y="365760"/>
            <a:ext cx="1883664" cy="1883664"/>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rgbClr val="B9B8BB"/>
                </a:solidFill>
                <a:latin typeface="HP Simplified"/>
                <a:cs typeface="HP Simplified"/>
              </a:rPr>
              <a:t>© Copyright 2012 Hewlett-Packard Development Company, L.P. </a:t>
            </a:r>
            <a:r>
              <a:rPr lang="en-US" sz="700" b="0" i="0" baseline="0" dirty="0" smtClean="0">
                <a:solidFill>
                  <a:srgbClr val="B9B8BB"/>
                </a:solidFill>
                <a:latin typeface="HP Simplified"/>
                <a:cs typeface="HP Simplified"/>
              </a:rPr>
              <a:t> </a:t>
            </a:r>
            <a:r>
              <a:rPr lang="en-US" sz="700" b="0" i="0" dirty="0" smtClean="0">
                <a:solidFill>
                  <a:srgbClr val="B9B8BB"/>
                </a:solidFill>
                <a:latin typeface="HP Simplified"/>
                <a:cs typeface="HP Simplified"/>
              </a:rPr>
              <a:t>The information contained herein is subject to change without notice.</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8117904" cy="3219768"/>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621419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39552" y="1167595"/>
            <a:ext cx="7772400" cy="433871"/>
          </a:xfrm>
        </p:spPr>
        <p:txBody>
          <a:bodyPr>
            <a:noAutofit/>
          </a:bodyPr>
          <a:lstStyle>
            <a:lvl1pPr algn="l">
              <a:defRPr sz="3200">
                <a:solidFill>
                  <a:schemeClr val="bg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547464" y="1653648"/>
            <a:ext cx="6400800" cy="1314450"/>
          </a:xfrm>
        </p:spPr>
        <p:txBody>
          <a:bodyPr/>
          <a:lstStyle>
            <a:lvl1pPr marL="0" indent="0" algn="l">
              <a:buNone/>
              <a:defRPr>
                <a:solidFill>
                  <a:schemeClr val="bg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grpSp>
        <p:nvGrpSpPr>
          <p:cNvPr id="7" name="组合 6"/>
          <p:cNvGrpSpPr/>
          <p:nvPr userDrawn="1"/>
        </p:nvGrpSpPr>
        <p:grpSpPr>
          <a:xfrm>
            <a:off x="210925" y="4847780"/>
            <a:ext cx="4067880" cy="216024"/>
            <a:chOff x="64" y="5823182"/>
            <a:chExt cx="4067880" cy="288032"/>
          </a:xfrm>
        </p:grpSpPr>
        <p:sp>
          <p:nvSpPr>
            <p:cNvPr id="8" name="矩形 7"/>
            <p:cNvSpPr/>
            <p:nvPr/>
          </p:nvSpPr>
          <p:spPr>
            <a:xfrm>
              <a:off x="64" y="5823182"/>
              <a:ext cx="2411696"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defTabSz="914400"/>
              <a:r>
                <a:rPr lang="zh-CN" altLang="en-US" sz="1400" b="1" dirty="0" smtClean="0">
                  <a:solidFill>
                    <a:prstClr val="white"/>
                  </a:solidFill>
                  <a:latin typeface="微软雅黑" pitchFamily="34" charset="-122"/>
                </a:rPr>
                <a:t>世界</a:t>
              </a:r>
              <a:r>
                <a:rPr lang="en-US" altLang="zh-CN" sz="1400" b="1" dirty="0" smtClean="0">
                  <a:solidFill>
                    <a:prstClr val="white"/>
                  </a:solidFill>
                  <a:latin typeface="微软雅黑" pitchFamily="34" charset="-122"/>
                </a:rPr>
                <a:t>500</a:t>
              </a:r>
              <a:r>
                <a:rPr lang="zh-CN" altLang="en-US" sz="1400" b="1" dirty="0" smtClean="0">
                  <a:solidFill>
                    <a:prstClr val="white"/>
                  </a:solidFill>
                  <a:latin typeface="微软雅黑" pitchFamily="34" charset="-122"/>
                </a:rPr>
                <a:t>强研究中心</a:t>
              </a:r>
              <a:endParaRPr lang="zh-CN" altLang="en-US" sz="1400" b="1" dirty="0">
                <a:solidFill>
                  <a:prstClr val="white"/>
                </a:solidFill>
                <a:latin typeface="微软雅黑" pitchFamily="34" charset="-122"/>
              </a:endParaRPr>
            </a:p>
          </p:txBody>
        </p:sp>
        <p:sp>
          <p:nvSpPr>
            <p:cNvPr id="9" name="矩形 8"/>
            <p:cNvSpPr/>
            <p:nvPr/>
          </p:nvSpPr>
          <p:spPr>
            <a:xfrm>
              <a:off x="2483944" y="5823182"/>
              <a:ext cx="1584000"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defTabSz="914400"/>
              <a:r>
                <a:rPr lang="en-US" altLang="zh-CN" sz="1200" b="1" dirty="0" smtClean="0">
                  <a:solidFill>
                    <a:prstClr val="white"/>
                  </a:solidFill>
                  <a:latin typeface="微软雅黑" pitchFamily="34" charset="-122"/>
                </a:rPr>
                <a:t>zhao-biao.com</a:t>
              </a:r>
              <a:endParaRPr lang="zh-CN" altLang="en-US" sz="1200" b="1" dirty="0">
                <a:solidFill>
                  <a:prstClr val="white"/>
                </a:solidFill>
                <a:latin typeface="微软雅黑" pitchFamily="34" charset="-122"/>
              </a:endParaRPr>
            </a:p>
          </p:txBody>
        </p:sp>
      </p:grpSp>
      <p:sp>
        <p:nvSpPr>
          <p:cNvPr id="11" name="矩形 10"/>
          <p:cNvSpPr/>
          <p:nvPr/>
        </p:nvSpPr>
        <p:spPr>
          <a:xfrm>
            <a:off x="4350877" y="4857635"/>
            <a:ext cx="4499928" cy="216024"/>
          </a:xfrm>
          <a:prstGeom prst="rect">
            <a:avLst/>
          </a:prstGeom>
          <a:solidFill>
            <a:srgbClr val="00B05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defTabSz="914400"/>
            <a:r>
              <a:rPr lang="zh-CN" altLang="en-US" sz="1400" b="1" dirty="0" smtClean="0">
                <a:solidFill>
                  <a:prstClr val="white"/>
                </a:solidFill>
                <a:latin typeface="微软雅黑" pitchFamily="34" charset="-122"/>
              </a:rPr>
              <a:t>找表网：专注于海外</a:t>
            </a:r>
            <a:r>
              <a:rPr lang="zh-CN" altLang="en-US" sz="1400" b="1" dirty="0">
                <a:solidFill>
                  <a:prstClr val="white"/>
                </a:solidFill>
                <a:latin typeface="微软雅黑" pitchFamily="34" charset="-122"/>
              </a:rPr>
              <a:t>知名</a:t>
            </a:r>
            <a:r>
              <a:rPr lang="zh-CN" altLang="en-US" sz="1400" b="1" dirty="0" smtClean="0">
                <a:solidFill>
                  <a:prstClr val="white"/>
                </a:solidFill>
                <a:latin typeface="微软雅黑" pitchFamily="34" charset="-122"/>
              </a:rPr>
              <a:t>上市公司公开资料研究</a:t>
            </a:r>
            <a:endParaRPr lang="zh-CN" altLang="en-US" sz="1400" b="1" dirty="0">
              <a:solidFill>
                <a:prstClr val="white"/>
              </a:solidFill>
              <a:latin typeface="微软雅黑" pitchFamily="34" charset="-122"/>
            </a:endParaRPr>
          </a:p>
        </p:txBody>
      </p:sp>
      <p:cxnSp>
        <p:nvCxnSpPr>
          <p:cNvPr id="14" name="直接连接符 13"/>
          <p:cNvCxnSpPr/>
          <p:nvPr userDrawn="1"/>
        </p:nvCxnSpPr>
        <p:spPr>
          <a:xfrm>
            <a:off x="431632" y="68154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402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lumMod val="65000"/>
                    <a:lumOff val="35000"/>
                  </a:schemeClr>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167753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5170148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1_淘宝封面样式">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1113588"/>
            <a:ext cx="7772400" cy="1021556"/>
          </a:xfrm>
        </p:spPr>
        <p:txBody>
          <a:bodyPr anchor="b"/>
          <a:lstStyle>
            <a:lvl1pPr algn="l">
              <a:defRPr sz="4000" b="1" cap="all">
                <a:solidFill>
                  <a:schemeClr val="bg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202694"/>
            <a:ext cx="7772400" cy="1125140"/>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cxnSp>
        <p:nvCxnSpPr>
          <p:cNvPr id="7" name="直接连接符 6"/>
          <p:cNvCxnSpPr/>
          <p:nvPr userDrawn="1"/>
        </p:nvCxnSpPr>
        <p:spPr>
          <a:xfrm>
            <a:off x="431632" y="68154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283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228181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433651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0536244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42743035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869202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ue title slide ">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84" y="2036820"/>
            <a:ext cx="6858000" cy="1206484"/>
          </a:xfrm>
        </p:spPr>
        <p:txBody>
          <a:bodyPr anchor="b"/>
          <a:lstStyle>
            <a:lvl1pPr>
              <a:lnSpc>
                <a:spcPct val="90000"/>
              </a:lnSpc>
              <a:defRPr sz="4600" spc="-1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84" y="3251684"/>
            <a:ext cx="6858000" cy="9144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White_RGB_150_LG.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949440" y="365760"/>
            <a:ext cx="1883664" cy="1883664"/>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bg1"/>
                </a:solidFill>
                <a:latin typeface="HP Simplified"/>
                <a:cs typeface="HP Simplified"/>
              </a:rPr>
              <a:t>© Copyright 2012 Hewlett-Packard Development Company, L.P. </a:t>
            </a:r>
            <a:r>
              <a:rPr lang="en-US" sz="700" b="0" i="0" baseline="0" dirty="0" smtClean="0">
                <a:solidFill>
                  <a:schemeClr val="bg1"/>
                </a:solidFill>
                <a:latin typeface="HP Simplified"/>
                <a:cs typeface="HP Simplified"/>
              </a:rPr>
              <a:t> </a:t>
            </a:r>
            <a:r>
              <a:rPr lang="en-US" sz="700" b="0" i="0" dirty="0" smtClean="0">
                <a:solidFill>
                  <a:schemeClr val="bg1"/>
                </a:solidFill>
                <a:latin typeface="HP Simplified"/>
                <a:cs typeface="HP Simplified"/>
              </a:rPr>
              <a:t>The information contained herein is subject to change without notice.</a:t>
            </a:r>
          </a:p>
        </p:txBody>
      </p:sp>
    </p:spTree>
    <p:extLst>
      <p:ext uri="{BB962C8B-B14F-4D97-AF65-F5344CB8AC3E}">
        <p14:creationId xmlns:p14="http://schemas.microsoft.com/office/powerpoint/2010/main" val="227675573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566740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3582855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592971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Blue divider slid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38328"/>
            <a:ext cx="7222352" cy="2006703"/>
          </a:xfrm>
          <a:prstGeom prst="rect">
            <a:avLst/>
          </a:prstGeom>
        </p:spPr>
        <p:txBody>
          <a:bodyPr wrap="square" lIns="0" tIns="0" rIns="0" bIns="0" anchor="t" anchorCtr="0">
            <a:noAutofit/>
          </a:bodyPr>
          <a:lstStyle>
            <a:lvl1pPr algn="l">
              <a:lnSpc>
                <a:spcPct val="90000"/>
              </a:lnSpc>
              <a:defRPr sz="4000" b="1" i="0" spc="-100" baseline="0">
                <a:solidFill>
                  <a:schemeClr val="bg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bg1"/>
                </a:solidFill>
                <a:latin typeface="HP Simplified"/>
                <a:cs typeface="HP Simplified"/>
              </a:rPr>
              <a:t>© Copyright 2012 Hewlett-Packard Development Company, L.P. </a:t>
            </a:r>
            <a:r>
              <a:rPr lang="en-US" sz="700" b="0" i="0" baseline="0" dirty="0" smtClean="0">
                <a:solidFill>
                  <a:schemeClr val="bg1"/>
                </a:solidFill>
                <a:latin typeface="HP Simplified"/>
                <a:cs typeface="HP Simplified"/>
              </a:rPr>
              <a:t> </a:t>
            </a:r>
            <a:r>
              <a:rPr lang="en-US" sz="700" b="0" i="0" dirty="0" smtClean="0">
                <a:solidFill>
                  <a:schemeClr val="bg1"/>
                </a:solidFill>
                <a:latin typeface="HP Simplified"/>
                <a:cs typeface="HP Simplified"/>
              </a:rPr>
              <a:t>The information contained herein is subject to change without notice.</a:t>
            </a:r>
          </a:p>
        </p:txBody>
      </p:sp>
    </p:spTree>
    <p:extLst>
      <p:ext uri="{BB962C8B-B14F-4D97-AF65-F5344CB8AC3E}">
        <p14:creationId xmlns:p14="http://schemas.microsoft.com/office/powerpoint/2010/main" val="23203387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6252520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9709994"/>
      </p:ext>
    </p:extLst>
  </p:cSld>
  <p:clrMapOvr>
    <a:masterClrMapping/>
  </p:clrMapOvr>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331471" y="235063"/>
            <a:ext cx="8460105" cy="430887"/>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328613" y="1188720"/>
            <a:ext cx="4030662" cy="3219769"/>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7"/>
          </p:nvPr>
        </p:nvSpPr>
        <p:spPr>
          <a:xfrm>
            <a:off x="4568825" y="1185864"/>
            <a:ext cx="387826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28470572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2" y="235063"/>
            <a:ext cx="8460105" cy="429768"/>
          </a:xfrm>
        </p:spPr>
        <p:txBody>
          <a:bodyPr/>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329184" y="1189039"/>
            <a:ext cx="252374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11"/>
          <p:cNvSpPr>
            <a:spLocks noGrp="1"/>
          </p:cNvSpPr>
          <p:nvPr>
            <p:ph sz="quarter" idx="17"/>
          </p:nvPr>
        </p:nvSpPr>
        <p:spPr>
          <a:xfrm>
            <a:off x="3124486" y="1189039"/>
            <a:ext cx="2523744" cy="32226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8"/>
          </p:nvPr>
        </p:nvSpPr>
        <p:spPr>
          <a:xfrm>
            <a:off x="5919788" y="1189039"/>
            <a:ext cx="2527300"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28735121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Sub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49547434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8117904" cy="3219768"/>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2621419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28614" y="235064"/>
            <a:ext cx="8123236" cy="430887"/>
          </a:xfrm>
          <a:prstGeom prst="rect">
            <a:avLst/>
          </a:prstGeom>
          <a:ln>
            <a:noFill/>
          </a:ln>
        </p:spPr>
        <p:txBody>
          <a:bodyPr vert="horz" wrap="square" lIns="0" tIns="0" rIns="0" bIns="0" rtlCol="0" anchor="t" anchorCtr="0">
            <a:noAutofit/>
          </a:bodyPr>
          <a:lstStyle/>
          <a:p>
            <a:r>
              <a:rPr lang="en-US" noProof="0" smtClean="0"/>
              <a:t>Click to edit Master title style</a:t>
            </a:r>
            <a:endParaRPr lang="en-US" noProof="0" dirty="0"/>
          </a:p>
        </p:txBody>
      </p:sp>
      <p:sp>
        <p:nvSpPr>
          <p:cNvPr id="7" name="Text Placeholder 6"/>
          <p:cNvSpPr>
            <a:spLocks noGrp="1"/>
          </p:cNvSpPr>
          <p:nvPr>
            <p:ph type="body" idx="1"/>
          </p:nvPr>
        </p:nvSpPr>
        <p:spPr bwMode="black">
          <a:xfrm>
            <a:off x="330200" y="1188720"/>
            <a:ext cx="8119872" cy="3219768"/>
          </a:xfrm>
          <a:prstGeom prst="rect">
            <a:avLst/>
          </a:prstGeom>
        </p:spPr>
        <p:txBody>
          <a:bodyPr vert="horz" wrap="square"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Box 8"/>
          <p:cNvSpPr txBox="1"/>
          <p:nvPr/>
        </p:nvSpPr>
        <p:spPr>
          <a:xfrm>
            <a:off x="444501" y="4758803"/>
            <a:ext cx="8012545" cy="228600"/>
          </a:xfrm>
          <a:prstGeom prst="rect">
            <a:avLst/>
          </a:prstGeom>
          <a:noFill/>
        </p:spPr>
        <p:txBody>
          <a:bodyPr wrap="square"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rgbClr val="B9B8BB"/>
                </a:solidFill>
                <a:latin typeface="HP Simplified"/>
                <a:cs typeface="HP Simplified"/>
              </a:rPr>
              <a:t>© Copyright 2012 Hewlett-Packard Development Company, L.P. </a:t>
            </a:r>
            <a:r>
              <a:rPr lang="en-US" sz="700" b="0" i="0" baseline="0" dirty="0" smtClean="0">
                <a:solidFill>
                  <a:srgbClr val="B9B8BB"/>
                </a:solidFill>
                <a:latin typeface="HP Simplified"/>
                <a:cs typeface="HP Simplified"/>
              </a:rPr>
              <a:t> </a:t>
            </a:r>
            <a:r>
              <a:rPr lang="en-US" sz="700" b="0" i="0" dirty="0" smtClean="0">
                <a:solidFill>
                  <a:srgbClr val="B9B8BB"/>
                </a:solidFill>
                <a:latin typeface="HP Simplified"/>
                <a:cs typeface="HP Simplified"/>
              </a:rPr>
              <a:t>The information contained herein is subject to change without notice.</a:t>
            </a:r>
          </a:p>
        </p:txBody>
      </p:sp>
      <p:sp>
        <p:nvSpPr>
          <p:cNvPr id="8" name="TextBox 7"/>
          <p:cNvSpPr txBox="1"/>
          <p:nvPr/>
        </p:nvSpPr>
        <p:spPr bwMode="gray">
          <a:xfrm>
            <a:off x="329184" y="4788485"/>
            <a:ext cx="323009" cy="149332"/>
          </a:xfrm>
          <a:prstGeom prst="rect">
            <a:avLst/>
          </a:prstGeom>
        </p:spPr>
        <p:txBody>
          <a:bodyPr vert="horz" wrap="none" lIns="0" tIns="45720" rIns="91440" bIns="45720" rtlCol="0" anchor="ctr">
            <a:noAutofit/>
          </a:bodyPr>
          <a:lstStyle/>
          <a:p>
            <a:pPr marL="0" algn="l" defTabSz="914400" rtl="0" eaLnBrk="1" latinLnBrk="0" hangingPunct="1"/>
            <a:fld id="{6C5AF65D-6854-49AF-ABC5-48B5BA0EA842}" type="slidenum">
              <a:rPr lang="en-US" sz="700" b="0" i="0" kern="1200" smtClean="0">
                <a:solidFill>
                  <a:srgbClr val="B9B8BB"/>
                </a:solidFill>
                <a:latin typeface="HP Simplified"/>
                <a:ea typeface="+mn-ea"/>
                <a:cs typeface="HP Simplified"/>
              </a:rPr>
              <a:pPr marL="0" algn="l" defTabSz="914400" rtl="0" eaLnBrk="1" latinLnBrk="0" hangingPunct="1"/>
              <a:t>‹#›</a:t>
            </a:fld>
            <a:endParaRPr lang="en-US" sz="700" b="0" i="0" kern="1200" dirty="0" smtClean="0">
              <a:solidFill>
                <a:srgbClr val="B9B8BB"/>
              </a:solidFill>
              <a:latin typeface="HP Simplified"/>
              <a:ea typeface="+mn-ea"/>
              <a:cs typeface="HP Simplified"/>
            </a:endParaRPr>
          </a:p>
        </p:txBody>
      </p:sp>
      <p:pic>
        <p:nvPicPr>
          <p:cNvPr id="4" name="Picture 3" descr="HP_Blue_RGB_150_SM.png"/>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8503920" y="4535424"/>
            <a:ext cx="365760" cy="365760"/>
          </a:xfrm>
          <a:prstGeom prst="rect">
            <a:avLst/>
          </a:prstGeom>
        </p:spPr>
      </p:pic>
    </p:spTree>
    <p:extLst>
      <p:ext uri="{BB962C8B-B14F-4D97-AF65-F5344CB8AC3E}">
        <p14:creationId xmlns:p14="http://schemas.microsoft.com/office/powerpoint/2010/main" val="2606275834"/>
      </p:ext>
    </p:extLst>
  </p:cSld>
  <p:clrMap bg1="lt1" tx1="dk1" bg2="lt2" tx2="dk2" accent1="accent1" accent2="accent2" accent3="accent3" accent4="accent4" accent5="accent5" accent6="accent6" hlink="hlink" folHlink="folHlink"/>
  <p:sldLayoutIdLst>
    <p:sldLayoutId id="2147483816" r:id="rId1"/>
    <p:sldLayoutId id="2147483830" r:id="rId2"/>
    <p:sldLayoutId id="2147483819" r:id="rId3"/>
    <p:sldLayoutId id="2147483837" r:id="rId4"/>
    <p:sldLayoutId id="2147483809" r:id="rId5"/>
    <p:sldLayoutId id="2147483823" r:id="rId6"/>
    <p:sldLayoutId id="2147483825" r:id="rId7"/>
    <p:sldLayoutId id="2147483841" r:id="rId8"/>
    <p:sldLayoutId id="2147483842" r:id="rId9"/>
    <p:sldLayoutId id="2147483844" r:id="rId10"/>
  </p:sldLayoutIdLst>
  <p:timing>
    <p:tnLst>
      <p:par>
        <p:cTn id="1" dur="indefinite" restart="never" nodeType="tmRoot"/>
      </p:par>
    </p:tnLst>
  </p:timing>
  <p:hf hdr="0" ftr="0" dt="0"/>
  <p:txStyles>
    <p:titleStyle>
      <a:lvl1pPr algn="l" defTabSz="457200" rtl="0" eaLnBrk="1" latinLnBrk="0" hangingPunct="1">
        <a:lnSpc>
          <a:spcPct val="100000"/>
        </a:lnSpc>
        <a:spcBef>
          <a:spcPct val="0"/>
        </a:spcBef>
        <a:spcAft>
          <a:spcPts val="0"/>
        </a:spcAft>
        <a:buNone/>
        <a:defRPr lang="en-GB" sz="2800" b="1" i="0" kern="1200" dirty="0" smtClean="0">
          <a:solidFill>
            <a:srgbClr val="000000"/>
          </a:solidFill>
          <a:latin typeface="HP Simplified" pitchFamily="34" charset="0"/>
          <a:ea typeface="+mj-ea"/>
          <a:cs typeface="HP Simplified" pitchFamily="34" charset="0"/>
        </a:defRPr>
      </a:lvl1pPr>
    </p:titleStyle>
    <p:body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Arial"/>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Lucida Grande"/>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Arial"/>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42155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735546"/>
            <a:ext cx="8229600" cy="405045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865989"/>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532A548F-CF34-4B50-B370-B3732F5B80E4}" type="datetimeFigureOut">
              <a:rPr lang="zh-CN" altLang="en-US" smtClean="0">
                <a:solidFill>
                  <a:prstClr val="black">
                    <a:tint val="75000"/>
                  </a:prstClr>
                </a:solidFill>
                <a:cs typeface="Arial" charset="0"/>
              </a:rPr>
              <a:pPr defTabSz="914400"/>
              <a:t>2018/1/5</a:t>
            </a:fld>
            <a:endParaRPr lang="zh-CN" altLang="en-US">
              <a:solidFill>
                <a:prstClr val="black">
                  <a:tint val="75000"/>
                </a:prstClr>
              </a:solidFill>
              <a:cs typeface="Arial" charset="0"/>
            </a:endParaRPr>
          </a:p>
        </p:txBody>
      </p:sp>
      <p:sp>
        <p:nvSpPr>
          <p:cNvPr id="5" name="页脚占位符 4"/>
          <p:cNvSpPr>
            <a:spLocks noGrp="1"/>
          </p:cNvSpPr>
          <p:nvPr>
            <p:ph type="ftr" sz="quarter" idx="3"/>
          </p:nvPr>
        </p:nvSpPr>
        <p:spPr>
          <a:xfrm>
            <a:off x="3124200" y="4865989"/>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cs typeface="Arial" charset="0"/>
            </a:endParaRPr>
          </a:p>
        </p:txBody>
      </p:sp>
      <p:sp>
        <p:nvSpPr>
          <p:cNvPr id="6" name="灯片编号占位符 5"/>
          <p:cNvSpPr>
            <a:spLocks noGrp="1"/>
          </p:cNvSpPr>
          <p:nvPr>
            <p:ph type="sldNum" sz="quarter" idx="4"/>
          </p:nvPr>
        </p:nvSpPr>
        <p:spPr>
          <a:xfrm>
            <a:off x="6553200" y="4865989"/>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6F7F160-E61C-4897-94C3-BDF1D09C6643}" type="slidenum">
              <a:rPr lang="zh-CN" altLang="en-US" smtClean="0">
                <a:solidFill>
                  <a:prstClr val="black">
                    <a:tint val="75000"/>
                  </a:prstClr>
                </a:solidFill>
                <a:cs typeface="Arial" charset="0"/>
              </a:rPr>
              <a:pPr defTabSz="914400"/>
              <a:t>‹#›</a:t>
            </a:fld>
            <a:endParaRPr lang="zh-CN" altLang="en-US">
              <a:solidFill>
                <a:prstClr val="black">
                  <a:tint val="75000"/>
                </a:prstClr>
              </a:solidFill>
              <a:cs typeface="Arial" charset="0"/>
            </a:endParaRPr>
          </a:p>
        </p:txBody>
      </p:sp>
      <p:cxnSp>
        <p:nvCxnSpPr>
          <p:cNvPr id="7" name="直接连接符 6"/>
          <p:cNvCxnSpPr/>
          <p:nvPr userDrawn="1"/>
        </p:nvCxnSpPr>
        <p:spPr>
          <a:xfrm>
            <a:off x="431632" y="681540"/>
            <a:ext cx="831683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742592"/>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Lst>
  <p:txStyles>
    <p:titleStyle>
      <a:lvl1pPr algn="l" defTabSz="914400" rtl="0" eaLnBrk="1" latinLnBrk="0" hangingPunct="1">
        <a:spcBef>
          <a:spcPct val="0"/>
        </a:spcBef>
        <a:buNone/>
        <a:defRPr sz="2400" b="1" kern="1200">
          <a:solidFill>
            <a:schemeClr val="tx1">
              <a:lumMod val="65000"/>
              <a:lumOff val="35000"/>
            </a:schemeClr>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image" Target="../media/image47.jpeg"/><Relationship Id="rId7" Type="http://schemas.openxmlformats.org/officeDocument/2006/relationships/image" Target="../media/image50.jpe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hyperlink" Target="http://www.viatelemetry.com/" TargetMode="External"/><Relationship Id="rId5" Type="http://schemas.openxmlformats.org/officeDocument/2006/relationships/image" Target="../media/image49.gif"/><Relationship Id="rId10" Type="http://schemas.openxmlformats.org/officeDocument/2006/relationships/image" Target="../media/image53.jpeg"/><Relationship Id="rId4" Type="http://schemas.openxmlformats.org/officeDocument/2006/relationships/image" Target="../media/image48.jpeg"/><Relationship Id="rId9" Type="http://schemas.openxmlformats.org/officeDocument/2006/relationships/image" Target="../media/image52.gif"/></Relationships>
</file>

<file path=ppt/slides/_rels/slide1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hyperlink" Target="http://www.theregister.co.uk/2012/11/05/hp_storevirtual_storeeasy/" TargetMode="External"/><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eg"/><Relationship Id="rId7"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jpeg"/><Relationship Id="rId9"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69.jpeg"/><Relationship Id="rId7" Type="http://schemas.openxmlformats.org/officeDocument/2006/relationships/image" Target="../media/image73.jpe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 Id="rId9"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oleObject" Target="../embeddings/Microsoft_Excel_97-2003____11.xls"/><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png"/><Relationship Id="rId7"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79.png"/><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2.png"/><Relationship Id="rId7" Type="http://schemas.openxmlformats.org/officeDocument/2006/relationships/diagramColors" Target="../diagrams/colors1.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75.png"/></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image" Target="../media/image90.jpeg"/></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95.jpeg"/><Relationship Id="rId4" Type="http://schemas.openxmlformats.org/officeDocument/2006/relationships/image" Target="../media/image94.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34" Type="http://schemas.openxmlformats.org/officeDocument/2006/relationships/image" Target="../media/image3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2" Type="http://schemas.openxmlformats.org/officeDocument/2006/relationships/notesSlide" Target="../notesSlides/notesSlide3.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s>
</file>

<file path=ppt/slides/_rels/slide30.xml.rels><?xml version="1.0" encoding="UTF-8" standalone="yes"?>
<Relationships xmlns="http://schemas.openxmlformats.org/package/2006/relationships"><Relationship Id="rId3" Type="http://schemas.openxmlformats.org/officeDocument/2006/relationships/image" Target="../media/image96.wmf"/><Relationship Id="rId7" Type="http://schemas.openxmlformats.org/officeDocument/2006/relationships/image" Target="../media/image100.pn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3.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3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3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40.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hyperlink" Target="https://valle.taobao.com/" TargetMode="External"/><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spc="-100" dirty="0" smtClean="0"/>
              <a:t>HP StoreVirtual VSA</a:t>
            </a:r>
            <a:endParaRPr lang="en-US" spc="-100" dirty="0"/>
          </a:p>
        </p:txBody>
      </p:sp>
      <p:sp>
        <p:nvSpPr>
          <p:cNvPr id="6" name="Subtitle 5"/>
          <p:cNvSpPr>
            <a:spLocks noGrp="1"/>
          </p:cNvSpPr>
          <p:nvPr>
            <p:ph type="subTitle" idx="1"/>
          </p:nvPr>
        </p:nvSpPr>
        <p:spPr/>
        <p:txBody>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58"/>
          <p:cNvGrpSpPr/>
          <p:nvPr/>
        </p:nvGrpSpPr>
        <p:grpSpPr>
          <a:xfrm>
            <a:off x="5646420" y="1394460"/>
            <a:ext cx="3139440" cy="868680"/>
            <a:chOff x="5646420" y="1394460"/>
            <a:chExt cx="3139440" cy="868680"/>
          </a:xfrm>
        </p:grpSpPr>
        <p:grpSp>
          <p:nvGrpSpPr>
            <p:cNvPr id="4" name="Group 318"/>
            <p:cNvGrpSpPr/>
            <p:nvPr/>
          </p:nvGrpSpPr>
          <p:grpSpPr>
            <a:xfrm>
              <a:off x="5654040" y="1402080"/>
              <a:ext cx="3124201" cy="845820"/>
              <a:chOff x="5273040" y="1607820"/>
              <a:chExt cx="3124201" cy="845820"/>
            </a:xfrm>
          </p:grpSpPr>
          <p:sp>
            <p:nvSpPr>
              <p:cNvPr id="320" name="Rectangle 319"/>
              <p:cNvSpPr/>
              <p:nvPr/>
            </p:nvSpPr>
            <p:spPr>
              <a:xfrm>
                <a:off x="5273040" y="1607820"/>
                <a:ext cx="3124201" cy="845820"/>
              </a:xfrm>
              <a:prstGeom prst="rect">
                <a:avLst/>
              </a:prstGeom>
              <a:solidFill>
                <a:schemeClr val="accent1">
                  <a:lumMod val="40000"/>
                  <a:lumOff val="60000"/>
                </a:schemeClr>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latin typeface="+mj-lt"/>
                </a:endParaRPr>
              </a:p>
            </p:txBody>
          </p:sp>
          <p:sp>
            <p:nvSpPr>
              <p:cNvPr id="321" name="Rectangle 320"/>
              <p:cNvSpPr/>
              <p:nvPr/>
            </p:nvSpPr>
            <p:spPr>
              <a:xfrm>
                <a:off x="6544859" y="174591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pic>
            <p:nvPicPr>
              <p:cNvPr id="322" name="Picture 7"/>
              <p:cNvPicPr>
                <a:picLocks noChangeAspect="1" noChangeArrowheads="1"/>
              </p:cNvPicPr>
              <p:nvPr/>
            </p:nvPicPr>
            <p:blipFill>
              <a:blip r:embed="rId3" cstate="print"/>
              <a:srcRect/>
              <a:stretch>
                <a:fillRect/>
              </a:stretch>
            </p:blipFill>
            <p:spPr bwMode="auto">
              <a:xfrm>
                <a:off x="5664519" y="1727200"/>
                <a:ext cx="195262" cy="266700"/>
              </a:xfrm>
              <a:prstGeom prst="rect">
                <a:avLst/>
              </a:prstGeom>
              <a:noFill/>
              <a:ln w="9525">
                <a:noFill/>
                <a:miter lim="800000"/>
                <a:headEnd/>
                <a:tailEnd/>
              </a:ln>
            </p:spPr>
          </p:pic>
          <p:pic>
            <p:nvPicPr>
              <p:cNvPr id="323" name="Picture 8"/>
              <p:cNvPicPr>
                <a:picLocks noChangeAspect="1" noChangeArrowheads="1"/>
              </p:cNvPicPr>
              <p:nvPr/>
            </p:nvPicPr>
            <p:blipFill>
              <a:blip r:embed="rId4" cstate="print"/>
              <a:srcRect/>
              <a:stretch>
                <a:fillRect/>
              </a:stretch>
            </p:blipFill>
            <p:spPr bwMode="auto">
              <a:xfrm>
                <a:off x="5918835" y="1733550"/>
                <a:ext cx="327025" cy="275390"/>
              </a:xfrm>
              <a:prstGeom prst="rect">
                <a:avLst/>
              </a:prstGeom>
              <a:noFill/>
              <a:ln w="9525">
                <a:noFill/>
                <a:miter lim="800000"/>
                <a:headEnd/>
                <a:tailEnd/>
              </a:ln>
            </p:spPr>
          </p:pic>
          <p:pic>
            <p:nvPicPr>
              <p:cNvPr id="324" name="Picture 9"/>
              <p:cNvPicPr>
                <a:picLocks noChangeAspect="1" noChangeArrowheads="1"/>
              </p:cNvPicPr>
              <p:nvPr/>
            </p:nvPicPr>
            <p:blipFill>
              <a:blip r:embed="rId5" cstate="print"/>
              <a:srcRect/>
              <a:stretch>
                <a:fillRect/>
              </a:stretch>
            </p:blipFill>
            <p:spPr bwMode="auto">
              <a:xfrm>
                <a:off x="5747704" y="2105851"/>
                <a:ext cx="257926" cy="233362"/>
              </a:xfrm>
              <a:prstGeom prst="rect">
                <a:avLst/>
              </a:prstGeom>
              <a:noFill/>
              <a:ln w="9525">
                <a:noFill/>
                <a:miter lim="800000"/>
                <a:headEnd/>
                <a:tailEnd/>
              </a:ln>
            </p:spPr>
          </p:pic>
          <p:pic>
            <p:nvPicPr>
              <p:cNvPr id="325" name="Picture 9"/>
              <p:cNvPicPr>
                <a:picLocks noChangeAspect="1" noChangeArrowheads="1"/>
              </p:cNvPicPr>
              <p:nvPr/>
            </p:nvPicPr>
            <p:blipFill>
              <a:blip r:embed="rId5" cstate="print"/>
              <a:srcRect/>
              <a:stretch>
                <a:fillRect/>
              </a:stretch>
            </p:blipFill>
            <p:spPr bwMode="auto">
              <a:xfrm>
                <a:off x="5982654" y="2105851"/>
                <a:ext cx="257926" cy="233362"/>
              </a:xfrm>
              <a:prstGeom prst="rect">
                <a:avLst/>
              </a:prstGeom>
              <a:noFill/>
              <a:ln w="9525">
                <a:noFill/>
                <a:miter lim="800000"/>
                <a:headEnd/>
                <a:tailEnd/>
              </a:ln>
            </p:spPr>
          </p:pic>
          <p:sp>
            <p:nvSpPr>
              <p:cNvPr id="326" name="Rectangle 325"/>
              <p:cNvSpPr/>
              <p:nvPr/>
            </p:nvSpPr>
            <p:spPr>
              <a:xfrm>
                <a:off x="6950048" y="205521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327" name="Rectangle 326"/>
              <p:cNvSpPr/>
              <p:nvPr/>
            </p:nvSpPr>
            <p:spPr>
              <a:xfrm>
                <a:off x="6951259" y="174591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328" name="Rectangle 327"/>
              <p:cNvSpPr/>
              <p:nvPr/>
            </p:nvSpPr>
            <p:spPr>
              <a:xfrm>
                <a:off x="7381848" y="205521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329" name="Rectangle 328"/>
              <p:cNvSpPr/>
              <p:nvPr/>
            </p:nvSpPr>
            <p:spPr>
              <a:xfrm>
                <a:off x="7383059" y="174591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330" name="Rectangle 329"/>
              <p:cNvSpPr/>
              <p:nvPr/>
            </p:nvSpPr>
            <p:spPr>
              <a:xfrm>
                <a:off x="7813648" y="205521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331" name="Rectangle 330"/>
              <p:cNvSpPr/>
              <p:nvPr/>
            </p:nvSpPr>
            <p:spPr>
              <a:xfrm>
                <a:off x="7814859" y="174591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pic>
            <p:nvPicPr>
              <p:cNvPr id="332" name="Picture 9"/>
              <p:cNvPicPr>
                <a:picLocks noChangeAspect="1" noChangeArrowheads="1"/>
              </p:cNvPicPr>
              <p:nvPr/>
            </p:nvPicPr>
            <p:blipFill>
              <a:blip r:embed="rId5" cstate="print"/>
              <a:srcRect/>
              <a:stretch>
                <a:fillRect/>
              </a:stretch>
            </p:blipFill>
            <p:spPr bwMode="auto">
              <a:xfrm>
                <a:off x="5473384" y="2105851"/>
                <a:ext cx="257926" cy="233362"/>
              </a:xfrm>
              <a:prstGeom prst="rect">
                <a:avLst/>
              </a:prstGeom>
              <a:noFill/>
              <a:ln w="9525">
                <a:noFill/>
                <a:miter lim="800000"/>
                <a:headEnd/>
                <a:tailEnd/>
              </a:ln>
            </p:spPr>
          </p:pic>
          <p:sp>
            <p:nvSpPr>
              <p:cNvPr id="333" name="L-Shape 332"/>
              <p:cNvSpPr/>
              <p:nvPr/>
            </p:nvSpPr>
            <p:spPr>
              <a:xfrm rot="10800000">
                <a:off x="5410200" y="1683681"/>
                <a:ext cx="2834640" cy="693758"/>
              </a:xfrm>
              <a:prstGeom prst="corner">
                <a:avLst>
                  <a:gd name="adj1" fmla="val 98293"/>
                  <a:gd name="adj2" fmla="val 461314"/>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latin typeface="+mj-lt"/>
                </a:endParaRPr>
              </a:p>
            </p:txBody>
          </p:sp>
          <p:sp>
            <p:nvSpPr>
              <p:cNvPr id="334" name="Rectangle 333"/>
              <p:cNvSpPr/>
              <p:nvPr/>
            </p:nvSpPr>
            <p:spPr>
              <a:xfrm>
                <a:off x="6553200" y="2057401"/>
                <a:ext cx="350519" cy="251459"/>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9525">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800" dirty="0" smtClean="0">
                    <a:solidFill>
                      <a:schemeClr val="bg1"/>
                    </a:solidFill>
                    <a:latin typeface="+mj-lt"/>
                  </a:rPr>
                  <a:t>VSA SC</a:t>
                </a:r>
              </a:p>
            </p:txBody>
          </p:sp>
          <p:sp>
            <p:nvSpPr>
              <p:cNvPr id="335" name="Up-Down Arrow 334"/>
              <p:cNvSpPr/>
              <p:nvPr/>
            </p:nvSpPr>
            <p:spPr>
              <a:xfrm rot="5400000">
                <a:off x="6301740" y="2049780"/>
                <a:ext cx="144780" cy="297180"/>
              </a:xfrm>
              <a:prstGeom prst="upDown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3" name="Rectangle 352"/>
            <p:cNvSpPr/>
            <p:nvPr/>
          </p:nvSpPr>
          <p:spPr>
            <a:xfrm>
              <a:off x="5646420" y="1394460"/>
              <a:ext cx="3139440" cy="868680"/>
            </a:xfrm>
            <a:prstGeom prst="rect">
              <a:avLst/>
            </a:prstGeom>
            <a:solidFill>
              <a:schemeClr val="bg1">
                <a:lumMod val="85000"/>
                <a:alpha val="76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latin typeface="+mj-lt"/>
              </a:endParaRPr>
            </a:p>
          </p:txBody>
        </p:sp>
      </p:grpSp>
      <p:grpSp>
        <p:nvGrpSpPr>
          <p:cNvPr id="5" name="Group 265"/>
          <p:cNvGrpSpPr/>
          <p:nvPr/>
        </p:nvGrpSpPr>
        <p:grpSpPr>
          <a:xfrm>
            <a:off x="1398575" y="1463040"/>
            <a:ext cx="2990546" cy="803082"/>
            <a:chOff x="1032815" y="2019300"/>
            <a:chExt cx="2990546" cy="803082"/>
          </a:xfrm>
        </p:grpSpPr>
        <p:sp>
          <p:nvSpPr>
            <p:cNvPr id="267" name="Rectangle 266"/>
            <p:cNvSpPr/>
            <p:nvPr/>
          </p:nvSpPr>
          <p:spPr>
            <a:xfrm>
              <a:off x="1032815" y="2019300"/>
              <a:ext cx="2990546" cy="803082"/>
            </a:xfrm>
            <a:prstGeom prst="rect">
              <a:avLst/>
            </a:prstGeom>
            <a:solidFill>
              <a:schemeClr val="accent1">
                <a:lumMod val="40000"/>
                <a:lumOff val="60000"/>
              </a:schemeClr>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latin typeface="+mj-lt"/>
              </a:endParaRPr>
            </a:p>
          </p:txBody>
        </p:sp>
        <p:sp>
          <p:nvSpPr>
            <p:cNvPr id="268" name="Rectangle 267"/>
            <p:cNvSpPr/>
            <p:nvPr/>
          </p:nvSpPr>
          <p:spPr>
            <a:xfrm>
              <a:off x="2169768" y="245907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269" name="Rectangle 268"/>
            <p:cNvSpPr/>
            <p:nvPr/>
          </p:nvSpPr>
          <p:spPr>
            <a:xfrm>
              <a:off x="2170979" y="214977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pic>
          <p:nvPicPr>
            <p:cNvPr id="270" name="Picture 7"/>
            <p:cNvPicPr>
              <a:picLocks noChangeAspect="1" noChangeArrowheads="1"/>
            </p:cNvPicPr>
            <p:nvPr/>
          </p:nvPicPr>
          <p:blipFill>
            <a:blip r:embed="rId3" cstate="print"/>
            <a:srcRect/>
            <a:stretch>
              <a:fillRect/>
            </a:stretch>
          </p:blipFill>
          <p:spPr bwMode="auto">
            <a:xfrm>
              <a:off x="1252539" y="2123440"/>
              <a:ext cx="195262" cy="266700"/>
            </a:xfrm>
            <a:prstGeom prst="rect">
              <a:avLst/>
            </a:prstGeom>
            <a:noFill/>
            <a:ln w="9525">
              <a:noFill/>
              <a:miter lim="800000"/>
              <a:headEnd/>
              <a:tailEnd/>
            </a:ln>
          </p:spPr>
        </p:pic>
        <p:pic>
          <p:nvPicPr>
            <p:cNvPr id="271" name="Picture 8"/>
            <p:cNvPicPr>
              <a:picLocks noChangeAspect="1" noChangeArrowheads="1"/>
            </p:cNvPicPr>
            <p:nvPr/>
          </p:nvPicPr>
          <p:blipFill>
            <a:blip r:embed="rId4" cstate="print"/>
            <a:srcRect/>
            <a:stretch>
              <a:fillRect/>
            </a:stretch>
          </p:blipFill>
          <p:spPr bwMode="auto">
            <a:xfrm>
              <a:off x="1567815" y="2129790"/>
              <a:ext cx="327025" cy="275390"/>
            </a:xfrm>
            <a:prstGeom prst="rect">
              <a:avLst/>
            </a:prstGeom>
            <a:noFill/>
            <a:ln w="9525">
              <a:noFill/>
              <a:miter lim="800000"/>
              <a:headEnd/>
              <a:tailEnd/>
            </a:ln>
          </p:spPr>
        </p:pic>
        <p:pic>
          <p:nvPicPr>
            <p:cNvPr id="272" name="Picture 9"/>
            <p:cNvPicPr>
              <a:picLocks noChangeAspect="1" noChangeArrowheads="1"/>
            </p:cNvPicPr>
            <p:nvPr/>
          </p:nvPicPr>
          <p:blipFill>
            <a:blip r:embed="rId5" cstate="print"/>
            <a:srcRect/>
            <a:stretch>
              <a:fillRect/>
            </a:stretch>
          </p:blipFill>
          <p:spPr bwMode="auto">
            <a:xfrm>
              <a:off x="1480504" y="2509711"/>
              <a:ext cx="257926" cy="233362"/>
            </a:xfrm>
            <a:prstGeom prst="rect">
              <a:avLst/>
            </a:prstGeom>
            <a:noFill/>
            <a:ln w="9525">
              <a:noFill/>
              <a:miter lim="800000"/>
              <a:headEnd/>
              <a:tailEnd/>
            </a:ln>
          </p:spPr>
        </p:pic>
        <p:pic>
          <p:nvPicPr>
            <p:cNvPr id="273" name="Picture 9"/>
            <p:cNvPicPr>
              <a:picLocks noChangeAspect="1" noChangeArrowheads="1"/>
            </p:cNvPicPr>
            <p:nvPr/>
          </p:nvPicPr>
          <p:blipFill>
            <a:blip r:embed="rId5" cstate="print"/>
            <a:srcRect/>
            <a:stretch>
              <a:fillRect/>
            </a:stretch>
          </p:blipFill>
          <p:spPr bwMode="auto">
            <a:xfrm>
              <a:off x="1715454" y="2509711"/>
              <a:ext cx="257926" cy="233362"/>
            </a:xfrm>
            <a:prstGeom prst="rect">
              <a:avLst/>
            </a:prstGeom>
            <a:noFill/>
            <a:ln w="9525">
              <a:noFill/>
              <a:miter lim="800000"/>
              <a:headEnd/>
              <a:tailEnd/>
            </a:ln>
          </p:spPr>
        </p:pic>
        <p:sp>
          <p:nvSpPr>
            <p:cNvPr id="274" name="Rectangle 273"/>
            <p:cNvSpPr/>
            <p:nvPr/>
          </p:nvSpPr>
          <p:spPr>
            <a:xfrm>
              <a:off x="2576168" y="245907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275" name="Rectangle 274"/>
            <p:cNvSpPr/>
            <p:nvPr/>
          </p:nvSpPr>
          <p:spPr>
            <a:xfrm>
              <a:off x="2577379" y="214977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276" name="Rectangle 275"/>
            <p:cNvSpPr/>
            <p:nvPr/>
          </p:nvSpPr>
          <p:spPr>
            <a:xfrm>
              <a:off x="3007968" y="245907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277" name="Rectangle 276"/>
            <p:cNvSpPr/>
            <p:nvPr/>
          </p:nvSpPr>
          <p:spPr>
            <a:xfrm>
              <a:off x="3009179" y="214977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278" name="Rectangle 277"/>
            <p:cNvSpPr/>
            <p:nvPr/>
          </p:nvSpPr>
          <p:spPr>
            <a:xfrm>
              <a:off x="3439768" y="245907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279" name="Rectangle 278"/>
            <p:cNvSpPr/>
            <p:nvPr/>
          </p:nvSpPr>
          <p:spPr>
            <a:xfrm>
              <a:off x="3440979" y="214977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pic>
          <p:nvPicPr>
            <p:cNvPr id="280" name="Picture 9"/>
            <p:cNvPicPr>
              <a:picLocks noChangeAspect="1" noChangeArrowheads="1"/>
            </p:cNvPicPr>
            <p:nvPr/>
          </p:nvPicPr>
          <p:blipFill>
            <a:blip r:embed="rId5" cstate="print"/>
            <a:srcRect/>
            <a:stretch>
              <a:fillRect/>
            </a:stretch>
          </p:blipFill>
          <p:spPr bwMode="auto">
            <a:xfrm>
              <a:off x="1206184" y="2509711"/>
              <a:ext cx="257926" cy="233362"/>
            </a:xfrm>
            <a:prstGeom prst="rect">
              <a:avLst/>
            </a:prstGeom>
            <a:noFill/>
            <a:ln w="9525">
              <a:noFill/>
              <a:miter lim="800000"/>
              <a:headEnd/>
              <a:tailEnd/>
            </a:ln>
          </p:spPr>
        </p:pic>
        <p:sp>
          <p:nvSpPr>
            <p:cNvPr id="281" name="L-Shape 280"/>
            <p:cNvSpPr/>
            <p:nvPr/>
          </p:nvSpPr>
          <p:spPr>
            <a:xfrm rot="10800000">
              <a:off x="1135380" y="2087541"/>
              <a:ext cx="2735580" cy="693758"/>
            </a:xfrm>
            <a:prstGeom prst="corner">
              <a:avLst>
                <a:gd name="adj1" fmla="val 51063"/>
                <a:gd name="adj2" fmla="val 259322"/>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latin typeface="+mj-lt"/>
              </a:endParaRPr>
            </a:p>
          </p:txBody>
        </p:sp>
      </p:grpSp>
      <p:sp>
        <p:nvSpPr>
          <p:cNvPr id="352" name="Rectangle 351"/>
          <p:cNvSpPr/>
          <p:nvPr/>
        </p:nvSpPr>
        <p:spPr>
          <a:xfrm>
            <a:off x="1398575" y="1463040"/>
            <a:ext cx="2990546" cy="803082"/>
          </a:xfrm>
          <a:prstGeom prst="rect">
            <a:avLst/>
          </a:prstGeom>
          <a:solidFill>
            <a:schemeClr val="bg1">
              <a:lumMod val="85000"/>
              <a:alpha val="76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latin typeface="+mj-lt"/>
            </a:endParaRPr>
          </a:p>
        </p:txBody>
      </p:sp>
      <p:sp>
        <p:nvSpPr>
          <p:cNvPr id="120" name="Rectangle 119"/>
          <p:cNvSpPr/>
          <p:nvPr/>
        </p:nvSpPr>
        <p:spPr>
          <a:xfrm>
            <a:off x="3014870" y="3034085"/>
            <a:ext cx="898497" cy="1256306"/>
          </a:xfrm>
          <a:prstGeom prst="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p:cNvSpPr/>
          <p:nvPr/>
        </p:nvSpPr>
        <p:spPr>
          <a:xfrm>
            <a:off x="1925541" y="3034085"/>
            <a:ext cx="898497" cy="1256306"/>
          </a:xfrm>
          <a:prstGeom prst="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2800" dirty="0" smtClean="0">
                <a:latin typeface="+mj-lt"/>
              </a:rPr>
              <a:t>The virtualization wave comes to storage</a:t>
            </a:r>
            <a:endParaRPr lang="en-US" sz="2800" dirty="0">
              <a:latin typeface="+mj-lt"/>
            </a:endParaRPr>
          </a:p>
        </p:txBody>
      </p:sp>
      <p:sp>
        <p:nvSpPr>
          <p:cNvPr id="15" name="Rectangle 14"/>
          <p:cNvSpPr/>
          <p:nvPr/>
        </p:nvSpPr>
        <p:spPr>
          <a:xfrm>
            <a:off x="1987887" y="3093681"/>
            <a:ext cx="764588" cy="417439"/>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190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900" dirty="0" smtClean="0">
                <a:solidFill>
                  <a:schemeClr val="bg1"/>
                </a:solidFill>
                <a:latin typeface="+mj-lt"/>
              </a:rPr>
              <a:t>Storage Controller </a:t>
            </a:r>
          </a:p>
        </p:txBody>
      </p:sp>
      <p:sp>
        <p:nvSpPr>
          <p:cNvPr id="18" name="Can 17"/>
          <p:cNvSpPr/>
          <p:nvPr/>
        </p:nvSpPr>
        <p:spPr>
          <a:xfrm>
            <a:off x="2001126" y="3610147"/>
            <a:ext cx="330550" cy="187607"/>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latin typeface="+mj-lt"/>
            </a:endParaRPr>
          </a:p>
        </p:txBody>
      </p:sp>
      <p:sp>
        <p:nvSpPr>
          <p:cNvPr id="19" name="Can 18"/>
          <p:cNvSpPr/>
          <p:nvPr/>
        </p:nvSpPr>
        <p:spPr>
          <a:xfrm>
            <a:off x="2404634" y="3611262"/>
            <a:ext cx="330550" cy="187607"/>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latin typeface="+mj-lt"/>
            </a:endParaRPr>
          </a:p>
        </p:txBody>
      </p:sp>
      <p:sp>
        <p:nvSpPr>
          <p:cNvPr id="20" name="Can 19"/>
          <p:cNvSpPr/>
          <p:nvPr/>
        </p:nvSpPr>
        <p:spPr>
          <a:xfrm>
            <a:off x="2008872" y="3808162"/>
            <a:ext cx="330550" cy="187607"/>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latin typeface="+mj-lt"/>
            </a:endParaRPr>
          </a:p>
        </p:txBody>
      </p:sp>
      <p:sp>
        <p:nvSpPr>
          <p:cNvPr id="21" name="Can 20"/>
          <p:cNvSpPr/>
          <p:nvPr/>
        </p:nvSpPr>
        <p:spPr>
          <a:xfrm>
            <a:off x="2403444" y="3809277"/>
            <a:ext cx="330550" cy="187607"/>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latin typeface="+mj-lt"/>
            </a:endParaRPr>
          </a:p>
        </p:txBody>
      </p:sp>
      <p:sp>
        <p:nvSpPr>
          <p:cNvPr id="22" name="Can 21"/>
          <p:cNvSpPr/>
          <p:nvPr/>
        </p:nvSpPr>
        <p:spPr>
          <a:xfrm>
            <a:off x="2013885" y="4034468"/>
            <a:ext cx="330550" cy="187607"/>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latin typeface="+mj-lt"/>
            </a:endParaRPr>
          </a:p>
        </p:txBody>
      </p:sp>
      <p:sp>
        <p:nvSpPr>
          <p:cNvPr id="23" name="Can 22"/>
          <p:cNvSpPr/>
          <p:nvPr/>
        </p:nvSpPr>
        <p:spPr>
          <a:xfrm>
            <a:off x="2399526" y="4035584"/>
            <a:ext cx="330550" cy="187607"/>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latin typeface="+mj-lt"/>
            </a:endParaRPr>
          </a:p>
        </p:txBody>
      </p:sp>
      <p:sp>
        <p:nvSpPr>
          <p:cNvPr id="117" name="Rectangle 116"/>
          <p:cNvSpPr/>
          <p:nvPr/>
        </p:nvSpPr>
        <p:spPr>
          <a:xfrm>
            <a:off x="3078481" y="3097093"/>
            <a:ext cx="775306" cy="417439"/>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190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900" dirty="0" smtClean="0">
                <a:solidFill>
                  <a:schemeClr val="bg1"/>
                </a:solidFill>
                <a:latin typeface="+mj-lt"/>
              </a:rPr>
              <a:t>Storage Controller</a:t>
            </a:r>
          </a:p>
        </p:txBody>
      </p:sp>
      <p:cxnSp>
        <p:nvCxnSpPr>
          <p:cNvPr id="223" name="Straight Connector 222"/>
          <p:cNvCxnSpPr/>
          <p:nvPr/>
        </p:nvCxnSpPr>
        <p:spPr>
          <a:xfrm>
            <a:off x="4704724" y="1469406"/>
            <a:ext cx="0" cy="2814851"/>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0" name="Can 79"/>
          <p:cNvSpPr/>
          <p:nvPr/>
        </p:nvSpPr>
        <p:spPr>
          <a:xfrm>
            <a:off x="3095114" y="3611851"/>
            <a:ext cx="330550" cy="187607"/>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latin typeface="+mj-lt"/>
            </a:endParaRPr>
          </a:p>
        </p:txBody>
      </p:sp>
      <p:sp>
        <p:nvSpPr>
          <p:cNvPr id="81" name="Can 80"/>
          <p:cNvSpPr/>
          <p:nvPr/>
        </p:nvSpPr>
        <p:spPr>
          <a:xfrm>
            <a:off x="3498622" y="3612966"/>
            <a:ext cx="330550" cy="187607"/>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latin typeface="+mj-lt"/>
            </a:endParaRPr>
          </a:p>
        </p:txBody>
      </p:sp>
      <p:sp>
        <p:nvSpPr>
          <p:cNvPr id="82" name="Can 81"/>
          <p:cNvSpPr/>
          <p:nvPr/>
        </p:nvSpPr>
        <p:spPr>
          <a:xfrm>
            <a:off x="3102860" y="3809866"/>
            <a:ext cx="330550" cy="187607"/>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latin typeface="+mj-lt"/>
            </a:endParaRPr>
          </a:p>
        </p:txBody>
      </p:sp>
      <p:sp>
        <p:nvSpPr>
          <p:cNvPr id="83" name="Can 82"/>
          <p:cNvSpPr/>
          <p:nvPr/>
        </p:nvSpPr>
        <p:spPr>
          <a:xfrm>
            <a:off x="3497432" y="3810981"/>
            <a:ext cx="330550" cy="187607"/>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latin typeface="+mj-lt"/>
            </a:endParaRPr>
          </a:p>
        </p:txBody>
      </p:sp>
      <p:sp>
        <p:nvSpPr>
          <p:cNvPr id="84" name="Can 83"/>
          <p:cNvSpPr/>
          <p:nvPr/>
        </p:nvSpPr>
        <p:spPr>
          <a:xfrm>
            <a:off x="3107873" y="4036172"/>
            <a:ext cx="330550" cy="187607"/>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latin typeface="+mj-lt"/>
            </a:endParaRPr>
          </a:p>
        </p:txBody>
      </p:sp>
      <p:sp>
        <p:nvSpPr>
          <p:cNvPr id="85" name="Can 84"/>
          <p:cNvSpPr/>
          <p:nvPr/>
        </p:nvSpPr>
        <p:spPr>
          <a:xfrm>
            <a:off x="3493514" y="4037288"/>
            <a:ext cx="330550" cy="187607"/>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latin typeface="+mj-lt"/>
            </a:endParaRPr>
          </a:p>
        </p:txBody>
      </p:sp>
      <p:sp>
        <p:nvSpPr>
          <p:cNvPr id="227" name="TextBox 226"/>
          <p:cNvSpPr txBox="1"/>
          <p:nvPr/>
        </p:nvSpPr>
        <p:spPr>
          <a:xfrm>
            <a:off x="5171726" y="2665379"/>
            <a:ext cx="3749427" cy="523220"/>
          </a:xfrm>
          <a:prstGeom prst="rect">
            <a:avLst/>
          </a:prstGeom>
          <a:noFill/>
        </p:spPr>
        <p:txBody>
          <a:bodyPr wrap="square" rtlCol="0">
            <a:spAutoFit/>
          </a:bodyPr>
          <a:lstStyle/>
          <a:p>
            <a:r>
              <a:rPr lang="en-US" sz="1400" dirty="0" smtClean="0">
                <a:latin typeface="+mj-lt"/>
              </a:rPr>
              <a:t>Servers with embedded VSAs and added disk </a:t>
            </a:r>
          </a:p>
          <a:p>
            <a:endParaRPr lang="en-US" sz="1400" dirty="0" smtClean="0">
              <a:latin typeface="+mj-lt"/>
            </a:endParaRPr>
          </a:p>
        </p:txBody>
      </p:sp>
      <p:sp>
        <p:nvSpPr>
          <p:cNvPr id="118" name="TextBox 117"/>
          <p:cNvSpPr txBox="1"/>
          <p:nvPr/>
        </p:nvSpPr>
        <p:spPr>
          <a:xfrm>
            <a:off x="495671" y="949539"/>
            <a:ext cx="3784931" cy="338554"/>
          </a:xfrm>
          <a:prstGeom prst="rect">
            <a:avLst/>
          </a:prstGeom>
          <a:noFill/>
        </p:spPr>
        <p:txBody>
          <a:bodyPr wrap="square" rtlCol="0">
            <a:spAutoFit/>
          </a:bodyPr>
          <a:lstStyle/>
          <a:p>
            <a:pPr algn="ctr"/>
            <a:r>
              <a:rPr lang="en-US" sz="1600" u="sng" dirty="0" smtClean="0">
                <a:latin typeface="+mj-lt"/>
              </a:rPr>
              <a:t>Traditional Infrastructure</a:t>
            </a:r>
            <a:r>
              <a:rPr lang="en-US" sz="1600" dirty="0" smtClean="0">
                <a:latin typeface="+mj-lt"/>
              </a:rPr>
              <a:t>	</a:t>
            </a:r>
          </a:p>
        </p:txBody>
      </p:sp>
      <p:sp>
        <p:nvSpPr>
          <p:cNvPr id="119" name="TextBox 118"/>
          <p:cNvSpPr txBox="1"/>
          <p:nvPr/>
        </p:nvSpPr>
        <p:spPr>
          <a:xfrm>
            <a:off x="4524888" y="950795"/>
            <a:ext cx="4599019" cy="338554"/>
          </a:xfrm>
          <a:prstGeom prst="rect">
            <a:avLst/>
          </a:prstGeom>
          <a:noFill/>
        </p:spPr>
        <p:txBody>
          <a:bodyPr wrap="square" rtlCol="0">
            <a:spAutoFit/>
          </a:bodyPr>
          <a:lstStyle/>
          <a:p>
            <a:pPr algn="ctr"/>
            <a:r>
              <a:rPr lang="en-US" sz="1600" u="sng" dirty="0" smtClean="0">
                <a:latin typeface="+mj-lt"/>
              </a:rPr>
              <a:t>Virtual Storage Appliance (VSA</a:t>
            </a:r>
            <a:r>
              <a:rPr lang="en-US" sz="1600" dirty="0">
                <a:latin typeface="+mj-lt"/>
              </a:rPr>
              <a:t>)</a:t>
            </a:r>
            <a:endParaRPr lang="en-US" sz="1600" dirty="0" smtClean="0">
              <a:latin typeface="+mj-lt"/>
            </a:endParaRPr>
          </a:p>
        </p:txBody>
      </p:sp>
      <p:sp>
        <p:nvSpPr>
          <p:cNvPr id="112" name="Rectangle 111"/>
          <p:cNvSpPr/>
          <p:nvPr/>
        </p:nvSpPr>
        <p:spPr>
          <a:xfrm>
            <a:off x="205791" y="2129991"/>
            <a:ext cx="747833" cy="307777"/>
          </a:xfrm>
          <a:prstGeom prst="rect">
            <a:avLst/>
          </a:prstGeom>
        </p:spPr>
        <p:txBody>
          <a:bodyPr wrap="none">
            <a:spAutoFit/>
          </a:bodyPr>
          <a:lstStyle/>
          <a:p>
            <a:r>
              <a:rPr lang="en-US" sz="1400" dirty="0" smtClean="0"/>
              <a:t>Servers</a:t>
            </a:r>
          </a:p>
        </p:txBody>
      </p:sp>
      <p:grpSp>
        <p:nvGrpSpPr>
          <p:cNvPr id="6" name="Group 249"/>
          <p:cNvGrpSpPr/>
          <p:nvPr/>
        </p:nvGrpSpPr>
        <p:grpSpPr>
          <a:xfrm>
            <a:off x="1185215" y="1676400"/>
            <a:ext cx="2990546" cy="803082"/>
            <a:chOff x="1032815" y="2019300"/>
            <a:chExt cx="2990546" cy="803082"/>
          </a:xfrm>
        </p:grpSpPr>
        <p:sp>
          <p:nvSpPr>
            <p:cNvPr id="251" name="Rectangle 250"/>
            <p:cNvSpPr/>
            <p:nvPr/>
          </p:nvSpPr>
          <p:spPr>
            <a:xfrm>
              <a:off x="1032815" y="2019300"/>
              <a:ext cx="2990546" cy="803082"/>
            </a:xfrm>
            <a:prstGeom prst="rect">
              <a:avLst/>
            </a:prstGeom>
            <a:solidFill>
              <a:schemeClr val="accent1">
                <a:lumMod val="40000"/>
                <a:lumOff val="60000"/>
              </a:schemeClr>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latin typeface="+mj-lt"/>
              </a:endParaRPr>
            </a:p>
          </p:txBody>
        </p:sp>
        <p:sp>
          <p:nvSpPr>
            <p:cNvPr id="252" name="Rectangle 251"/>
            <p:cNvSpPr/>
            <p:nvPr/>
          </p:nvSpPr>
          <p:spPr>
            <a:xfrm>
              <a:off x="2169768" y="245907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253" name="Rectangle 252"/>
            <p:cNvSpPr/>
            <p:nvPr/>
          </p:nvSpPr>
          <p:spPr>
            <a:xfrm>
              <a:off x="2170979" y="214977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pic>
          <p:nvPicPr>
            <p:cNvPr id="254" name="Picture 7"/>
            <p:cNvPicPr>
              <a:picLocks noChangeAspect="1" noChangeArrowheads="1"/>
            </p:cNvPicPr>
            <p:nvPr/>
          </p:nvPicPr>
          <p:blipFill>
            <a:blip r:embed="rId3" cstate="print"/>
            <a:srcRect/>
            <a:stretch>
              <a:fillRect/>
            </a:stretch>
          </p:blipFill>
          <p:spPr bwMode="auto">
            <a:xfrm>
              <a:off x="1252539" y="2123440"/>
              <a:ext cx="195262" cy="266700"/>
            </a:xfrm>
            <a:prstGeom prst="rect">
              <a:avLst/>
            </a:prstGeom>
            <a:noFill/>
            <a:ln w="9525">
              <a:noFill/>
              <a:miter lim="800000"/>
              <a:headEnd/>
              <a:tailEnd/>
            </a:ln>
          </p:spPr>
        </p:pic>
        <p:pic>
          <p:nvPicPr>
            <p:cNvPr id="255" name="Picture 8"/>
            <p:cNvPicPr>
              <a:picLocks noChangeAspect="1" noChangeArrowheads="1"/>
            </p:cNvPicPr>
            <p:nvPr/>
          </p:nvPicPr>
          <p:blipFill>
            <a:blip r:embed="rId4" cstate="print"/>
            <a:srcRect/>
            <a:stretch>
              <a:fillRect/>
            </a:stretch>
          </p:blipFill>
          <p:spPr bwMode="auto">
            <a:xfrm>
              <a:off x="1567815" y="2129790"/>
              <a:ext cx="327025" cy="275390"/>
            </a:xfrm>
            <a:prstGeom prst="rect">
              <a:avLst/>
            </a:prstGeom>
            <a:noFill/>
            <a:ln w="9525">
              <a:noFill/>
              <a:miter lim="800000"/>
              <a:headEnd/>
              <a:tailEnd/>
            </a:ln>
          </p:spPr>
        </p:pic>
        <p:pic>
          <p:nvPicPr>
            <p:cNvPr id="256" name="Picture 9"/>
            <p:cNvPicPr>
              <a:picLocks noChangeAspect="1" noChangeArrowheads="1"/>
            </p:cNvPicPr>
            <p:nvPr/>
          </p:nvPicPr>
          <p:blipFill>
            <a:blip r:embed="rId5" cstate="print"/>
            <a:srcRect/>
            <a:stretch>
              <a:fillRect/>
            </a:stretch>
          </p:blipFill>
          <p:spPr bwMode="auto">
            <a:xfrm>
              <a:off x="1480504" y="2509711"/>
              <a:ext cx="257926" cy="233362"/>
            </a:xfrm>
            <a:prstGeom prst="rect">
              <a:avLst/>
            </a:prstGeom>
            <a:noFill/>
            <a:ln w="9525">
              <a:noFill/>
              <a:miter lim="800000"/>
              <a:headEnd/>
              <a:tailEnd/>
            </a:ln>
          </p:spPr>
        </p:pic>
        <p:pic>
          <p:nvPicPr>
            <p:cNvPr id="257" name="Picture 9"/>
            <p:cNvPicPr>
              <a:picLocks noChangeAspect="1" noChangeArrowheads="1"/>
            </p:cNvPicPr>
            <p:nvPr/>
          </p:nvPicPr>
          <p:blipFill>
            <a:blip r:embed="rId5" cstate="print"/>
            <a:srcRect/>
            <a:stretch>
              <a:fillRect/>
            </a:stretch>
          </p:blipFill>
          <p:spPr bwMode="auto">
            <a:xfrm>
              <a:off x="1715454" y="2509711"/>
              <a:ext cx="257926" cy="233362"/>
            </a:xfrm>
            <a:prstGeom prst="rect">
              <a:avLst/>
            </a:prstGeom>
            <a:noFill/>
            <a:ln w="9525">
              <a:noFill/>
              <a:miter lim="800000"/>
              <a:headEnd/>
              <a:tailEnd/>
            </a:ln>
          </p:spPr>
        </p:pic>
        <p:sp>
          <p:nvSpPr>
            <p:cNvPr id="258" name="Rectangle 257"/>
            <p:cNvSpPr/>
            <p:nvPr/>
          </p:nvSpPr>
          <p:spPr>
            <a:xfrm>
              <a:off x="2576168" y="245907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259" name="Rectangle 258"/>
            <p:cNvSpPr/>
            <p:nvPr/>
          </p:nvSpPr>
          <p:spPr>
            <a:xfrm>
              <a:off x="2577379" y="214977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260" name="Rectangle 259"/>
            <p:cNvSpPr/>
            <p:nvPr/>
          </p:nvSpPr>
          <p:spPr>
            <a:xfrm>
              <a:off x="3007968" y="245907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261" name="Rectangle 260"/>
            <p:cNvSpPr/>
            <p:nvPr/>
          </p:nvSpPr>
          <p:spPr>
            <a:xfrm>
              <a:off x="3009179" y="214977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262" name="Rectangle 261"/>
            <p:cNvSpPr/>
            <p:nvPr/>
          </p:nvSpPr>
          <p:spPr>
            <a:xfrm>
              <a:off x="3439768" y="245907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263" name="Rectangle 262"/>
            <p:cNvSpPr/>
            <p:nvPr/>
          </p:nvSpPr>
          <p:spPr>
            <a:xfrm>
              <a:off x="3440979" y="214977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pic>
          <p:nvPicPr>
            <p:cNvPr id="264" name="Picture 9"/>
            <p:cNvPicPr>
              <a:picLocks noChangeAspect="1" noChangeArrowheads="1"/>
            </p:cNvPicPr>
            <p:nvPr/>
          </p:nvPicPr>
          <p:blipFill>
            <a:blip r:embed="rId5" cstate="print"/>
            <a:srcRect/>
            <a:stretch>
              <a:fillRect/>
            </a:stretch>
          </p:blipFill>
          <p:spPr bwMode="auto">
            <a:xfrm>
              <a:off x="1206184" y="2509711"/>
              <a:ext cx="257926" cy="233362"/>
            </a:xfrm>
            <a:prstGeom prst="rect">
              <a:avLst/>
            </a:prstGeom>
            <a:noFill/>
            <a:ln w="9525">
              <a:noFill/>
              <a:miter lim="800000"/>
              <a:headEnd/>
              <a:tailEnd/>
            </a:ln>
          </p:spPr>
        </p:pic>
        <p:sp>
          <p:nvSpPr>
            <p:cNvPr id="265" name="L-Shape 264"/>
            <p:cNvSpPr/>
            <p:nvPr/>
          </p:nvSpPr>
          <p:spPr>
            <a:xfrm rot="10800000">
              <a:off x="1135380" y="2087541"/>
              <a:ext cx="2735580" cy="693758"/>
            </a:xfrm>
            <a:prstGeom prst="corner">
              <a:avLst>
                <a:gd name="adj1" fmla="val 51063"/>
                <a:gd name="adj2" fmla="val 259322"/>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latin typeface="+mj-lt"/>
              </a:endParaRPr>
            </a:p>
          </p:txBody>
        </p:sp>
      </p:grpSp>
      <p:sp>
        <p:nvSpPr>
          <p:cNvPr id="337" name="Rectangle 336"/>
          <p:cNvSpPr/>
          <p:nvPr/>
        </p:nvSpPr>
        <p:spPr>
          <a:xfrm>
            <a:off x="1185215" y="1684020"/>
            <a:ext cx="2990546" cy="803082"/>
          </a:xfrm>
          <a:prstGeom prst="rect">
            <a:avLst/>
          </a:prstGeom>
          <a:solidFill>
            <a:schemeClr val="bg1">
              <a:lumMod val="85000"/>
              <a:alpha val="76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latin typeface="+mj-lt"/>
            </a:endParaRPr>
          </a:p>
        </p:txBody>
      </p:sp>
      <p:sp>
        <p:nvSpPr>
          <p:cNvPr id="114" name="Rectangle 113"/>
          <p:cNvSpPr/>
          <p:nvPr/>
        </p:nvSpPr>
        <p:spPr>
          <a:xfrm>
            <a:off x="971855" y="1882140"/>
            <a:ext cx="2990546" cy="803082"/>
          </a:xfrm>
          <a:prstGeom prst="rect">
            <a:avLst/>
          </a:prstGeom>
          <a:solidFill>
            <a:schemeClr val="accent1">
              <a:lumMod val="40000"/>
              <a:lumOff val="60000"/>
            </a:schemeClr>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latin typeface="+mj-lt"/>
            </a:endParaRPr>
          </a:p>
        </p:txBody>
      </p:sp>
      <p:sp>
        <p:nvSpPr>
          <p:cNvPr id="115" name="Rectangle 114"/>
          <p:cNvSpPr/>
          <p:nvPr/>
        </p:nvSpPr>
        <p:spPr>
          <a:xfrm>
            <a:off x="2108808" y="232191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131" name="Rectangle 130"/>
          <p:cNvSpPr/>
          <p:nvPr/>
        </p:nvSpPr>
        <p:spPr>
          <a:xfrm>
            <a:off x="2110019" y="201261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pic>
        <p:nvPicPr>
          <p:cNvPr id="2055" name="Picture 7"/>
          <p:cNvPicPr>
            <a:picLocks noChangeAspect="1" noChangeArrowheads="1"/>
          </p:cNvPicPr>
          <p:nvPr/>
        </p:nvPicPr>
        <p:blipFill>
          <a:blip r:embed="rId3" cstate="print"/>
          <a:srcRect/>
          <a:stretch>
            <a:fillRect/>
          </a:stretch>
        </p:blipFill>
        <p:spPr bwMode="auto">
          <a:xfrm>
            <a:off x="1191579" y="1986280"/>
            <a:ext cx="195262" cy="266700"/>
          </a:xfrm>
          <a:prstGeom prst="rect">
            <a:avLst/>
          </a:prstGeom>
          <a:noFill/>
          <a:ln w="9525">
            <a:noFill/>
            <a:miter lim="800000"/>
            <a:headEnd/>
            <a:tailEnd/>
          </a:ln>
        </p:spPr>
      </p:pic>
      <p:pic>
        <p:nvPicPr>
          <p:cNvPr id="2056" name="Picture 8"/>
          <p:cNvPicPr>
            <a:picLocks noChangeAspect="1" noChangeArrowheads="1"/>
          </p:cNvPicPr>
          <p:nvPr/>
        </p:nvPicPr>
        <p:blipFill>
          <a:blip r:embed="rId4" cstate="print"/>
          <a:srcRect/>
          <a:stretch>
            <a:fillRect/>
          </a:stretch>
        </p:blipFill>
        <p:spPr bwMode="auto">
          <a:xfrm>
            <a:off x="1506855" y="1992630"/>
            <a:ext cx="327025" cy="275390"/>
          </a:xfrm>
          <a:prstGeom prst="rect">
            <a:avLst/>
          </a:prstGeom>
          <a:noFill/>
          <a:ln w="9525">
            <a:noFill/>
            <a:miter lim="800000"/>
            <a:headEnd/>
            <a:tailEnd/>
          </a:ln>
        </p:spPr>
      </p:pic>
      <p:pic>
        <p:nvPicPr>
          <p:cNvPr id="129" name="Picture 9"/>
          <p:cNvPicPr>
            <a:picLocks noChangeAspect="1" noChangeArrowheads="1"/>
          </p:cNvPicPr>
          <p:nvPr/>
        </p:nvPicPr>
        <p:blipFill>
          <a:blip r:embed="rId5" cstate="print"/>
          <a:srcRect/>
          <a:stretch>
            <a:fillRect/>
          </a:stretch>
        </p:blipFill>
        <p:spPr bwMode="auto">
          <a:xfrm>
            <a:off x="1190944" y="2372551"/>
            <a:ext cx="257926" cy="233362"/>
          </a:xfrm>
          <a:prstGeom prst="rect">
            <a:avLst/>
          </a:prstGeom>
          <a:noFill/>
          <a:ln w="9525">
            <a:noFill/>
            <a:miter lim="800000"/>
            <a:headEnd/>
            <a:tailEnd/>
          </a:ln>
        </p:spPr>
      </p:pic>
      <p:pic>
        <p:nvPicPr>
          <p:cNvPr id="130" name="Picture 9"/>
          <p:cNvPicPr>
            <a:picLocks noChangeAspect="1" noChangeArrowheads="1"/>
          </p:cNvPicPr>
          <p:nvPr/>
        </p:nvPicPr>
        <p:blipFill>
          <a:blip r:embed="rId5" cstate="print"/>
          <a:srcRect/>
          <a:stretch>
            <a:fillRect/>
          </a:stretch>
        </p:blipFill>
        <p:spPr bwMode="auto">
          <a:xfrm>
            <a:off x="1563054" y="2372551"/>
            <a:ext cx="257926" cy="233362"/>
          </a:xfrm>
          <a:prstGeom prst="rect">
            <a:avLst/>
          </a:prstGeom>
          <a:noFill/>
          <a:ln w="9525">
            <a:noFill/>
            <a:miter lim="800000"/>
            <a:headEnd/>
            <a:tailEnd/>
          </a:ln>
        </p:spPr>
      </p:pic>
      <p:sp>
        <p:nvSpPr>
          <p:cNvPr id="153" name="Rectangle 152"/>
          <p:cNvSpPr/>
          <p:nvPr/>
        </p:nvSpPr>
        <p:spPr>
          <a:xfrm>
            <a:off x="2515208" y="232191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154" name="Rectangle 153"/>
          <p:cNvSpPr/>
          <p:nvPr/>
        </p:nvSpPr>
        <p:spPr>
          <a:xfrm>
            <a:off x="2516419" y="201261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155" name="Rectangle 154"/>
          <p:cNvSpPr/>
          <p:nvPr/>
        </p:nvSpPr>
        <p:spPr>
          <a:xfrm>
            <a:off x="2947008" y="232191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156" name="Rectangle 155"/>
          <p:cNvSpPr/>
          <p:nvPr/>
        </p:nvSpPr>
        <p:spPr>
          <a:xfrm>
            <a:off x="2948219" y="201261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157" name="Rectangle 156"/>
          <p:cNvSpPr/>
          <p:nvPr/>
        </p:nvSpPr>
        <p:spPr>
          <a:xfrm>
            <a:off x="3378808" y="232191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164" name="Rectangle 163"/>
          <p:cNvSpPr/>
          <p:nvPr/>
        </p:nvSpPr>
        <p:spPr>
          <a:xfrm>
            <a:off x="3380019" y="201261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226" name="L-Shape 225"/>
          <p:cNvSpPr/>
          <p:nvPr/>
        </p:nvSpPr>
        <p:spPr>
          <a:xfrm rot="10800000">
            <a:off x="1074420" y="1950381"/>
            <a:ext cx="2735580" cy="693758"/>
          </a:xfrm>
          <a:prstGeom prst="corner">
            <a:avLst>
              <a:gd name="adj1" fmla="val 51063"/>
              <a:gd name="adj2" fmla="val 259322"/>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latin typeface="+mj-lt"/>
            </a:endParaRPr>
          </a:p>
        </p:txBody>
      </p:sp>
      <p:grpSp>
        <p:nvGrpSpPr>
          <p:cNvPr id="7" name="Group 359"/>
          <p:cNvGrpSpPr/>
          <p:nvPr/>
        </p:nvGrpSpPr>
        <p:grpSpPr>
          <a:xfrm>
            <a:off x="5349240" y="1592580"/>
            <a:ext cx="3169921" cy="868680"/>
            <a:chOff x="5349240" y="1592580"/>
            <a:chExt cx="3169921" cy="868680"/>
          </a:xfrm>
        </p:grpSpPr>
        <p:grpSp>
          <p:nvGrpSpPr>
            <p:cNvPr id="8" name="Group 301"/>
            <p:cNvGrpSpPr/>
            <p:nvPr/>
          </p:nvGrpSpPr>
          <p:grpSpPr>
            <a:xfrm>
              <a:off x="5379720" y="1600200"/>
              <a:ext cx="3124201" cy="845820"/>
              <a:chOff x="5273040" y="1607820"/>
              <a:chExt cx="3124201" cy="845820"/>
            </a:xfrm>
          </p:grpSpPr>
          <p:sp>
            <p:nvSpPr>
              <p:cNvPr id="303" name="Rectangle 302"/>
              <p:cNvSpPr/>
              <p:nvPr/>
            </p:nvSpPr>
            <p:spPr>
              <a:xfrm>
                <a:off x="5273040" y="1607820"/>
                <a:ext cx="3124201" cy="845820"/>
              </a:xfrm>
              <a:prstGeom prst="rect">
                <a:avLst/>
              </a:prstGeom>
              <a:solidFill>
                <a:schemeClr val="accent1">
                  <a:lumMod val="40000"/>
                  <a:lumOff val="60000"/>
                </a:schemeClr>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latin typeface="+mj-lt"/>
                </a:endParaRPr>
              </a:p>
            </p:txBody>
          </p:sp>
          <p:sp>
            <p:nvSpPr>
              <p:cNvPr id="304" name="Rectangle 303"/>
              <p:cNvSpPr/>
              <p:nvPr/>
            </p:nvSpPr>
            <p:spPr>
              <a:xfrm>
                <a:off x="6544859" y="174591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pic>
            <p:nvPicPr>
              <p:cNvPr id="305" name="Picture 7"/>
              <p:cNvPicPr>
                <a:picLocks noChangeAspect="1" noChangeArrowheads="1"/>
              </p:cNvPicPr>
              <p:nvPr/>
            </p:nvPicPr>
            <p:blipFill>
              <a:blip r:embed="rId3" cstate="print"/>
              <a:srcRect/>
              <a:stretch>
                <a:fillRect/>
              </a:stretch>
            </p:blipFill>
            <p:spPr bwMode="auto">
              <a:xfrm>
                <a:off x="5664519" y="1727200"/>
                <a:ext cx="195262" cy="266700"/>
              </a:xfrm>
              <a:prstGeom prst="rect">
                <a:avLst/>
              </a:prstGeom>
              <a:noFill/>
              <a:ln w="9525">
                <a:noFill/>
                <a:miter lim="800000"/>
                <a:headEnd/>
                <a:tailEnd/>
              </a:ln>
            </p:spPr>
          </p:pic>
          <p:pic>
            <p:nvPicPr>
              <p:cNvPr id="306" name="Picture 8"/>
              <p:cNvPicPr>
                <a:picLocks noChangeAspect="1" noChangeArrowheads="1"/>
              </p:cNvPicPr>
              <p:nvPr/>
            </p:nvPicPr>
            <p:blipFill>
              <a:blip r:embed="rId4" cstate="print"/>
              <a:srcRect/>
              <a:stretch>
                <a:fillRect/>
              </a:stretch>
            </p:blipFill>
            <p:spPr bwMode="auto">
              <a:xfrm>
                <a:off x="5918835" y="1733550"/>
                <a:ext cx="327025" cy="275390"/>
              </a:xfrm>
              <a:prstGeom prst="rect">
                <a:avLst/>
              </a:prstGeom>
              <a:noFill/>
              <a:ln w="9525">
                <a:noFill/>
                <a:miter lim="800000"/>
                <a:headEnd/>
                <a:tailEnd/>
              </a:ln>
            </p:spPr>
          </p:pic>
          <p:pic>
            <p:nvPicPr>
              <p:cNvPr id="307" name="Picture 9"/>
              <p:cNvPicPr>
                <a:picLocks noChangeAspect="1" noChangeArrowheads="1"/>
              </p:cNvPicPr>
              <p:nvPr/>
            </p:nvPicPr>
            <p:blipFill>
              <a:blip r:embed="rId5" cstate="print"/>
              <a:srcRect/>
              <a:stretch>
                <a:fillRect/>
              </a:stretch>
            </p:blipFill>
            <p:spPr bwMode="auto">
              <a:xfrm>
                <a:off x="5747704" y="2105851"/>
                <a:ext cx="257926" cy="233362"/>
              </a:xfrm>
              <a:prstGeom prst="rect">
                <a:avLst/>
              </a:prstGeom>
              <a:noFill/>
              <a:ln w="9525">
                <a:noFill/>
                <a:miter lim="800000"/>
                <a:headEnd/>
                <a:tailEnd/>
              </a:ln>
            </p:spPr>
          </p:pic>
          <p:pic>
            <p:nvPicPr>
              <p:cNvPr id="308" name="Picture 9"/>
              <p:cNvPicPr>
                <a:picLocks noChangeAspect="1" noChangeArrowheads="1"/>
              </p:cNvPicPr>
              <p:nvPr/>
            </p:nvPicPr>
            <p:blipFill>
              <a:blip r:embed="rId5" cstate="print"/>
              <a:srcRect/>
              <a:stretch>
                <a:fillRect/>
              </a:stretch>
            </p:blipFill>
            <p:spPr bwMode="auto">
              <a:xfrm>
                <a:off x="5982654" y="2105851"/>
                <a:ext cx="257926" cy="233362"/>
              </a:xfrm>
              <a:prstGeom prst="rect">
                <a:avLst/>
              </a:prstGeom>
              <a:noFill/>
              <a:ln w="9525">
                <a:noFill/>
                <a:miter lim="800000"/>
                <a:headEnd/>
                <a:tailEnd/>
              </a:ln>
            </p:spPr>
          </p:pic>
          <p:sp>
            <p:nvSpPr>
              <p:cNvPr id="309" name="Rectangle 308"/>
              <p:cNvSpPr/>
              <p:nvPr/>
            </p:nvSpPr>
            <p:spPr>
              <a:xfrm>
                <a:off x="6950048" y="205521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310" name="Rectangle 309"/>
              <p:cNvSpPr/>
              <p:nvPr/>
            </p:nvSpPr>
            <p:spPr>
              <a:xfrm>
                <a:off x="6951259" y="174591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311" name="Rectangle 310"/>
              <p:cNvSpPr/>
              <p:nvPr/>
            </p:nvSpPr>
            <p:spPr>
              <a:xfrm>
                <a:off x="7381848" y="205521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312" name="Rectangle 311"/>
              <p:cNvSpPr/>
              <p:nvPr/>
            </p:nvSpPr>
            <p:spPr>
              <a:xfrm>
                <a:off x="7383059" y="174591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313" name="Rectangle 312"/>
              <p:cNvSpPr/>
              <p:nvPr/>
            </p:nvSpPr>
            <p:spPr>
              <a:xfrm>
                <a:off x="7813648" y="205521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314" name="Rectangle 313"/>
              <p:cNvSpPr/>
              <p:nvPr/>
            </p:nvSpPr>
            <p:spPr>
              <a:xfrm>
                <a:off x="7814859" y="174591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pic>
            <p:nvPicPr>
              <p:cNvPr id="315" name="Picture 9"/>
              <p:cNvPicPr>
                <a:picLocks noChangeAspect="1" noChangeArrowheads="1"/>
              </p:cNvPicPr>
              <p:nvPr/>
            </p:nvPicPr>
            <p:blipFill>
              <a:blip r:embed="rId5" cstate="print"/>
              <a:srcRect/>
              <a:stretch>
                <a:fillRect/>
              </a:stretch>
            </p:blipFill>
            <p:spPr bwMode="auto">
              <a:xfrm>
                <a:off x="5473384" y="2105851"/>
                <a:ext cx="257926" cy="233362"/>
              </a:xfrm>
              <a:prstGeom prst="rect">
                <a:avLst/>
              </a:prstGeom>
              <a:noFill/>
              <a:ln w="9525">
                <a:noFill/>
                <a:miter lim="800000"/>
                <a:headEnd/>
                <a:tailEnd/>
              </a:ln>
            </p:spPr>
          </p:pic>
          <p:sp>
            <p:nvSpPr>
              <p:cNvPr id="316" name="L-Shape 315"/>
              <p:cNvSpPr/>
              <p:nvPr/>
            </p:nvSpPr>
            <p:spPr>
              <a:xfrm rot="10800000">
                <a:off x="5410200" y="1683681"/>
                <a:ext cx="2834640" cy="693758"/>
              </a:xfrm>
              <a:prstGeom prst="corner">
                <a:avLst>
                  <a:gd name="adj1" fmla="val 98293"/>
                  <a:gd name="adj2" fmla="val 461314"/>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latin typeface="+mj-lt"/>
                </a:endParaRPr>
              </a:p>
            </p:txBody>
          </p:sp>
          <p:sp>
            <p:nvSpPr>
              <p:cNvPr id="317" name="Rectangle 316"/>
              <p:cNvSpPr/>
              <p:nvPr/>
            </p:nvSpPr>
            <p:spPr>
              <a:xfrm>
                <a:off x="6553200" y="2057401"/>
                <a:ext cx="350519" cy="251459"/>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9525">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800" dirty="0" smtClean="0">
                    <a:solidFill>
                      <a:schemeClr val="bg1"/>
                    </a:solidFill>
                    <a:latin typeface="+mj-lt"/>
                  </a:rPr>
                  <a:t>VSA SC</a:t>
                </a:r>
              </a:p>
            </p:txBody>
          </p:sp>
          <p:sp>
            <p:nvSpPr>
              <p:cNvPr id="318" name="Up-Down Arrow 317"/>
              <p:cNvSpPr/>
              <p:nvPr/>
            </p:nvSpPr>
            <p:spPr>
              <a:xfrm rot="5400000">
                <a:off x="6301740" y="2049780"/>
                <a:ext cx="144780" cy="297180"/>
              </a:xfrm>
              <a:prstGeom prst="upDown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4" name="Rectangle 353"/>
            <p:cNvSpPr/>
            <p:nvPr/>
          </p:nvSpPr>
          <p:spPr>
            <a:xfrm>
              <a:off x="5349240" y="1592580"/>
              <a:ext cx="3169921" cy="868680"/>
            </a:xfrm>
            <a:prstGeom prst="rect">
              <a:avLst/>
            </a:prstGeom>
            <a:solidFill>
              <a:schemeClr val="bg1">
                <a:lumMod val="85000"/>
                <a:alpha val="76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latin typeface="+mj-lt"/>
              </a:endParaRPr>
            </a:p>
          </p:txBody>
        </p:sp>
      </p:grpSp>
      <p:grpSp>
        <p:nvGrpSpPr>
          <p:cNvPr id="9" name="Group 357"/>
          <p:cNvGrpSpPr/>
          <p:nvPr/>
        </p:nvGrpSpPr>
        <p:grpSpPr>
          <a:xfrm>
            <a:off x="5097780" y="1805940"/>
            <a:ext cx="3124201" cy="845820"/>
            <a:chOff x="5097780" y="1805940"/>
            <a:chExt cx="3124201" cy="845820"/>
          </a:xfrm>
        </p:grpSpPr>
        <p:sp>
          <p:nvSpPr>
            <p:cNvPr id="283" name="Rectangle 282"/>
            <p:cNvSpPr/>
            <p:nvPr/>
          </p:nvSpPr>
          <p:spPr>
            <a:xfrm>
              <a:off x="5097780" y="1805940"/>
              <a:ext cx="3124201" cy="845820"/>
            </a:xfrm>
            <a:prstGeom prst="rect">
              <a:avLst/>
            </a:prstGeom>
            <a:solidFill>
              <a:schemeClr val="accent1">
                <a:lumMod val="40000"/>
                <a:lumOff val="60000"/>
              </a:schemeClr>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latin typeface="+mj-lt"/>
              </a:endParaRPr>
            </a:p>
          </p:txBody>
        </p:sp>
        <p:sp>
          <p:nvSpPr>
            <p:cNvPr id="285" name="Rectangle 284"/>
            <p:cNvSpPr/>
            <p:nvPr/>
          </p:nvSpPr>
          <p:spPr>
            <a:xfrm>
              <a:off x="6369599" y="194403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pic>
          <p:nvPicPr>
            <p:cNvPr id="286" name="Picture 7"/>
            <p:cNvPicPr>
              <a:picLocks noChangeAspect="1" noChangeArrowheads="1"/>
            </p:cNvPicPr>
            <p:nvPr/>
          </p:nvPicPr>
          <p:blipFill>
            <a:blip r:embed="rId3" cstate="print"/>
            <a:srcRect/>
            <a:stretch>
              <a:fillRect/>
            </a:stretch>
          </p:blipFill>
          <p:spPr bwMode="auto">
            <a:xfrm>
              <a:off x="5489259" y="1925320"/>
              <a:ext cx="195262" cy="266700"/>
            </a:xfrm>
            <a:prstGeom prst="rect">
              <a:avLst/>
            </a:prstGeom>
            <a:noFill/>
            <a:ln w="9525">
              <a:noFill/>
              <a:miter lim="800000"/>
              <a:headEnd/>
              <a:tailEnd/>
            </a:ln>
          </p:spPr>
        </p:pic>
        <p:pic>
          <p:nvPicPr>
            <p:cNvPr id="287" name="Picture 8"/>
            <p:cNvPicPr>
              <a:picLocks noChangeAspect="1" noChangeArrowheads="1"/>
            </p:cNvPicPr>
            <p:nvPr/>
          </p:nvPicPr>
          <p:blipFill>
            <a:blip r:embed="rId4" cstate="print"/>
            <a:srcRect/>
            <a:stretch>
              <a:fillRect/>
            </a:stretch>
          </p:blipFill>
          <p:spPr bwMode="auto">
            <a:xfrm>
              <a:off x="5743575" y="1931670"/>
              <a:ext cx="327025" cy="275390"/>
            </a:xfrm>
            <a:prstGeom prst="rect">
              <a:avLst/>
            </a:prstGeom>
            <a:noFill/>
            <a:ln w="9525">
              <a:noFill/>
              <a:miter lim="800000"/>
              <a:headEnd/>
              <a:tailEnd/>
            </a:ln>
          </p:spPr>
        </p:pic>
        <p:pic>
          <p:nvPicPr>
            <p:cNvPr id="288" name="Picture 9"/>
            <p:cNvPicPr>
              <a:picLocks noChangeAspect="1" noChangeArrowheads="1"/>
            </p:cNvPicPr>
            <p:nvPr/>
          </p:nvPicPr>
          <p:blipFill>
            <a:blip r:embed="rId5" cstate="print"/>
            <a:srcRect/>
            <a:stretch>
              <a:fillRect/>
            </a:stretch>
          </p:blipFill>
          <p:spPr bwMode="auto">
            <a:xfrm>
              <a:off x="5564824" y="2303971"/>
              <a:ext cx="257926" cy="233362"/>
            </a:xfrm>
            <a:prstGeom prst="rect">
              <a:avLst/>
            </a:prstGeom>
            <a:noFill/>
            <a:ln w="9525">
              <a:noFill/>
              <a:miter lim="800000"/>
              <a:headEnd/>
              <a:tailEnd/>
            </a:ln>
          </p:spPr>
        </p:pic>
        <p:pic>
          <p:nvPicPr>
            <p:cNvPr id="289" name="Picture 9"/>
            <p:cNvPicPr>
              <a:picLocks noChangeAspect="1" noChangeArrowheads="1"/>
            </p:cNvPicPr>
            <p:nvPr/>
          </p:nvPicPr>
          <p:blipFill>
            <a:blip r:embed="rId5" cstate="print"/>
            <a:srcRect/>
            <a:stretch>
              <a:fillRect/>
            </a:stretch>
          </p:blipFill>
          <p:spPr bwMode="auto">
            <a:xfrm>
              <a:off x="5807394" y="2303971"/>
              <a:ext cx="257926" cy="233362"/>
            </a:xfrm>
            <a:prstGeom prst="rect">
              <a:avLst/>
            </a:prstGeom>
            <a:noFill/>
            <a:ln w="9525">
              <a:noFill/>
              <a:miter lim="800000"/>
              <a:headEnd/>
              <a:tailEnd/>
            </a:ln>
          </p:spPr>
        </p:pic>
        <p:sp>
          <p:nvSpPr>
            <p:cNvPr id="290" name="Rectangle 289"/>
            <p:cNvSpPr/>
            <p:nvPr/>
          </p:nvSpPr>
          <p:spPr>
            <a:xfrm>
              <a:off x="6774788" y="225333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291" name="Rectangle 290"/>
            <p:cNvSpPr/>
            <p:nvPr/>
          </p:nvSpPr>
          <p:spPr>
            <a:xfrm>
              <a:off x="6775999" y="194403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292" name="Rectangle 291"/>
            <p:cNvSpPr/>
            <p:nvPr/>
          </p:nvSpPr>
          <p:spPr>
            <a:xfrm>
              <a:off x="7206588" y="225333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293" name="Rectangle 292"/>
            <p:cNvSpPr/>
            <p:nvPr/>
          </p:nvSpPr>
          <p:spPr>
            <a:xfrm>
              <a:off x="7207799" y="194403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294" name="Rectangle 293"/>
            <p:cNvSpPr/>
            <p:nvPr/>
          </p:nvSpPr>
          <p:spPr>
            <a:xfrm>
              <a:off x="7638388" y="225333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sp>
          <p:nvSpPr>
            <p:cNvPr id="295" name="Rectangle 294"/>
            <p:cNvSpPr/>
            <p:nvPr/>
          </p:nvSpPr>
          <p:spPr>
            <a:xfrm>
              <a:off x="7639599" y="1944030"/>
              <a:ext cx="367730" cy="25434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prstClr val="white"/>
                  </a:solidFill>
                  <a:latin typeface="+mj-lt"/>
                </a:rPr>
                <a:t>VM</a:t>
              </a:r>
            </a:p>
          </p:txBody>
        </p:sp>
        <p:pic>
          <p:nvPicPr>
            <p:cNvPr id="296" name="Picture 9"/>
            <p:cNvPicPr>
              <a:picLocks noChangeAspect="1" noChangeArrowheads="1"/>
            </p:cNvPicPr>
            <p:nvPr/>
          </p:nvPicPr>
          <p:blipFill>
            <a:blip r:embed="rId5" cstate="print"/>
            <a:srcRect/>
            <a:stretch>
              <a:fillRect/>
            </a:stretch>
          </p:blipFill>
          <p:spPr bwMode="auto">
            <a:xfrm>
              <a:off x="5305744" y="2311591"/>
              <a:ext cx="257926" cy="233362"/>
            </a:xfrm>
            <a:prstGeom prst="rect">
              <a:avLst/>
            </a:prstGeom>
            <a:noFill/>
            <a:ln w="9525">
              <a:noFill/>
              <a:miter lim="800000"/>
              <a:headEnd/>
              <a:tailEnd/>
            </a:ln>
          </p:spPr>
        </p:pic>
        <p:sp>
          <p:nvSpPr>
            <p:cNvPr id="297" name="L-Shape 296"/>
            <p:cNvSpPr/>
            <p:nvPr/>
          </p:nvSpPr>
          <p:spPr>
            <a:xfrm rot="10800000">
              <a:off x="5234940" y="1881801"/>
              <a:ext cx="2834640" cy="693758"/>
            </a:xfrm>
            <a:prstGeom prst="corner">
              <a:avLst>
                <a:gd name="adj1" fmla="val 98293"/>
                <a:gd name="adj2" fmla="val 461314"/>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latin typeface="+mj-lt"/>
              </a:endParaRPr>
            </a:p>
          </p:txBody>
        </p:sp>
        <p:sp>
          <p:nvSpPr>
            <p:cNvPr id="179" name="Rectangle 178"/>
            <p:cNvSpPr/>
            <p:nvPr/>
          </p:nvSpPr>
          <p:spPr>
            <a:xfrm>
              <a:off x="6377940" y="2255521"/>
              <a:ext cx="350519" cy="251459"/>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9525">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800" dirty="0" smtClean="0">
                  <a:solidFill>
                    <a:schemeClr val="bg1"/>
                  </a:solidFill>
                  <a:latin typeface="+mj-lt"/>
                </a:rPr>
                <a:t>VSA SC</a:t>
              </a:r>
            </a:p>
          </p:txBody>
        </p:sp>
        <p:sp>
          <p:nvSpPr>
            <p:cNvPr id="300" name="Up-Down Arrow 299"/>
            <p:cNvSpPr/>
            <p:nvPr/>
          </p:nvSpPr>
          <p:spPr>
            <a:xfrm rot="5400000">
              <a:off x="6126480" y="2247900"/>
              <a:ext cx="144780" cy="297180"/>
            </a:xfrm>
            <a:prstGeom prst="upDown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2" name="Up-Down Arrow 131"/>
          <p:cNvSpPr/>
          <p:nvPr/>
        </p:nvSpPr>
        <p:spPr>
          <a:xfrm rot="10800000">
            <a:off x="3390900" y="2659380"/>
            <a:ext cx="182880" cy="434340"/>
          </a:xfrm>
          <a:prstGeom prst="upDown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Up-Down Arrow 132"/>
          <p:cNvSpPr/>
          <p:nvPr/>
        </p:nvSpPr>
        <p:spPr>
          <a:xfrm rot="10800000">
            <a:off x="2308860" y="2659380"/>
            <a:ext cx="182880" cy="434340"/>
          </a:xfrm>
          <a:prstGeom prst="upDown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Content Placeholder 4"/>
          <p:cNvSpPr txBox="1">
            <a:spLocks/>
          </p:cNvSpPr>
          <p:nvPr/>
        </p:nvSpPr>
        <p:spPr>
          <a:xfrm>
            <a:off x="91441" y="2888366"/>
            <a:ext cx="1847088" cy="1522165"/>
          </a:xfrm>
          <a:prstGeom prst="rect">
            <a:avLst/>
          </a:prstGeom>
        </p:spPr>
        <p:txBody>
          <a:bodyPr>
            <a:noAutofit/>
          </a:bodyPr>
          <a:lstStyle/>
          <a:p>
            <a:pPr marL="0" marR="0" lvl="0" indent="0" algn="l" defTabSz="457200" rtl="0" eaLnBrk="1" fontAlgn="auto" latinLnBrk="0" hangingPunct="1">
              <a:lnSpc>
                <a:spcPct val="100000"/>
              </a:lnSpc>
              <a:spcBef>
                <a:spcPts val="0"/>
              </a:spcBef>
              <a:spcAft>
                <a:spcPts val="600"/>
              </a:spcAft>
              <a:buClrTx/>
              <a:buSzPct val="100000"/>
              <a:buFont typeface="Arial"/>
              <a:buNone/>
              <a:tabLst/>
              <a:defRPr/>
            </a:pPr>
            <a:r>
              <a:rPr kumimoji="0" lang="en-US" sz="1600" b="0" i="0" u="none" strike="noStrike" kern="1200" cap="none" spc="0" normalizeH="0" baseline="0" noProof="0" dirty="0" smtClean="0">
                <a:ln>
                  <a:noFill/>
                </a:ln>
                <a:solidFill>
                  <a:schemeClr val="tx1"/>
                </a:solidFill>
                <a:effectLst/>
                <a:uLnTx/>
                <a:uFillTx/>
                <a:latin typeface="HP Simplified" pitchFamily="34" charset="0"/>
                <a:ea typeface="+mn-ea"/>
                <a:cs typeface="HP Simplified" pitchFamily="34" charset="0"/>
              </a:rPr>
              <a:t>Benefits</a:t>
            </a:r>
            <a:r>
              <a:rPr kumimoji="0" lang="en-US" sz="1600" b="0" i="0" u="none" strike="noStrike" kern="1200" cap="none" spc="0" normalizeH="0" noProof="0" dirty="0" smtClean="0">
                <a:ln>
                  <a:noFill/>
                </a:ln>
                <a:solidFill>
                  <a:schemeClr val="tx1"/>
                </a:solidFill>
                <a:effectLst/>
                <a:uLnTx/>
                <a:uFillTx/>
                <a:latin typeface="HP Simplified" pitchFamily="34" charset="0"/>
                <a:ea typeface="+mn-ea"/>
                <a:cs typeface="HP Simplified" pitchFamily="34" charset="0"/>
              </a:rPr>
              <a:t> Provided:</a:t>
            </a:r>
          </a:p>
          <a:p>
            <a:pPr marL="169863" marR="0" lvl="2" indent="-169863" algn="l" defTabSz="457200" rtl="0" eaLnBrk="1" fontAlgn="auto" latinLnBrk="0" hangingPunct="1">
              <a:lnSpc>
                <a:spcPct val="100000"/>
              </a:lnSpc>
              <a:spcBef>
                <a:spcPts val="0"/>
              </a:spcBef>
              <a:spcAft>
                <a:spcPts val="400"/>
              </a:spcAft>
              <a:buClrTx/>
              <a:buSzPct val="100000"/>
              <a:buFont typeface="HP Simplified" pitchFamily="34" charset="0"/>
              <a:buChar char="•"/>
              <a:tabLst/>
              <a:defRPr/>
            </a:pPr>
            <a:r>
              <a:rPr kumimoji="0" lang="en-US" sz="1200" b="0" i="0" u="none" strike="noStrike" kern="1200" cap="none" spc="0" normalizeH="0" baseline="0" noProof="0" dirty="0" smtClean="0">
                <a:ln>
                  <a:noFill/>
                </a:ln>
                <a:solidFill>
                  <a:schemeClr val="tx1"/>
                </a:solidFill>
                <a:effectLst/>
                <a:uLnTx/>
                <a:uFillTx/>
                <a:latin typeface="HP Simplified" pitchFamily="34" charset="0"/>
                <a:ea typeface="+mn-ea"/>
                <a:cs typeface="HP Simplified" pitchFamily="34" charset="0"/>
              </a:rPr>
              <a:t>Full set of data services</a:t>
            </a:r>
          </a:p>
          <a:p>
            <a:pPr marL="169863" marR="0" lvl="2" indent="-169863" algn="l" defTabSz="457200" rtl="0" eaLnBrk="1" fontAlgn="auto" latinLnBrk="0" hangingPunct="1">
              <a:lnSpc>
                <a:spcPct val="100000"/>
              </a:lnSpc>
              <a:spcBef>
                <a:spcPts val="0"/>
              </a:spcBef>
              <a:spcAft>
                <a:spcPts val="400"/>
              </a:spcAft>
              <a:buClrTx/>
              <a:buSzPct val="100000"/>
              <a:buFont typeface="HP Simplified" pitchFamily="34" charset="0"/>
              <a:buChar char="•"/>
              <a:tabLst/>
              <a:defRPr/>
            </a:pPr>
            <a:r>
              <a:rPr kumimoji="0" lang="en-US" sz="1200" b="0" i="0" u="none" strike="noStrike" kern="1200" cap="none" spc="0" normalizeH="0" baseline="0" noProof="0" dirty="0" smtClean="0">
                <a:ln>
                  <a:noFill/>
                </a:ln>
                <a:solidFill>
                  <a:schemeClr val="tx1"/>
                </a:solidFill>
                <a:effectLst/>
                <a:uLnTx/>
                <a:uFillTx/>
                <a:latin typeface="HP Simplified" pitchFamily="34" charset="0"/>
                <a:ea typeface="+mn-ea"/>
                <a:cs typeface="HP Simplified" pitchFamily="34" charset="0"/>
              </a:rPr>
              <a:t>Highly available</a:t>
            </a:r>
          </a:p>
          <a:p>
            <a:pPr marL="169863" marR="0" lvl="2" indent="-169863" algn="l" defTabSz="457200" rtl="0" eaLnBrk="1" fontAlgn="auto" latinLnBrk="0" hangingPunct="1">
              <a:lnSpc>
                <a:spcPct val="100000"/>
              </a:lnSpc>
              <a:spcBef>
                <a:spcPts val="0"/>
              </a:spcBef>
              <a:spcAft>
                <a:spcPts val="400"/>
              </a:spcAft>
              <a:buClrTx/>
              <a:buSzPct val="100000"/>
              <a:buFont typeface="HP Simplified" pitchFamily="34" charset="0"/>
              <a:buChar char="•"/>
              <a:tabLst/>
              <a:defRPr/>
            </a:pPr>
            <a:r>
              <a:rPr kumimoji="0" lang="en-US" sz="1200" b="0" i="0" u="none" strike="noStrike" kern="1200" cap="none" spc="0" normalizeH="0" baseline="0" noProof="0" dirty="0" smtClean="0">
                <a:ln>
                  <a:noFill/>
                </a:ln>
                <a:solidFill>
                  <a:schemeClr val="tx1"/>
                </a:solidFill>
                <a:effectLst/>
                <a:uLnTx/>
                <a:uFillTx/>
                <a:latin typeface="HP Simplified" pitchFamily="34" charset="0"/>
                <a:ea typeface="+mn-ea"/>
                <a:cs typeface="HP Simplified" pitchFamily="34" charset="0"/>
              </a:rPr>
              <a:t>Aggregate performance resources</a:t>
            </a:r>
          </a:p>
          <a:p>
            <a:pPr marL="169863" marR="0" lvl="2" indent="-169863" algn="l" defTabSz="457200" rtl="0" eaLnBrk="1" fontAlgn="auto" latinLnBrk="0" hangingPunct="1">
              <a:lnSpc>
                <a:spcPct val="100000"/>
              </a:lnSpc>
              <a:spcBef>
                <a:spcPts val="0"/>
              </a:spcBef>
              <a:spcAft>
                <a:spcPts val="400"/>
              </a:spcAft>
              <a:buClrTx/>
              <a:buSzPct val="100000"/>
              <a:buFont typeface="HP Simplified" pitchFamily="34" charset="0"/>
              <a:buChar char="•"/>
              <a:tabLst/>
              <a:defRPr/>
            </a:pPr>
            <a:r>
              <a:rPr kumimoji="0" lang="en-US" sz="1200" b="0" i="0" u="none" strike="noStrike" kern="1200" cap="none" spc="0" normalizeH="0" baseline="0" noProof="0" dirty="0" smtClean="0">
                <a:ln>
                  <a:noFill/>
                </a:ln>
                <a:solidFill>
                  <a:schemeClr val="tx1"/>
                </a:solidFill>
                <a:effectLst/>
                <a:uLnTx/>
                <a:uFillTx/>
                <a:latin typeface="HP Simplified" pitchFamily="34" charset="0"/>
                <a:ea typeface="+mn-ea"/>
                <a:cs typeface="HP Simplified" pitchFamily="34" charset="0"/>
              </a:rPr>
              <a:t>Shared storage for virtualization</a:t>
            </a:r>
          </a:p>
        </p:txBody>
      </p:sp>
      <p:sp>
        <p:nvSpPr>
          <p:cNvPr id="135" name="TextBox 134"/>
          <p:cNvSpPr txBox="1"/>
          <p:nvPr/>
        </p:nvSpPr>
        <p:spPr>
          <a:xfrm>
            <a:off x="1664851" y="4273056"/>
            <a:ext cx="2425587" cy="338554"/>
          </a:xfrm>
          <a:prstGeom prst="rect">
            <a:avLst/>
          </a:prstGeom>
          <a:noFill/>
        </p:spPr>
        <p:txBody>
          <a:bodyPr wrap="square" rtlCol="0">
            <a:spAutoFit/>
          </a:bodyPr>
          <a:lstStyle/>
          <a:p>
            <a:pPr algn="ctr"/>
            <a:r>
              <a:rPr lang="en-US" sz="1600" dirty="0" smtClean="0">
                <a:latin typeface="+mj-lt"/>
              </a:rPr>
              <a:t>Storage </a:t>
            </a:r>
            <a:r>
              <a:rPr lang="en-US" sz="1200" dirty="0" smtClean="0">
                <a:latin typeface="+mj-lt"/>
              </a:rPr>
              <a:t>(NAS or SAN)</a:t>
            </a:r>
            <a:endParaRPr lang="en-US" sz="1600" dirty="0" smtClean="0">
              <a:latin typeface="+mj-lt"/>
            </a:endParaRPr>
          </a:p>
        </p:txBody>
      </p:sp>
      <p:sp>
        <p:nvSpPr>
          <p:cNvPr id="137" name="TextBox 136"/>
          <p:cNvSpPr txBox="1"/>
          <p:nvPr/>
        </p:nvSpPr>
        <p:spPr>
          <a:xfrm>
            <a:off x="5758848" y="4127393"/>
            <a:ext cx="2387600" cy="851515"/>
          </a:xfrm>
          <a:prstGeom prst="rect">
            <a:avLst/>
          </a:prstGeom>
          <a:noFill/>
        </p:spPr>
        <p:txBody>
          <a:bodyPr wrap="square" rtlCol="0">
            <a:spAutoFit/>
          </a:bodyPr>
          <a:lstStyle/>
          <a:p>
            <a:pPr algn="ctr" defTabSz="430213">
              <a:spcAft>
                <a:spcPts val="200"/>
              </a:spcAft>
              <a:buSzPct val="100000"/>
            </a:pPr>
            <a:r>
              <a:rPr lang="en-US" sz="1400" b="1" dirty="0" smtClean="0">
                <a:solidFill>
                  <a:srgbClr val="0096D6"/>
                </a:solidFill>
                <a:cs typeface="HP Simplified" pitchFamily="34" charset="0"/>
              </a:rPr>
              <a:t>Reduce footprint </a:t>
            </a:r>
          </a:p>
          <a:p>
            <a:pPr algn="ctr" defTabSz="430213">
              <a:spcAft>
                <a:spcPts val="400"/>
              </a:spcAft>
              <a:buSzPct val="100000"/>
            </a:pPr>
            <a:r>
              <a:rPr lang="en-US" sz="3200" b="1" dirty="0" smtClean="0">
                <a:solidFill>
                  <a:srgbClr val="822980"/>
                </a:solidFill>
                <a:cs typeface="HP Simplified" pitchFamily="34" charset="0"/>
              </a:rPr>
              <a:t>50%</a:t>
            </a:r>
          </a:p>
        </p:txBody>
      </p:sp>
      <p:sp>
        <p:nvSpPr>
          <p:cNvPr id="138" name="TextBox 137"/>
          <p:cNvSpPr txBox="1"/>
          <p:nvPr/>
        </p:nvSpPr>
        <p:spPr>
          <a:xfrm>
            <a:off x="5529877" y="3154737"/>
            <a:ext cx="2458720" cy="851515"/>
          </a:xfrm>
          <a:prstGeom prst="rect">
            <a:avLst/>
          </a:prstGeom>
          <a:noFill/>
        </p:spPr>
        <p:txBody>
          <a:bodyPr wrap="square" rtlCol="0">
            <a:spAutoFit/>
          </a:bodyPr>
          <a:lstStyle/>
          <a:p>
            <a:pPr algn="ctr" defTabSz="430213">
              <a:spcAft>
                <a:spcPts val="200"/>
              </a:spcAft>
              <a:buSzPct val="100000"/>
              <a:tabLst>
                <a:tab pos="741363" algn="l"/>
              </a:tabLst>
            </a:pPr>
            <a:r>
              <a:rPr lang="en-US" sz="1400" b="1" dirty="0" smtClean="0">
                <a:solidFill>
                  <a:srgbClr val="0096D6"/>
                </a:solidFill>
                <a:cs typeface="HP Simplified" pitchFamily="34" charset="0"/>
              </a:rPr>
              <a:t>Reduce storage costs</a:t>
            </a:r>
          </a:p>
          <a:p>
            <a:pPr algn="ctr" defTabSz="430213">
              <a:spcAft>
                <a:spcPts val="400"/>
              </a:spcAft>
              <a:buSzPct val="100000"/>
            </a:pPr>
            <a:r>
              <a:rPr lang="en-US" sz="3200" b="1" dirty="0" smtClean="0">
                <a:solidFill>
                  <a:srgbClr val="822980"/>
                </a:solidFill>
                <a:cs typeface="HP Simplified" pitchFamily="34" charset="0"/>
              </a:rPr>
              <a:t>20%</a:t>
            </a:r>
          </a:p>
        </p:txBody>
      </p:sp>
      <p:sp>
        <p:nvSpPr>
          <p:cNvPr id="139" name="TextBox 138"/>
          <p:cNvSpPr txBox="1"/>
          <p:nvPr/>
        </p:nvSpPr>
        <p:spPr>
          <a:xfrm>
            <a:off x="7031005" y="3581152"/>
            <a:ext cx="2377440" cy="851515"/>
          </a:xfrm>
          <a:prstGeom prst="rect">
            <a:avLst/>
          </a:prstGeom>
          <a:noFill/>
        </p:spPr>
        <p:txBody>
          <a:bodyPr wrap="square" rtlCol="0">
            <a:spAutoFit/>
          </a:bodyPr>
          <a:lstStyle/>
          <a:p>
            <a:pPr algn="ctr" defTabSz="430213">
              <a:spcAft>
                <a:spcPts val="200"/>
              </a:spcAft>
              <a:buSzPct val="100000"/>
            </a:pPr>
            <a:r>
              <a:rPr lang="en-US" sz="1400" b="1" dirty="0" smtClean="0">
                <a:solidFill>
                  <a:srgbClr val="0096D6"/>
                </a:solidFill>
                <a:cs typeface="HP Simplified" pitchFamily="34" charset="0"/>
              </a:rPr>
              <a:t>Reduce energy costs</a:t>
            </a:r>
          </a:p>
          <a:p>
            <a:pPr algn="ctr" defTabSz="430213">
              <a:spcAft>
                <a:spcPts val="400"/>
              </a:spcAft>
              <a:buSzPct val="100000"/>
            </a:pPr>
            <a:r>
              <a:rPr lang="en-US" sz="3200" b="1" dirty="0" smtClean="0">
                <a:solidFill>
                  <a:srgbClr val="822980"/>
                </a:solidFill>
                <a:cs typeface="HP Simplified" pitchFamily="34" charset="0"/>
              </a:rPr>
              <a:t>60%</a:t>
            </a:r>
          </a:p>
        </p:txBody>
      </p:sp>
      <p:sp>
        <p:nvSpPr>
          <p:cNvPr id="140" name="Rectangle 139"/>
          <p:cNvSpPr/>
          <p:nvPr/>
        </p:nvSpPr>
        <p:spPr>
          <a:xfrm>
            <a:off x="4891665" y="3641834"/>
            <a:ext cx="1140184" cy="584775"/>
          </a:xfrm>
          <a:prstGeom prst="rect">
            <a:avLst/>
          </a:prstGeom>
        </p:spPr>
        <p:txBody>
          <a:bodyPr wrap="none">
            <a:spAutoFit/>
          </a:bodyPr>
          <a:lstStyle/>
          <a:p>
            <a:r>
              <a:rPr lang="en-US" sz="1600" dirty="0" smtClean="0"/>
              <a:t>Traditional </a:t>
            </a:r>
          </a:p>
          <a:p>
            <a:r>
              <a:rPr lang="en-US" sz="1600" dirty="0" smtClean="0"/>
              <a:t>Benefits </a:t>
            </a:r>
            <a:endParaRPr lang="en-US" sz="1600" dirty="0"/>
          </a:p>
        </p:txBody>
      </p:sp>
      <p:sp>
        <p:nvSpPr>
          <p:cNvPr id="141" name="Rectangle 140"/>
          <p:cNvSpPr/>
          <p:nvPr/>
        </p:nvSpPr>
        <p:spPr>
          <a:xfrm>
            <a:off x="5818754" y="3682697"/>
            <a:ext cx="431528" cy="646331"/>
          </a:xfrm>
          <a:prstGeom prst="rect">
            <a:avLst/>
          </a:prstGeom>
        </p:spPr>
        <p:txBody>
          <a:bodyPr wrap="none">
            <a:spAutoFit/>
          </a:bodyPr>
          <a:lstStyle/>
          <a:p>
            <a:r>
              <a:rPr lang="en-US" sz="3600" dirty="0" smtClean="0"/>
              <a:t>+</a:t>
            </a:r>
            <a:endParaRPr lang="en-US" sz="2400" dirty="0"/>
          </a:p>
        </p:txBody>
      </p:sp>
    </p:spTree>
    <p:extLst>
      <p:ext uri="{BB962C8B-B14F-4D97-AF65-F5344CB8AC3E}">
        <p14:creationId xmlns:p14="http://schemas.microsoft.com/office/powerpoint/2010/main" val="30556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500"/>
                                        <p:tgtEl>
                                          <p:spTgt spid="22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9"/>
                                        </p:tgtEl>
                                        <p:attrNameLst>
                                          <p:attrName>style.visibility</p:attrName>
                                        </p:attrNameLst>
                                      </p:cBhvr>
                                      <p:to>
                                        <p:strVal val="visible"/>
                                      </p:to>
                                    </p:set>
                                    <p:animEffect transition="in" filter="fade">
                                      <p:cBhvr>
                                        <p:cTn id="13" dur="500"/>
                                        <p:tgtEl>
                                          <p:spTgt spid="119"/>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1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p:bldP spid="119" grpId="0"/>
      <p:bldP spid="137" grpId="0"/>
      <p:bldP spid="138" grpId="0"/>
      <p:bldP spid="139" grpId="0"/>
      <p:bldP spid="140" grpId="0"/>
      <p:bldP spid="1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Storage Appliances - HP’s leadership</a:t>
            </a:r>
            <a:endParaRPr lang="en-US" dirty="0"/>
          </a:p>
        </p:txBody>
      </p:sp>
      <p:sp>
        <p:nvSpPr>
          <p:cNvPr id="3" name="Content Placeholder 2"/>
          <p:cNvSpPr>
            <a:spLocks noGrp="1"/>
          </p:cNvSpPr>
          <p:nvPr>
            <p:ph sz="quarter" idx="10"/>
          </p:nvPr>
        </p:nvSpPr>
        <p:spPr>
          <a:xfrm>
            <a:off x="329184" y="937070"/>
            <a:ext cx="8565434" cy="3471417"/>
          </a:xfrm>
        </p:spPr>
        <p:txBody>
          <a:bodyPr/>
          <a:lstStyle/>
          <a:p>
            <a:r>
              <a:rPr lang="en-US" dirty="0" smtClean="0"/>
              <a:t>5 years ago - LeftHand VSA Software created the market of Virtual </a:t>
            </a:r>
            <a:r>
              <a:rPr lang="en-US" dirty="0"/>
              <a:t>S</a:t>
            </a:r>
            <a:r>
              <a:rPr lang="en-US" dirty="0" smtClean="0"/>
              <a:t>torage </a:t>
            </a:r>
            <a:r>
              <a:rPr lang="en-US" dirty="0"/>
              <a:t>A</a:t>
            </a:r>
            <a:r>
              <a:rPr lang="en-US" dirty="0" smtClean="0"/>
              <a:t>ppliances </a:t>
            </a:r>
          </a:p>
          <a:p>
            <a:r>
              <a:rPr lang="en-US" sz="1600" b="0" dirty="0" smtClean="0">
                <a:solidFill>
                  <a:schemeClr val="tx1"/>
                </a:solidFill>
              </a:rPr>
              <a:t>By enabling the convergence of servers and storage, HP LeftHand VSA has:</a:t>
            </a:r>
          </a:p>
          <a:p>
            <a:pPr lvl="2"/>
            <a:r>
              <a:rPr lang="en-US" sz="1600" dirty="0" smtClean="0">
                <a:solidFill>
                  <a:schemeClr val="tx1"/>
                </a:solidFill>
              </a:rPr>
              <a:t>increased the capacity utilization and efficiency of virtualized servers</a:t>
            </a:r>
          </a:p>
          <a:p>
            <a:pPr lvl="2"/>
            <a:r>
              <a:rPr lang="en-US" sz="1600" dirty="0" smtClean="0">
                <a:solidFill>
                  <a:schemeClr val="tx1"/>
                </a:solidFill>
              </a:rPr>
              <a:t>created better performing data services</a:t>
            </a:r>
          </a:p>
          <a:p>
            <a:pPr lvl="2"/>
            <a:r>
              <a:rPr lang="en-US" sz="1600" dirty="0" smtClean="0">
                <a:solidFill>
                  <a:schemeClr val="tx1"/>
                </a:solidFill>
              </a:rPr>
              <a:t>made the server infrastructure flexible through data mobility</a:t>
            </a:r>
            <a:endParaRPr lang="en-US" dirty="0" smtClean="0">
              <a:solidFill>
                <a:schemeClr val="tx1"/>
              </a:solidFill>
            </a:endParaRPr>
          </a:p>
          <a:p>
            <a:endParaRPr lang="en-US" sz="1600" b="0" dirty="0" smtClean="0">
              <a:solidFill>
                <a:schemeClr val="tx1"/>
              </a:solidFill>
            </a:endParaRPr>
          </a:p>
          <a:p>
            <a:r>
              <a:rPr lang="en-US" dirty="0" smtClean="0"/>
              <a:t>As HP LeftHand VSA - Over 12,000 licenses in production today</a:t>
            </a:r>
          </a:p>
          <a:p>
            <a:r>
              <a:rPr lang="en-US" sz="1600" b="0" dirty="0">
                <a:solidFill>
                  <a:schemeClr val="tx1"/>
                </a:solidFill>
              </a:rPr>
              <a:t>I</a:t>
            </a:r>
            <a:r>
              <a:rPr lang="en-US" sz="1600" b="0" dirty="0" smtClean="0">
                <a:solidFill>
                  <a:schemeClr val="tx1"/>
                </a:solidFill>
              </a:rPr>
              <a:t>n Small and Medium businesses, ROBO and service provider environments</a:t>
            </a:r>
          </a:p>
          <a:p>
            <a:endParaRPr lang="en-US" dirty="0"/>
          </a:p>
        </p:txBody>
      </p:sp>
      <p:sp>
        <p:nvSpPr>
          <p:cNvPr id="10242" name="AutoShape 2" descr="data:image/jpeg;base64,/9j/4AAQSkZJRgABAQAAAQABAAD/2wCEAAkGBhQPDxEUEBMSEhIVFhYQGBUWExcVEhYWFhUWFRUWFBUYGyYeFxkjGRIUHy8gIycpLywuFR8xNTAqNScrLCkBCQoKDgwOGg8PGi8lHiQ1NTIyLik1KSo1MSwqNTEsLTUwMDI0MCksLCwsLDYpLCkpLCwsNCwqKSwsLCwpKSwsLP/AABEIAKYAzAMBIgACEQEDEQH/xAAcAAEAAwEAAwEAAAAAAAAAAAAAAgYHBQMECAH/xAA7EAABAwMBBgUCBAQEBwAAAAABAAIDBBESBQchMVFhkQYTQYGhInEUMoKxVHKiwRcjUtEVJGKSo7LS/8QAGAEBAQEBAQAAAAAAAAAAAAAAAAMCAQT/xAApEQACAwABBAIBAgcAAAAAAAAAAQIDERIEEyExQVEiFCNhcYGh0eHw/9oADAMBAAIRAxEAPwDbkRFM0EREAREQBERAEREAREQBERAEREAREQBERAEREAREQBERAEREAREQBERAEREAREQBERAEREAREQBERAEREAREQBERAEREAREQBERAEREAREQBERAEREAREQBERAEREAREQBERAEREAREQBFKyWXcOaRRSslkwaRRSslkwaRRSslkwaRRSslkwaRRSslkwaRRSsoyOABJ3Ab7ngmDQizXXttEcUhZSxecAbGRz8GH+SwJcOqunhTWH1tHDPIxsbpAXYtcXADIhu8gcQLq0+nshFSks0nG6EnkWdZFKyWUcKaRRSslkwaRRSslkwaRRSslkwaRRSslkwaCuHqPjWjppjDNO1kotduLyRlw4Aj1XcK+ePEDXV+szMjIykqPJafQBpDL+waT7L29NQrZPk/CR5r7XWlntmyattBoqSTCWduY3FrAXlv8ANjwPRdXSNbhq4/Mp5GyM4Xb6Hk4HeD0KoeobGqcUzvKkl89rS4Pc4FrnAEm7LbgehVT2Q6g+PUmxi+MrHtc30u0ZNP3FiPdU/T1Trcq29X2T71kZqM14ZsWr+J6ajc1tRMyIuGQDr3IG6+5ej/iHp/8AFxdz/ssq2v1/mam5o3iKNkY+5u8/Ll26LZnQOijMldZ5a1zgJIbBxAJAvv8AVaXTVRrjKbfn6OO+xzcYpeDS9I8QwVmX4aVkuFg7G+697XuOh7Lz6hqkVMzOeRkTebnAD25qsaTplNodBUTRvdLGf87IlpyIAaxrS3dvO79RWV0lPVa/XHJ+/e4uN/LhjvwaPcC3qp19PGbbTyK+Tc7pQSWfkzV5NqmntNvPJ6iN5Hey7ejeI6esaXU0rZQ21wLhzb8MmkAhVGDYvRhlnvnc/wBXZBu/mG4qx+E/CcWmQujjJcXOL3PcAHHkDb0A3LFio4/g3v8AE1B27+aWCv8AHVFTyuilqGMkabObZ5IPG25vVdwP3X9LX9l87wD8frQ9RLVX/SH3P9Lfhbl4v1D8Pp9VJ6tifb+Zwxb8uC1f06rcYr2zlVzmpN+kQofGtHPI2OKojfI4kBovckXJ9OhVd2l+MYWUdTTxTN/EHGIsF8gHEZ+n+m/dUnY3QeZqJed4iic79TrMHwXLzbXNAhpZmPjMhlqHySvycC0Dd+UWFt7vheiPT1x6hQ1/f9SMrpypcjx7K6mjgfNLWPia8YsiDxc77lzmix38BdbTNURwx5PcyONovckNaB9+AWWeDtntM+girKl0oIBnNngMxY4ltxjyaq3qOq1Ov17Y2HFhcfLj3+XGwcXv5m28n2C1bVG+xtPwvf8Ao5XY6YJNeX6NWl2m6e11vxLT1ax7m9w2x9l2tJ12CrblTyslA44m5H8w4j3VIZsTpvKs6acy2/OMQ2/8luHus4oKiXSdTsHfVFL5T7XxkZlY3HIt39FKPT1Wp9qT1fZt3WVtdxLH9H0DqmsRUrM6iRsbLhuTuFzwHwVyf8Q9P/i4v6v9lT9t9faKkiB/M58p+zWhrf8A2K5HhjZxBU6cKmomkicc3A3bg1rSQCQRv4c1mvp6+0rLG/P0andPm4QS8GtaXr0FUCaeaOW3HFwJH3HEL3i5fPWzhr/+LU3lE/mORHrGAcienDutc2keIfwWnyFptLL/AJLOd3D6nezbnssXdNwsUIvdNVX8oOcvg9h20GgBINXFcbjvPp7LuOqmhmZcAwNzy9MbXv8Aay+XJKdzWtJBDXglp5gEtNvcWWx7S/EP4fS4YWm0lQ1jeojDWl599zfcq1vRqMoxi/ZKvqXJScl6LLF4/oHua1tVES4hoAy3k7gOCsGS+YKOBzKiAOBaS6J4B5Oc0tPuCF9PqXVdPGlri90p09zsT5L0eDUKoRRSSHgxjpD9mtLv7LCdl7BLq8LpC24Eku8/meQeHW7ifZattLrvJ0qqPq5oiH63Bv7ErJPCPgSXUoZpIZGxuic1rcrhrrgl31De0j6e6v0iiqZuTzfG/wDfzJdQ27YpLc8mueOvFkdBSvu5pme0sjZf6iSLZEejRxv0VB2LaG59TJUuBwjaYmk+r3Wyt9gP6lPTdjM75Aaudgb64Oc+QjkHOFh8rT6bSm0tL5NK1rMWODATuyINi4+pJ3kqcp11VuuD1v2zajOyanJYl8GD6hEdR1eRoNvOqDGDxs3LG9ujWkq6f4FD+L/8A/8ApcVuyCvByD4A7jcSuBB6ENXtRbL9SyblUNxuL/8AMSXtff8AF17LLViVdiSR5oVvW5QbLHtL0/8ADaHHDHvbG6GMnhubuuR1dbuuLsRrY2yVUbiBK8Mc2/FzW5ZBv2LgfdahqOlx1MD4ZRlG5uBF99vQg8xYG/RZHqWxuqikJpZY5Gg3aS8xyD+1+oK8tNkJ1Sqm8b+T0WwlGxTitws22bV3Q0sDI3uY6SS92uLTixu/eOrgvD4DqJItDq6iR73uIme0uc5xAYzEWJPMEquN2U6jUOHnyxi2675nSEDoAP7rU9I8OsgoGUjiHtEZiceGWV8j0vkVyyVddSri9e+cEFOdjm1ngx7ZJTB+qxlxF2RyPHMuxDd3Pc8lXnbLrDY6FsGX1zPacfXBhyJI5ZBoVX1DZBVwS5UkjHtBu13mGOVo9L+l/sV5qDZHV1EudbO1o9SHmWUjkCdwXonKqdqtc/C+CMFZGDr4+X8nW2IaaWwVMxH53tjaeYYLut7u+FWdsNd5upYDf5UbI/1Ou8+/1NWz6XpsdLCyKEBsbBiBf5PMk77rNNU2a1dTqb6h5h8p04kIzOflhwsLW44tCjTfF3ytk8K21SVShEsniiiNP4fkiZxZTxsNuX0B/wAZKjbF5mNr5Q8gPdEQy/EnIFwHWwHZbNU07ZGOY8BzHAsIPAgixCyLWtjs8UpdQyMey92hz/LlZyGXA257lnp7YShKubzfk7dCSnGcVuGs6lqUdNE+WZwYxguSf2HM9FgOmwP1bV7hpHmzGZ3/AERh2Rv9mgD3Xfj2YalUkCpla1o9ZJjLb7NHr7rSPCXg2DTYyI/rkcBnK62Treg/0t6LsZV9NF8ZcpP6Eozva1YkZbtjrvM1LAcIomNt1dd5+CFxvFHheSgbTZvL2zxiS28Brtxcwi9jbIK665svqqrUJZ3Pp/LfKH2zdl5YIAFseOLVbfH/AISOo0jY4ixssbw9hcbNtbFwJG/h+wV49TCtVxT8fJGVEp85Nefg9DZPQUwoWTQsAmddkrybvyad4v6N4Gw5qj7TtWdX6m2nh+oREU7R6GVxGZ9jYfpVx8D+Ea3TYqphdA7zG5RgPdZsoFgXfTuFiP8AtXo+DNmM1LXNqKt8T8Q54xcXEyO3ZG4HC7j97KUZ1wtnY5b9FJRnKuMMz7K3tV0htI+hhZ+VlN5f3LXm5+5JJ9169S461q0MbCfKAZEOkUbQZHe5y7hXraV4Hn1KWB1OYhg1zHZuLeLgRawN15Nm3gN+nGaSoLDK+zG4HINYN53kDeT+y3HqIRpUt/Jb/cy6ZO1rPx/wZ343xbrcgaLNZJA0D0Aa2MWHTct/WT+JdmlXU6jLUMMHlvka8XeQ7EY8Rj0WshebqZxlGCi/SL0RkpS1ezONt1bakp4hxfKXn7RtP93tXsbOKf8AD6IX+spkk5cTg34ar5JEHfmANuYB/dfoYALAC3K27so/qP2lWl86U7P7nMoGR5numR5n5V/wHIdkxHIdlLuG+BQMjzPymR69yr/iOQ7JiOQ7J3BwKBkevcpkevcq/wCI5DsmI5DsncHAoGZ69ymZ69yr/iOQ7JiOQ7J3BwKBkevymR6/Kv8AiOQ7JiOQ7J3BwKBkevymZ6/Kv+I5DsmI5DsucxwKBkevymZ5n5V/xHIdkxHIdl3mOBQMz17pmevcq/4jkOyYjkOydwcCgZHr8pkevyr/AIjkOyYjkOy5zHAoGR6/KZnme5V/xHIdkxHIdl3uDgUDI9flMjzPcq/4jkOyYjkOydwcChROOQ48Rz5q/qOI5DspXWXLTUY4fiIimbCIiAIiIAiIgCIiAIiIAiIgCIiAIiIAiIgCIiAIiIAiIgCIiAIiIAiIgCIiAIiIAiIgCIiAIiIAiIgCIiAIiIAiIgCIiAIiIAiIgCIiAIiIAiIgCIiAIiIAiIgCIiAIiIAiIgCIiAIiIAiIgCIiAIiIAiIgCIiAIiIAiIgCIiAIiIAiIgCIiAIiIAiIgP/Z"/>
          <p:cNvSpPr>
            <a:spLocks noChangeAspect="1" noChangeArrowheads="1"/>
          </p:cNvSpPr>
          <p:nvPr/>
        </p:nvSpPr>
        <p:spPr bwMode="auto">
          <a:xfrm>
            <a:off x="0" y="-692150"/>
            <a:ext cx="1771650" cy="14382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44" name="AutoShape 4" descr="data:image/jpeg;base64,/9j/4AAQSkZJRgABAQAAAQABAAD/2wCEAAkGBhQPDxEUEBMSEhIVFhYQGBUWExcVEhYWFhUWFRUWFBUYGyYeFxkjGRIUHy8gIycpLywuFR8xNTAqNScrLCkBCQoKDgwOGg8PGi8lHiQ1NTIyLik1KSo1MSwqNTEsLTUwMDI0MCksLCwsLDYpLCkpLCwsNCwqKSwsLCwpKSwsLP/AABEIAKYAzAMBIgACEQEDEQH/xAAcAAEAAwEAAwEAAAAAAAAAAAAAAgYHBQMECAH/xAA7EAABAwMBBgUCBAQEBwAAAAABAAIDBBESBQchMVFhkQYTQYGhInEUMoKxVHKiwRcjUtEVJGKSo7LS/8QAGAEBAQEBAQAAAAAAAAAAAAAAAAMCAQT/xAApEQACAwABBAIBAgcAAAAAAAAAAQIDERIEEyExQVEiFCNhcYGh0eHw/9oADAMBAAIRAxEAPwDbkRFM0EREAREQBERAEREAREQBERAEREAREQBERAEREAREQBERAEREAREQBERAEREAREQBERAEREAREQBERAEREAREQBERAEREAREQBERAEREAREQBERAEREAREQBERAEREAREQBERAEREAREQBFKyWXcOaRRSslkwaRRSslkwaRRSslkwaRRSslkwaRRSslkwaRRSsoyOABJ3Ab7ngmDQizXXttEcUhZSxecAbGRz8GH+SwJcOqunhTWH1tHDPIxsbpAXYtcXADIhu8gcQLq0+nshFSks0nG6EnkWdZFKyWUcKaRRSslkwaRRSslkwaRRSslkwaRRSslkwaCuHqPjWjppjDNO1kotduLyRlw4Aj1XcK+ePEDXV+szMjIykqPJafQBpDL+waT7L29NQrZPk/CR5r7XWlntmyattBoqSTCWduY3FrAXlv8ANjwPRdXSNbhq4/Mp5GyM4Xb6Hk4HeD0KoeobGqcUzvKkl89rS4Pc4FrnAEm7LbgehVT2Q6g+PUmxi+MrHtc30u0ZNP3FiPdU/T1Trcq29X2T71kZqM14ZsWr+J6ajc1tRMyIuGQDr3IG6+5ej/iHp/8AFxdz/ssq2v1/mam5o3iKNkY+5u8/Ll26LZnQOijMldZ5a1zgJIbBxAJAvv8AVaXTVRrjKbfn6OO+xzcYpeDS9I8QwVmX4aVkuFg7G+697XuOh7Lz6hqkVMzOeRkTebnAD25qsaTplNodBUTRvdLGf87IlpyIAaxrS3dvO79RWV0lPVa/XHJ+/e4uN/LhjvwaPcC3qp19PGbbTyK+Tc7pQSWfkzV5NqmntNvPJ6iN5Hey7ejeI6esaXU0rZQ21wLhzb8MmkAhVGDYvRhlnvnc/wBXZBu/mG4qx+E/CcWmQujjJcXOL3PcAHHkDb0A3LFio4/g3v8AE1B27+aWCv8AHVFTyuilqGMkabObZ5IPG25vVdwP3X9LX9l87wD8frQ9RLVX/SH3P9Lfhbl4v1D8Pp9VJ6tifb+Zwxb8uC1f06rcYr2zlVzmpN+kQofGtHPI2OKojfI4kBovckXJ9OhVd2l+MYWUdTTxTN/EHGIsF8gHEZ+n+m/dUnY3QeZqJed4iic79TrMHwXLzbXNAhpZmPjMhlqHySvycC0Dd+UWFt7vheiPT1x6hQ1/f9SMrpypcjx7K6mjgfNLWPia8YsiDxc77lzmix38BdbTNURwx5PcyONovckNaB9+AWWeDtntM+girKl0oIBnNngMxY4ltxjyaq3qOq1Ov17Y2HFhcfLj3+XGwcXv5m28n2C1bVG+xtPwvf8Ao5XY6YJNeX6NWl2m6e11vxLT1ax7m9w2x9l2tJ12CrblTyslA44m5H8w4j3VIZsTpvKs6acy2/OMQ2/8luHus4oKiXSdTsHfVFL5T7XxkZlY3HIt39FKPT1Wp9qT1fZt3WVtdxLH9H0DqmsRUrM6iRsbLhuTuFzwHwVyf8Q9P/i4v6v9lT9t9faKkiB/M58p+zWhrf8A2K5HhjZxBU6cKmomkicc3A3bg1rSQCQRv4c1mvp6+0rLG/P0andPm4QS8GtaXr0FUCaeaOW3HFwJH3HEL3i5fPWzhr/+LU3lE/mORHrGAcienDutc2keIfwWnyFptLL/AJLOd3D6nezbnssXdNwsUIvdNVX8oOcvg9h20GgBINXFcbjvPp7LuOqmhmZcAwNzy9MbXv8Aay+XJKdzWtJBDXglp5gEtNvcWWx7S/EP4fS4YWm0lQ1jeojDWl599zfcq1vRqMoxi/ZKvqXJScl6LLF4/oHua1tVES4hoAy3k7gOCsGS+YKOBzKiAOBaS6J4B5Oc0tPuCF9PqXVdPGlri90p09zsT5L0eDUKoRRSSHgxjpD9mtLv7LCdl7BLq8LpC24Eku8/meQeHW7ifZattLrvJ0qqPq5oiH63Bv7ErJPCPgSXUoZpIZGxuic1rcrhrrgl31De0j6e6v0iiqZuTzfG/wDfzJdQ27YpLc8mueOvFkdBSvu5pme0sjZf6iSLZEejRxv0VB2LaG59TJUuBwjaYmk+r3Wyt9gP6lPTdjM75Aaudgb64Oc+QjkHOFh8rT6bSm0tL5NK1rMWODATuyINi4+pJ3kqcp11VuuD1v2zajOyanJYl8GD6hEdR1eRoNvOqDGDxs3LG9ujWkq6f4FD+L/8A/8ApcVuyCvByD4A7jcSuBB6ENXtRbL9SyblUNxuL/8AMSXtff8AF17LLViVdiSR5oVvW5QbLHtL0/8ADaHHDHvbG6GMnhubuuR1dbuuLsRrY2yVUbiBK8Mc2/FzW5ZBv2LgfdahqOlx1MD4ZRlG5uBF99vQg8xYG/RZHqWxuqikJpZY5Gg3aS8xyD+1+oK8tNkJ1Sqm8b+T0WwlGxTitws22bV3Q0sDI3uY6SS92uLTixu/eOrgvD4DqJItDq6iR73uIme0uc5xAYzEWJPMEquN2U6jUOHnyxi2675nSEDoAP7rU9I8OsgoGUjiHtEZiceGWV8j0vkVyyVddSri9e+cEFOdjm1ngx7ZJTB+qxlxF2RyPHMuxDd3Pc8lXnbLrDY6FsGX1zPacfXBhyJI5ZBoVX1DZBVwS5UkjHtBu13mGOVo9L+l/sV5qDZHV1EudbO1o9SHmWUjkCdwXonKqdqtc/C+CMFZGDr4+X8nW2IaaWwVMxH53tjaeYYLut7u+FWdsNd5upYDf5UbI/1Ou8+/1NWz6XpsdLCyKEBsbBiBf5PMk77rNNU2a1dTqb6h5h8p04kIzOflhwsLW44tCjTfF3ytk8K21SVShEsniiiNP4fkiZxZTxsNuX0B/wAZKjbF5mNr5Q8gPdEQy/EnIFwHWwHZbNU07ZGOY8BzHAsIPAgixCyLWtjs8UpdQyMey92hz/LlZyGXA257lnp7YShKubzfk7dCSnGcVuGs6lqUdNE+WZwYxguSf2HM9FgOmwP1bV7hpHmzGZ3/AERh2Rv9mgD3Xfj2YalUkCpla1o9ZJjLb7NHr7rSPCXg2DTYyI/rkcBnK62Treg/0t6LsZV9NF8ZcpP6Eozva1YkZbtjrvM1LAcIomNt1dd5+CFxvFHheSgbTZvL2zxiS28Brtxcwi9jbIK665svqqrUJZ3Pp/LfKH2zdl5YIAFseOLVbfH/AISOo0jY4ixssbw9hcbNtbFwJG/h+wV49TCtVxT8fJGVEp85Nefg9DZPQUwoWTQsAmddkrybvyad4v6N4Gw5qj7TtWdX6m2nh+oREU7R6GVxGZ9jYfpVx8D+Ea3TYqphdA7zG5RgPdZsoFgXfTuFiP8AtXo+DNmM1LXNqKt8T8Q54xcXEyO3ZG4HC7j97KUZ1wtnY5b9FJRnKuMMz7K3tV0htI+hhZ+VlN5f3LXm5+5JJ9169S461q0MbCfKAZEOkUbQZHe5y7hXraV4Hn1KWB1OYhg1zHZuLeLgRawN15Nm3gN+nGaSoLDK+zG4HINYN53kDeT+y3HqIRpUt/Jb/cy6ZO1rPx/wZ343xbrcgaLNZJA0D0Aa2MWHTct/WT+JdmlXU6jLUMMHlvka8XeQ7EY8Rj0WshebqZxlGCi/SL0RkpS1ezONt1bakp4hxfKXn7RtP93tXsbOKf8AD6IX+spkk5cTg34ar5JEHfmANuYB/dfoYALAC3K27so/qP2lWl86U7P7nMoGR5numR5n5V/wHIdkxHIdlLuG+BQMjzPymR69yr/iOQ7JiOQ7J3BwKBkevcpkevcq/wCI5DsmI5DsncHAoGZ69ymZ69yr/iOQ7JiOQ7J3BwKBkevymR6/Kv8AiOQ7JiOQ7J3BwKBkevymZ6/Kv+I5DsmI5DsucxwKBkevymZ5n5V/xHIdkxHIdl3mOBQMz17pmevcq/4jkOyYjkOydwcCgZHr8pkevyr/AIjkOyYjkOy5zHAoGR6/KZnme5V/xHIdkxHIdl3uDgUDI9flMjzPcq/4jkOyYjkOydwcChROOQ48Rz5q/qOI5DspXWXLTUY4fiIimbCIiAIiIAiIgCIiAIiIAiIgCIiAIiIAiIgCIiAIiIAiIgCIiAIiIAiIgCIiAIiIAiIgCIiAIiIAiIgCIiAIiIAiIgCIiAIiIAiIgCIiAIiIAiIgCIiAIiIAiIgCIiAIiIAiIgCIiAIiIAiIgCIiAIiIAiIgCIiAIiIAiIgCIiAIiIAiIgCIiAIiIAiIgP/Z"/>
          <p:cNvSpPr>
            <a:spLocks noChangeAspect="1" noChangeArrowheads="1"/>
          </p:cNvSpPr>
          <p:nvPr/>
        </p:nvSpPr>
        <p:spPr bwMode="auto">
          <a:xfrm>
            <a:off x="0" y="-692150"/>
            <a:ext cx="1771650" cy="14382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46" name="Picture 6" descr="http://www.invexcel.com/media/peguform.jpg"/>
          <p:cNvPicPr>
            <a:picLocks noChangeAspect="1" noChangeArrowheads="1"/>
          </p:cNvPicPr>
          <p:nvPr/>
        </p:nvPicPr>
        <p:blipFill>
          <a:blip r:embed="rId3" cstate="print"/>
          <a:srcRect t="32479" b="34875"/>
          <a:stretch>
            <a:fillRect/>
          </a:stretch>
        </p:blipFill>
        <p:spPr bwMode="auto">
          <a:xfrm>
            <a:off x="4958285" y="3619122"/>
            <a:ext cx="1617469" cy="429024"/>
          </a:xfrm>
          <a:prstGeom prst="rect">
            <a:avLst/>
          </a:prstGeom>
          <a:noFill/>
        </p:spPr>
      </p:pic>
      <p:pic>
        <p:nvPicPr>
          <p:cNvPr id="10248" name="Picture 8" descr="http://www.outeredge.biz/MasterPictures/Banner.jpg"/>
          <p:cNvPicPr>
            <a:picLocks noChangeAspect="1" noChangeArrowheads="1"/>
          </p:cNvPicPr>
          <p:nvPr/>
        </p:nvPicPr>
        <p:blipFill>
          <a:blip r:embed="rId4" cstate="print"/>
          <a:srcRect t="8310" r="67213" b="21495"/>
          <a:stretch>
            <a:fillRect/>
          </a:stretch>
        </p:blipFill>
        <p:spPr bwMode="auto">
          <a:xfrm>
            <a:off x="3362750" y="4151130"/>
            <a:ext cx="1801464" cy="518532"/>
          </a:xfrm>
          <a:prstGeom prst="rect">
            <a:avLst/>
          </a:prstGeom>
          <a:noFill/>
        </p:spPr>
      </p:pic>
      <p:pic>
        <p:nvPicPr>
          <p:cNvPr id="9218" name="Picture 2" descr="http://www.hassiagroup.com/images/logo_hassiagroup.gif"/>
          <p:cNvPicPr>
            <a:picLocks noChangeAspect="1" noChangeArrowheads="1"/>
          </p:cNvPicPr>
          <p:nvPr/>
        </p:nvPicPr>
        <p:blipFill>
          <a:blip r:embed="rId5" cstate="print"/>
          <a:srcRect t="23551"/>
          <a:stretch>
            <a:fillRect/>
          </a:stretch>
        </p:blipFill>
        <p:spPr bwMode="auto">
          <a:xfrm>
            <a:off x="7437893" y="3736857"/>
            <a:ext cx="990600" cy="334963"/>
          </a:xfrm>
          <a:prstGeom prst="rect">
            <a:avLst/>
          </a:prstGeom>
          <a:noFill/>
        </p:spPr>
      </p:pic>
      <p:pic>
        <p:nvPicPr>
          <p:cNvPr id="9222" name="Picture 6" descr="ViaTelemetry Logo">
            <a:hlinkClick r:id="rId6" tooltip="ViaTelemetry Logo"/>
          </p:cNvPr>
          <p:cNvPicPr>
            <a:picLocks noChangeAspect="1" noChangeArrowheads="1"/>
          </p:cNvPicPr>
          <p:nvPr/>
        </p:nvPicPr>
        <p:blipFill>
          <a:blip r:embed="rId7" cstate="print"/>
          <a:srcRect/>
          <a:stretch>
            <a:fillRect/>
          </a:stretch>
        </p:blipFill>
        <p:spPr bwMode="auto">
          <a:xfrm>
            <a:off x="5653064" y="4144587"/>
            <a:ext cx="2088206" cy="446088"/>
          </a:xfrm>
          <a:prstGeom prst="rect">
            <a:avLst/>
          </a:prstGeom>
          <a:noFill/>
        </p:spPr>
      </p:pic>
      <p:pic>
        <p:nvPicPr>
          <p:cNvPr id="16" name="Picture 6" descr="al_corp_h_3d_75mm.jpg"/>
          <p:cNvPicPr>
            <a:picLocks noChangeAspect="1"/>
          </p:cNvPicPr>
          <p:nvPr/>
        </p:nvPicPr>
        <p:blipFill>
          <a:blip r:embed="rId8" cstate="print"/>
          <a:srcRect/>
          <a:stretch>
            <a:fillRect/>
          </a:stretch>
        </p:blipFill>
        <p:spPr bwMode="auto">
          <a:xfrm>
            <a:off x="1374043" y="3952242"/>
            <a:ext cx="1016577" cy="670995"/>
          </a:xfrm>
          <a:prstGeom prst="rect">
            <a:avLst/>
          </a:prstGeom>
          <a:noFill/>
          <a:ln w="9525">
            <a:noFill/>
            <a:miter lim="800000"/>
            <a:headEnd/>
            <a:tailEnd/>
          </a:ln>
        </p:spPr>
      </p:pic>
      <p:pic>
        <p:nvPicPr>
          <p:cNvPr id="9234" name="Picture 18" descr="Visiting Nurse Service of New York"/>
          <p:cNvPicPr>
            <a:picLocks noChangeAspect="1" noChangeArrowheads="1"/>
          </p:cNvPicPr>
          <p:nvPr/>
        </p:nvPicPr>
        <p:blipFill>
          <a:blip r:embed="rId9" cstate="print"/>
          <a:srcRect/>
          <a:stretch>
            <a:fillRect/>
          </a:stretch>
        </p:blipFill>
        <p:spPr bwMode="auto">
          <a:xfrm>
            <a:off x="624606" y="3653737"/>
            <a:ext cx="663864" cy="663865"/>
          </a:xfrm>
          <a:prstGeom prst="rect">
            <a:avLst/>
          </a:prstGeom>
          <a:noFill/>
        </p:spPr>
      </p:pic>
      <p:pic>
        <p:nvPicPr>
          <p:cNvPr id="4" name="Picture 2" descr="http://www.delfini.org/images/AllianceCoalLogo.jpg"/>
          <p:cNvPicPr>
            <a:picLocks noChangeAspect="1" noChangeArrowheads="1"/>
          </p:cNvPicPr>
          <p:nvPr/>
        </p:nvPicPr>
        <p:blipFill>
          <a:blip r:embed="rId10" cstate="print"/>
          <a:srcRect t="11861" b="25889"/>
          <a:stretch>
            <a:fillRect/>
          </a:stretch>
        </p:blipFill>
        <p:spPr bwMode="auto">
          <a:xfrm>
            <a:off x="2538730" y="3537584"/>
            <a:ext cx="1383229" cy="645795"/>
          </a:xfrm>
          <a:prstGeom prst="rect">
            <a:avLst/>
          </a:prstGeom>
          <a:noFill/>
        </p:spPr>
      </p:pic>
    </p:spTree>
    <p:extLst>
      <p:ext uri="{BB962C8B-B14F-4D97-AF65-F5344CB8AC3E}">
        <p14:creationId xmlns:p14="http://schemas.microsoft.com/office/powerpoint/2010/main" val="162915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0246"/>
                                        </p:tgtEl>
                                        <p:attrNameLst>
                                          <p:attrName>style.visibility</p:attrName>
                                        </p:attrNameLst>
                                      </p:cBhvr>
                                      <p:to>
                                        <p:strVal val="visible"/>
                                      </p:to>
                                    </p:set>
                                    <p:animEffect transition="in" filter="fade">
                                      <p:cBhvr>
                                        <p:cTn id="30" dur="500"/>
                                        <p:tgtEl>
                                          <p:spTgt spid="10246"/>
                                        </p:tgtEl>
                                      </p:cBhvr>
                                    </p:animEffect>
                                  </p:childTnLst>
                                </p:cTn>
                              </p:par>
                              <p:par>
                                <p:cTn id="31" presetID="10" presetClass="entr" presetSubtype="0" fill="hold" nodeType="withEffect">
                                  <p:stCondLst>
                                    <p:cond delay="0"/>
                                  </p:stCondLst>
                                  <p:childTnLst>
                                    <p:set>
                                      <p:cBhvr>
                                        <p:cTn id="32" dur="1" fill="hold">
                                          <p:stCondLst>
                                            <p:cond delay="0"/>
                                          </p:stCondLst>
                                        </p:cTn>
                                        <p:tgtEl>
                                          <p:spTgt spid="10248"/>
                                        </p:tgtEl>
                                        <p:attrNameLst>
                                          <p:attrName>style.visibility</p:attrName>
                                        </p:attrNameLst>
                                      </p:cBhvr>
                                      <p:to>
                                        <p:strVal val="visible"/>
                                      </p:to>
                                    </p:set>
                                    <p:animEffect transition="in" filter="fade">
                                      <p:cBhvr>
                                        <p:cTn id="33" dur="500"/>
                                        <p:tgtEl>
                                          <p:spTgt spid="10248"/>
                                        </p:tgtEl>
                                      </p:cBhvr>
                                    </p:animEffect>
                                  </p:childTnLst>
                                </p:cTn>
                              </p:par>
                              <p:par>
                                <p:cTn id="34" presetID="10" presetClass="entr" presetSubtype="0" fill="hold" nodeType="withEffect">
                                  <p:stCondLst>
                                    <p:cond delay="0"/>
                                  </p:stCondLst>
                                  <p:childTnLst>
                                    <p:set>
                                      <p:cBhvr>
                                        <p:cTn id="35" dur="1" fill="hold">
                                          <p:stCondLst>
                                            <p:cond delay="0"/>
                                          </p:stCondLst>
                                        </p:cTn>
                                        <p:tgtEl>
                                          <p:spTgt spid="9218"/>
                                        </p:tgtEl>
                                        <p:attrNameLst>
                                          <p:attrName>style.visibility</p:attrName>
                                        </p:attrNameLst>
                                      </p:cBhvr>
                                      <p:to>
                                        <p:strVal val="visible"/>
                                      </p:to>
                                    </p:set>
                                    <p:animEffect transition="in" filter="fade">
                                      <p:cBhvr>
                                        <p:cTn id="36" dur="500"/>
                                        <p:tgtEl>
                                          <p:spTgt spid="9218"/>
                                        </p:tgtEl>
                                      </p:cBhvr>
                                    </p:animEffect>
                                  </p:childTnLst>
                                </p:cTn>
                              </p:par>
                              <p:par>
                                <p:cTn id="37" presetID="10" presetClass="entr" presetSubtype="0" fill="hold" nodeType="withEffect">
                                  <p:stCondLst>
                                    <p:cond delay="0"/>
                                  </p:stCondLst>
                                  <p:childTnLst>
                                    <p:set>
                                      <p:cBhvr>
                                        <p:cTn id="38" dur="1" fill="hold">
                                          <p:stCondLst>
                                            <p:cond delay="0"/>
                                          </p:stCondLst>
                                        </p:cTn>
                                        <p:tgtEl>
                                          <p:spTgt spid="9222"/>
                                        </p:tgtEl>
                                        <p:attrNameLst>
                                          <p:attrName>style.visibility</p:attrName>
                                        </p:attrNameLst>
                                      </p:cBhvr>
                                      <p:to>
                                        <p:strVal val="visible"/>
                                      </p:to>
                                    </p:set>
                                    <p:animEffect transition="in" filter="fade">
                                      <p:cBhvr>
                                        <p:cTn id="39" dur="500"/>
                                        <p:tgtEl>
                                          <p:spTgt spid="9222"/>
                                        </p:tgtEl>
                                      </p:cBhvr>
                                    </p:animEffect>
                                  </p:childTnLst>
                                </p:cTn>
                              </p:par>
                              <p:par>
                                <p:cTn id="40" presetID="10"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nodeType="withEffect">
                                  <p:stCondLst>
                                    <p:cond delay="0"/>
                                  </p:stCondLst>
                                  <p:childTnLst>
                                    <p:set>
                                      <p:cBhvr>
                                        <p:cTn id="44" dur="1" fill="hold">
                                          <p:stCondLst>
                                            <p:cond delay="0"/>
                                          </p:stCondLst>
                                        </p:cTn>
                                        <p:tgtEl>
                                          <p:spTgt spid="9234"/>
                                        </p:tgtEl>
                                        <p:attrNameLst>
                                          <p:attrName>style.visibility</p:attrName>
                                        </p:attrNameLst>
                                      </p:cBhvr>
                                      <p:to>
                                        <p:strVal val="visible"/>
                                      </p:to>
                                    </p:set>
                                    <p:animEffect transition="in" filter="fade">
                                      <p:cBhvr>
                                        <p:cTn id="45" dur="500"/>
                                        <p:tgtEl>
                                          <p:spTgt spid="9234"/>
                                        </p:tgtEl>
                                      </p:cBhvr>
                                    </p:animEffect>
                                  </p:childTnLst>
                                </p:cTn>
                              </p:par>
                              <p:par>
                                <p:cTn id="46" presetID="10" presetClass="entr" presetSubtype="0" fill="hold"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20837" y="693640"/>
            <a:ext cx="4404159" cy="276999"/>
          </a:xfrm>
        </p:spPr>
        <p:txBody>
          <a:bodyPr/>
          <a:lstStyle/>
          <a:p>
            <a:r>
              <a:rPr lang="en-US" dirty="0" smtClean="0"/>
              <a:t>HP StoreVirtual Technology</a:t>
            </a:r>
            <a:endParaRPr lang="en-GB" dirty="0"/>
          </a:p>
          <a:p>
            <a:endParaRPr lang="en-GB" dirty="0"/>
          </a:p>
        </p:txBody>
      </p:sp>
      <p:sp>
        <p:nvSpPr>
          <p:cNvPr id="3" name="Title 2"/>
          <p:cNvSpPr>
            <a:spLocks noGrp="1"/>
          </p:cNvSpPr>
          <p:nvPr>
            <p:ph type="title"/>
          </p:nvPr>
        </p:nvSpPr>
        <p:spPr/>
        <p:txBody>
          <a:bodyPr/>
          <a:lstStyle/>
          <a:p>
            <a:r>
              <a:rPr lang="en-US" dirty="0" smtClean="0"/>
              <a:t>Built for virtualization</a:t>
            </a:r>
            <a:endParaRPr lang="en-GB" dirty="0"/>
          </a:p>
        </p:txBody>
      </p:sp>
      <p:sp>
        <p:nvSpPr>
          <p:cNvPr id="4" name="Content Placeholder 3"/>
          <p:cNvSpPr>
            <a:spLocks noGrp="1"/>
          </p:cNvSpPr>
          <p:nvPr>
            <p:ph sz="quarter" idx="10"/>
          </p:nvPr>
        </p:nvSpPr>
        <p:spPr>
          <a:xfrm>
            <a:off x="1822704" y="1414273"/>
            <a:ext cx="6777010" cy="1036319"/>
          </a:xfrm>
        </p:spPr>
        <p:txBody>
          <a:bodyPr/>
          <a:lstStyle/>
          <a:p>
            <a:pPr marL="171450" indent="-171450">
              <a:spcBef>
                <a:spcPts val="600"/>
              </a:spcBef>
              <a:buFont typeface="Arial" panose="020B0604020202020204" pitchFamily="34" charset="0"/>
              <a:buChar char="•"/>
            </a:pPr>
            <a:r>
              <a:rPr lang="en-US" sz="1600" dirty="0" smtClean="0">
                <a:solidFill>
                  <a:srgbClr val="000000"/>
                </a:solidFill>
              </a:rPr>
              <a:t>Simple management for virtualized environments </a:t>
            </a:r>
            <a:endParaRPr lang="en-US" sz="1600" dirty="0">
              <a:solidFill>
                <a:srgbClr val="000000"/>
              </a:solidFill>
            </a:endParaRPr>
          </a:p>
          <a:p>
            <a:pPr marL="171450" indent="-171450">
              <a:spcBef>
                <a:spcPts val="600"/>
              </a:spcBef>
              <a:buFont typeface="Arial" panose="020B0604020202020204" pitchFamily="34" charset="0"/>
              <a:buChar char="•"/>
            </a:pPr>
            <a:r>
              <a:rPr lang="en-US" sz="1600" b="0" dirty="0" smtClean="0">
                <a:solidFill>
                  <a:srgbClr val="000000"/>
                </a:solidFill>
              </a:rPr>
              <a:t>All-inclusive licensing with enterprise-class storage features</a:t>
            </a:r>
          </a:p>
          <a:p>
            <a:pPr marL="171450" indent="-171450">
              <a:spcBef>
                <a:spcPts val="600"/>
              </a:spcBef>
              <a:buFont typeface="Arial" panose="020B0604020202020204" pitchFamily="34" charset="0"/>
              <a:buChar char="•"/>
            </a:pPr>
            <a:r>
              <a:rPr lang="en-US" sz="1600" b="0" dirty="0" smtClean="0">
                <a:solidFill>
                  <a:srgbClr val="000000"/>
                </a:solidFill>
              </a:rPr>
              <a:t>Virtualization platform integration for increased functionality and ease of use</a:t>
            </a:r>
            <a:endParaRPr lang="en-US" sz="1200" b="0" dirty="0">
              <a:solidFill>
                <a:srgbClr val="000000"/>
              </a:solidFill>
            </a:endParaRPr>
          </a:p>
          <a:p>
            <a:pPr marL="171450" indent="-171450">
              <a:buFont typeface="Arial" panose="020B0604020202020204" pitchFamily="34" charset="0"/>
              <a:buChar char="•"/>
            </a:pPr>
            <a:endParaRPr lang="en-US" sz="1200" b="0" dirty="0">
              <a:solidFill>
                <a:srgbClr val="000000"/>
              </a:solidFill>
            </a:endParaRPr>
          </a:p>
          <a:p>
            <a:pPr marL="171450" indent="-171450">
              <a:buFont typeface="Arial" panose="020B0604020202020204" pitchFamily="34" charset="0"/>
              <a:buChar char="•"/>
            </a:pPr>
            <a:endParaRPr lang="en-US" sz="1200" b="0" dirty="0">
              <a:solidFill>
                <a:srgbClr val="000000"/>
              </a:solidFill>
            </a:endParaRPr>
          </a:p>
          <a:p>
            <a:endParaRPr lang="en-US" b="0" dirty="0">
              <a:solidFill>
                <a:srgbClr val="000000"/>
              </a:solidFill>
            </a:endParaRPr>
          </a:p>
          <a:p>
            <a:endParaRPr lang="en-US" dirty="0" smtClean="0"/>
          </a:p>
        </p:txBody>
      </p:sp>
      <p:sp>
        <p:nvSpPr>
          <p:cNvPr id="17" name="Rectangle 16"/>
          <p:cNvSpPr/>
          <p:nvPr/>
        </p:nvSpPr>
        <p:spPr>
          <a:xfrm>
            <a:off x="318871" y="1445578"/>
            <a:ext cx="1400201" cy="9737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Simple</a:t>
            </a:r>
            <a:endParaRPr lang="en-US" sz="2400" dirty="0"/>
          </a:p>
        </p:txBody>
      </p:sp>
      <p:sp>
        <p:nvSpPr>
          <p:cNvPr id="18" name="Rectangle 17"/>
          <p:cNvSpPr/>
          <p:nvPr/>
        </p:nvSpPr>
        <p:spPr>
          <a:xfrm>
            <a:off x="326019" y="2493762"/>
            <a:ext cx="1400201" cy="97370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Scalable</a:t>
            </a:r>
            <a:endParaRPr lang="en-US" sz="2400" dirty="0"/>
          </a:p>
        </p:txBody>
      </p:sp>
      <p:sp>
        <p:nvSpPr>
          <p:cNvPr id="19" name="Rectangle 18"/>
          <p:cNvSpPr/>
          <p:nvPr/>
        </p:nvSpPr>
        <p:spPr>
          <a:xfrm>
            <a:off x="319679" y="3551746"/>
            <a:ext cx="1400201" cy="97370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Highly Available</a:t>
            </a:r>
            <a:endParaRPr lang="en-US" sz="2400" dirty="0"/>
          </a:p>
        </p:txBody>
      </p:sp>
      <p:sp>
        <p:nvSpPr>
          <p:cNvPr id="20" name="Content Placeholder 3"/>
          <p:cNvSpPr txBox="1">
            <a:spLocks/>
          </p:cNvSpPr>
          <p:nvPr/>
        </p:nvSpPr>
        <p:spPr bwMode="black">
          <a:xfrm>
            <a:off x="1822704" y="2624001"/>
            <a:ext cx="6777010" cy="713231"/>
          </a:xfrm>
          <a:prstGeom prst="rect">
            <a:avLst/>
          </a:prstGeom>
        </p:spPr>
        <p:txBody>
          <a:bodyPr vert="horz" wrap="square" lIns="0" tIns="0" rIns="0" bIns="0" rtlCol="0">
            <a:noAutofit/>
          </a:bodyPr>
          <a:lstStyle/>
          <a:p>
            <a:pPr marL="171450" marR="0" lvl="0" indent="-171450" algn="l" defTabSz="457200" rtl="0" eaLnBrk="1" fontAlgn="auto" latinLnBrk="0" hangingPunct="1">
              <a:lnSpc>
                <a:spcPct val="100000"/>
              </a:lnSpc>
              <a:spcBef>
                <a:spcPts val="600"/>
              </a:spcBef>
              <a:spcAft>
                <a:spcPts val="400"/>
              </a:spcAft>
              <a:buClrTx/>
              <a:buSzPct val="100000"/>
              <a:buFont typeface="Arial" panose="020B0604020202020204" pitchFamily="34" charset="0"/>
              <a:buChar char="•"/>
              <a:tabLst/>
              <a:defRPr/>
            </a:pPr>
            <a:r>
              <a:rPr kumimoji="0" lang="en-US" sz="1600" b="1" i="0" u="none" strike="noStrike" kern="1200" cap="none" spc="0" normalizeH="0" baseline="0" noProof="0" dirty="0" smtClean="0">
                <a:ln>
                  <a:noFill/>
                </a:ln>
                <a:solidFill>
                  <a:srgbClr val="000000"/>
                </a:solidFill>
                <a:effectLst/>
                <a:uLnTx/>
                <a:uFillTx/>
                <a:latin typeface="HP Simplified" pitchFamily="34" charset="0"/>
                <a:ea typeface="+mn-ea"/>
                <a:cs typeface="HP Simplified" pitchFamily="34" charset="0"/>
              </a:rPr>
              <a:t>Non-disruptively scale performance and capacity</a:t>
            </a:r>
          </a:p>
          <a:p>
            <a:pPr marL="171450" marR="0" lvl="0" indent="-171450" algn="l" defTabSz="457200" rtl="0" eaLnBrk="1" fontAlgn="auto" latinLnBrk="0" hangingPunct="1">
              <a:lnSpc>
                <a:spcPct val="100000"/>
              </a:lnSpc>
              <a:spcBef>
                <a:spcPts val="600"/>
              </a:spcBef>
              <a:spcAft>
                <a:spcPts val="400"/>
              </a:spcAft>
              <a:buClrTx/>
              <a:buSzPct val="100000"/>
              <a:buFont typeface="Arial" panose="020B0604020202020204" pitchFamily="34" charset="0"/>
              <a:buChar char="•"/>
              <a:tabLst/>
              <a:defRPr/>
            </a:pPr>
            <a:r>
              <a:rPr kumimoji="0" lang="en-US" sz="1600" b="0" i="0" u="none" strike="noStrike" kern="1200" cap="none" spc="0" normalizeH="0" baseline="0" noProof="0" dirty="0" smtClean="0">
                <a:ln>
                  <a:noFill/>
                </a:ln>
                <a:solidFill>
                  <a:srgbClr val="000000"/>
                </a:solidFill>
                <a:effectLst/>
                <a:uLnTx/>
                <a:uFillTx/>
                <a:latin typeface="HP Simplified" pitchFamily="34" charset="0"/>
                <a:ea typeface="+mn-ea"/>
                <a:cs typeface="HP Simplified" pitchFamily="34" charset="0"/>
              </a:rPr>
              <a:t>One homogenous storage pool with iSCSI connectivity</a:t>
            </a:r>
          </a:p>
          <a:p>
            <a:pPr marL="0" marR="0" lvl="0" indent="0" algn="l" defTabSz="457200" rtl="0" eaLnBrk="1" fontAlgn="auto" latinLnBrk="0" hangingPunct="1">
              <a:lnSpc>
                <a:spcPct val="100000"/>
              </a:lnSpc>
              <a:spcBef>
                <a:spcPts val="0"/>
              </a:spcBef>
              <a:spcAft>
                <a:spcPts val="400"/>
              </a:spcAft>
              <a:buClrTx/>
              <a:buSzPct val="100000"/>
              <a:buFont typeface="Arial"/>
              <a:buNone/>
              <a:tabLst/>
              <a:defRPr/>
            </a:pPr>
            <a:endParaRPr kumimoji="0" lang="en-US" sz="1200" b="0" i="0" u="none" strike="noStrike" kern="1200" cap="none" spc="0" normalizeH="0" baseline="0" noProof="0" dirty="0" smtClean="0">
              <a:ln>
                <a:noFill/>
              </a:ln>
              <a:solidFill>
                <a:srgbClr val="000000"/>
              </a:solidFill>
              <a:effectLst/>
              <a:uLnTx/>
              <a:uFillTx/>
              <a:latin typeface="HP Simplified" pitchFamily="34" charset="0"/>
              <a:ea typeface="+mn-ea"/>
              <a:cs typeface="HP Simplified" pitchFamily="34" charset="0"/>
            </a:endParaRPr>
          </a:p>
          <a:p>
            <a:pPr marL="171450" marR="0" lvl="0" indent="-171450" algn="l" defTabSz="457200" rtl="0" eaLnBrk="1" fontAlgn="auto" latinLnBrk="0" hangingPunct="1">
              <a:lnSpc>
                <a:spcPct val="100000"/>
              </a:lnSpc>
              <a:spcBef>
                <a:spcPts val="0"/>
              </a:spcBef>
              <a:spcAft>
                <a:spcPts val="400"/>
              </a:spcAft>
              <a:buClrTx/>
              <a:buSzPct val="100000"/>
              <a:buFont typeface="Arial" panose="020B0604020202020204" pitchFamily="34" charset="0"/>
              <a:buChar char="•"/>
              <a:tabLst/>
              <a:defRPr/>
            </a:pPr>
            <a:endParaRPr kumimoji="0" lang="en-US" sz="1200" b="0" i="0" u="none" strike="noStrike" kern="1200" cap="none" spc="0" normalizeH="0" baseline="0" noProof="0" dirty="0" smtClean="0">
              <a:ln>
                <a:noFill/>
              </a:ln>
              <a:solidFill>
                <a:srgbClr val="000000"/>
              </a:solidFill>
              <a:effectLst/>
              <a:uLnTx/>
              <a:uFillTx/>
              <a:latin typeface="HP Simplified" pitchFamily="34" charset="0"/>
              <a:ea typeface="+mn-ea"/>
              <a:cs typeface="HP Simplified" pitchFamily="34" charset="0"/>
            </a:endParaRPr>
          </a:p>
          <a:p>
            <a:pPr marL="171450" marR="0" lvl="0" indent="-171450" algn="l" defTabSz="457200" rtl="0" eaLnBrk="1" fontAlgn="auto" latinLnBrk="0" hangingPunct="1">
              <a:lnSpc>
                <a:spcPct val="100000"/>
              </a:lnSpc>
              <a:spcBef>
                <a:spcPts val="0"/>
              </a:spcBef>
              <a:spcAft>
                <a:spcPts val="400"/>
              </a:spcAft>
              <a:buClrTx/>
              <a:buSzPct val="100000"/>
              <a:buFont typeface="Arial" panose="020B0604020202020204" pitchFamily="34" charset="0"/>
              <a:buChar char="•"/>
              <a:tabLst/>
              <a:defRPr/>
            </a:pPr>
            <a:endParaRPr kumimoji="0" lang="en-US" sz="1200" b="0" i="0" u="none" strike="noStrike" kern="1200" cap="none" spc="0" normalizeH="0" baseline="0" noProof="0" dirty="0" smtClean="0">
              <a:ln>
                <a:noFill/>
              </a:ln>
              <a:solidFill>
                <a:srgbClr val="000000"/>
              </a:solidFill>
              <a:effectLst/>
              <a:uLnTx/>
              <a:uFillTx/>
              <a:latin typeface="HP Simplified" pitchFamily="34" charset="0"/>
              <a:ea typeface="+mn-ea"/>
              <a:cs typeface="HP Simplified" pitchFamily="34" charset="0"/>
            </a:endParaRPr>
          </a:p>
          <a:p>
            <a:pPr marL="0" marR="0" lvl="0" indent="0" algn="l" defTabSz="457200" rtl="0" eaLnBrk="1" fontAlgn="auto" latinLnBrk="0" hangingPunct="1">
              <a:lnSpc>
                <a:spcPct val="100000"/>
              </a:lnSpc>
              <a:spcBef>
                <a:spcPts val="0"/>
              </a:spcBef>
              <a:spcAft>
                <a:spcPts val="400"/>
              </a:spcAft>
              <a:buClrTx/>
              <a:buSzPct val="100000"/>
              <a:buFont typeface="Arial"/>
              <a:buNone/>
              <a:tabLst/>
              <a:defRPr/>
            </a:pPr>
            <a:endParaRPr kumimoji="0" lang="en-US" sz="1800" b="0" i="0" u="none" strike="noStrike" kern="1200" cap="none" spc="0" normalizeH="0" baseline="0" noProof="0" dirty="0" smtClean="0">
              <a:ln>
                <a:noFill/>
              </a:ln>
              <a:solidFill>
                <a:srgbClr val="000000"/>
              </a:solidFill>
              <a:effectLst/>
              <a:uLnTx/>
              <a:uFillTx/>
              <a:latin typeface="HP Simplified" pitchFamily="34" charset="0"/>
              <a:ea typeface="+mn-ea"/>
              <a:cs typeface="HP Simplified" pitchFamily="34" charset="0"/>
            </a:endParaRPr>
          </a:p>
          <a:p>
            <a:pPr marL="0" marR="0" lvl="0" indent="0" algn="l" defTabSz="457200" rtl="0" eaLnBrk="1" fontAlgn="auto" latinLnBrk="0" hangingPunct="1">
              <a:lnSpc>
                <a:spcPct val="100000"/>
              </a:lnSpc>
              <a:spcBef>
                <a:spcPts val="0"/>
              </a:spcBef>
              <a:spcAft>
                <a:spcPts val="400"/>
              </a:spcAft>
              <a:buClrTx/>
              <a:buSzPct val="100000"/>
              <a:buFont typeface="Arial"/>
              <a:buNone/>
              <a:tabLst/>
              <a:defRPr/>
            </a:pPr>
            <a:endParaRPr kumimoji="0" lang="en-US" sz="1800" b="1" i="0" u="none" strike="noStrike" kern="1200" cap="none" spc="0" normalizeH="0" baseline="0" noProof="0" dirty="0" smtClean="0">
              <a:ln>
                <a:noFill/>
              </a:ln>
              <a:solidFill>
                <a:schemeClr val="accent1"/>
              </a:solidFill>
              <a:effectLst/>
              <a:uLnTx/>
              <a:uFillTx/>
              <a:latin typeface="HP Simplified" pitchFamily="34" charset="0"/>
              <a:ea typeface="+mn-ea"/>
              <a:cs typeface="HP Simplified" pitchFamily="34" charset="0"/>
            </a:endParaRPr>
          </a:p>
        </p:txBody>
      </p:sp>
      <p:sp>
        <p:nvSpPr>
          <p:cNvPr id="21" name="Content Placeholder 3"/>
          <p:cNvSpPr txBox="1">
            <a:spLocks/>
          </p:cNvSpPr>
          <p:nvPr/>
        </p:nvSpPr>
        <p:spPr bwMode="black">
          <a:xfrm>
            <a:off x="1822704" y="3493009"/>
            <a:ext cx="6777010" cy="1091183"/>
          </a:xfrm>
          <a:prstGeom prst="rect">
            <a:avLst/>
          </a:prstGeom>
        </p:spPr>
        <p:txBody>
          <a:bodyPr vert="horz" wrap="square" lIns="0" tIns="0" rIns="0" bIns="0" rtlCol="0">
            <a:noAutofit/>
          </a:bodyPr>
          <a:lstStyle/>
          <a:p>
            <a:pPr marL="171450" marR="0" lvl="0" indent="-171450" algn="l" defTabSz="457200" rtl="0" eaLnBrk="1" fontAlgn="auto" latinLnBrk="0" hangingPunct="1">
              <a:lnSpc>
                <a:spcPct val="100000"/>
              </a:lnSpc>
              <a:spcBef>
                <a:spcPts val="600"/>
              </a:spcBef>
              <a:spcAft>
                <a:spcPts val="400"/>
              </a:spcAft>
              <a:buClrTx/>
              <a:buSzPct val="100000"/>
              <a:buFont typeface="Arial" panose="020B0604020202020204" pitchFamily="34" charset="0"/>
              <a:buChar char="•"/>
              <a:tabLst/>
              <a:defRPr/>
            </a:pPr>
            <a:r>
              <a:rPr kumimoji="0" lang="en-US" sz="1600" b="1" i="0" u="none" strike="noStrike" kern="1200" cap="none" spc="0" normalizeH="0" baseline="0" noProof="0" dirty="0" smtClean="0">
                <a:ln>
                  <a:noFill/>
                </a:ln>
                <a:solidFill>
                  <a:srgbClr val="000000"/>
                </a:solidFill>
                <a:effectLst/>
                <a:uLnTx/>
                <a:uFillTx/>
                <a:latin typeface="HP Simplified" pitchFamily="34" charset="0"/>
                <a:ea typeface="+mn-ea"/>
                <a:cs typeface="HP Simplified" pitchFamily="34" charset="0"/>
              </a:rPr>
              <a:t>Proven Five 9’s high availability and reliability</a:t>
            </a:r>
          </a:p>
          <a:p>
            <a:pPr marL="171450" marR="0" lvl="0" indent="-171450" algn="l" defTabSz="457200" rtl="0" eaLnBrk="1" fontAlgn="auto" latinLnBrk="0" hangingPunct="1">
              <a:lnSpc>
                <a:spcPct val="100000"/>
              </a:lnSpc>
              <a:spcBef>
                <a:spcPts val="600"/>
              </a:spcBef>
              <a:spcAft>
                <a:spcPts val="400"/>
              </a:spcAft>
              <a:buClrTx/>
              <a:buSzPct val="100000"/>
              <a:buFont typeface="Arial" panose="020B0604020202020204" pitchFamily="34" charset="0"/>
              <a:buChar char="•"/>
              <a:tabLst/>
              <a:defRPr/>
            </a:pPr>
            <a:r>
              <a:rPr kumimoji="0" lang="en-US" sz="1600" b="0" i="0" u="none" strike="noStrike" kern="1200" cap="none" spc="0" normalizeH="0" baseline="0" noProof="0" dirty="0" smtClean="0">
                <a:ln>
                  <a:noFill/>
                </a:ln>
                <a:solidFill>
                  <a:srgbClr val="000000"/>
                </a:solidFill>
                <a:effectLst/>
                <a:uLnTx/>
                <a:uFillTx/>
                <a:latin typeface="HP Simplified" pitchFamily="34" charset="0"/>
                <a:ea typeface="+mn-ea"/>
                <a:cs typeface="HP Simplified" pitchFamily="34" charset="0"/>
              </a:rPr>
              <a:t>Multi-site disaster recovery with transparent failover</a:t>
            </a:r>
          </a:p>
          <a:p>
            <a:pPr marL="171450" marR="0" lvl="0" indent="-171450" algn="l" defTabSz="457200" rtl="0" eaLnBrk="1" fontAlgn="auto" latinLnBrk="0" hangingPunct="1">
              <a:lnSpc>
                <a:spcPct val="100000"/>
              </a:lnSpc>
              <a:spcBef>
                <a:spcPts val="600"/>
              </a:spcBef>
              <a:spcAft>
                <a:spcPts val="400"/>
              </a:spcAft>
              <a:buClrTx/>
              <a:buSzPct val="100000"/>
              <a:buFont typeface="Arial" panose="020B0604020202020204" pitchFamily="34" charset="0"/>
              <a:buChar char="•"/>
              <a:tabLst/>
              <a:defRPr/>
            </a:pPr>
            <a:r>
              <a:rPr kumimoji="0" lang="en-US" sz="1600" b="0" i="0" u="none" strike="noStrike" kern="1200" cap="none" spc="0" normalizeH="0" baseline="0" noProof="0" dirty="0" smtClean="0">
                <a:ln>
                  <a:noFill/>
                </a:ln>
                <a:solidFill>
                  <a:srgbClr val="000000"/>
                </a:solidFill>
                <a:effectLst/>
                <a:uLnTx/>
                <a:uFillTx/>
                <a:latin typeface="HP Simplified" pitchFamily="34" charset="0"/>
                <a:ea typeface="+mn-ea"/>
                <a:cs typeface="HP Simplified" pitchFamily="34" charset="0"/>
              </a:rPr>
              <a:t>Online data mobility across systems, locations, and technology changes</a:t>
            </a:r>
            <a:endParaRPr kumimoji="0" lang="en-US" sz="1200" b="0" i="0" u="none" strike="noStrike" kern="1200" cap="none" spc="0" normalizeH="0" baseline="0" noProof="0" dirty="0" smtClean="0">
              <a:ln>
                <a:noFill/>
              </a:ln>
              <a:solidFill>
                <a:srgbClr val="000000"/>
              </a:solidFill>
              <a:effectLst/>
              <a:uLnTx/>
              <a:uFillTx/>
              <a:latin typeface="HP Simplified" pitchFamily="34" charset="0"/>
              <a:ea typeface="+mn-ea"/>
              <a:cs typeface="HP Simplified" pitchFamily="34" charset="0"/>
            </a:endParaRPr>
          </a:p>
          <a:p>
            <a:pPr marL="0" marR="0" lvl="0" indent="0" algn="l" defTabSz="457200" rtl="0" eaLnBrk="1" fontAlgn="auto" latinLnBrk="0" hangingPunct="1">
              <a:lnSpc>
                <a:spcPct val="100000"/>
              </a:lnSpc>
              <a:spcBef>
                <a:spcPts val="0"/>
              </a:spcBef>
              <a:spcAft>
                <a:spcPts val="400"/>
              </a:spcAft>
              <a:buClrTx/>
              <a:buSzPct val="100000"/>
              <a:buFont typeface="Arial"/>
              <a:buNone/>
              <a:tabLst/>
              <a:defRPr/>
            </a:pPr>
            <a:endParaRPr kumimoji="0" lang="en-US" sz="1800" b="0" i="0" u="none" strike="noStrike" kern="1200" cap="none" spc="0" normalizeH="0" baseline="0" noProof="0" dirty="0" smtClean="0">
              <a:ln>
                <a:noFill/>
              </a:ln>
              <a:solidFill>
                <a:srgbClr val="000000"/>
              </a:solidFill>
              <a:effectLst/>
              <a:uLnTx/>
              <a:uFillTx/>
              <a:latin typeface="HP Simplified" pitchFamily="34" charset="0"/>
              <a:ea typeface="+mn-ea"/>
              <a:cs typeface="HP Simplified" pitchFamily="34" charset="0"/>
            </a:endParaRPr>
          </a:p>
          <a:p>
            <a:pPr marL="0" marR="0" lvl="0" indent="0" algn="l" defTabSz="457200" rtl="0" eaLnBrk="1" fontAlgn="auto" latinLnBrk="0" hangingPunct="1">
              <a:lnSpc>
                <a:spcPct val="100000"/>
              </a:lnSpc>
              <a:spcBef>
                <a:spcPts val="0"/>
              </a:spcBef>
              <a:spcAft>
                <a:spcPts val="400"/>
              </a:spcAft>
              <a:buClrTx/>
              <a:buSzPct val="100000"/>
              <a:buFont typeface="Arial"/>
              <a:buNone/>
              <a:tabLst/>
              <a:defRPr/>
            </a:pPr>
            <a:endParaRPr kumimoji="0" lang="en-US" sz="1800" b="1" i="0" u="none" strike="noStrike" kern="1200" cap="none" spc="0" normalizeH="0" baseline="0" noProof="0" dirty="0" smtClean="0">
              <a:ln>
                <a:noFill/>
              </a:ln>
              <a:solidFill>
                <a:schemeClr val="accent1"/>
              </a:solidFill>
              <a:effectLst/>
              <a:uLnTx/>
              <a:uFillTx/>
              <a:latin typeface="HP Simplified" pitchFamily="34" charset="0"/>
              <a:ea typeface="+mn-ea"/>
              <a:cs typeface="HP Simplified" pitchFamily="34" charset="0"/>
            </a:endParaRPr>
          </a:p>
        </p:txBody>
      </p:sp>
      <p:pic>
        <p:nvPicPr>
          <p:cNvPr id="11"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589959" y="202291"/>
            <a:ext cx="1353858" cy="127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01504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HP StoreVirtual VSA</a:t>
            </a:r>
            <a:endParaRPr lang="en-US" dirty="0"/>
          </a:p>
        </p:txBody>
      </p:sp>
      <p:sp>
        <p:nvSpPr>
          <p:cNvPr id="6" name="Content Placeholder 5"/>
          <p:cNvSpPr>
            <a:spLocks noGrp="1"/>
          </p:cNvSpPr>
          <p:nvPr>
            <p:ph sz="quarter" idx="10"/>
          </p:nvPr>
        </p:nvSpPr>
        <p:spPr>
          <a:xfrm>
            <a:off x="329184" y="895350"/>
            <a:ext cx="8433816" cy="1230629"/>
          </a:xfrm>
        </p:spPr>
        <p:txBody>
          <a:bodyPr/>
          <a:lstStyle/>
          <a:p>
            <a:r>
              <a:rPr lang="en-US" sz="1600" dirty="0" smtClean="0"/>
              <a:t>Enables heterogeneous </a:t>
            </a:r>
            <a:r>
              <a:rPr lang="en-US" sz="1600" dirty="0" err="1" smtClean="0"/>
              <a:t>ITaaS</a:t>
            </a:r>
            <a:r>
              <a:rPr lang="en-US" sz="1600" dirty="0" smtClean="0"/>
              <a:t> deployments utilizing a software-only scale-out storage solution</a:t>
            </a:r>
          </a:p>
          <a:p>
            <a:pPr lvl="2"/>
            <a:r>
              <a:rPr lang="en-GB" b="1" dirty="0" smtClean="0">
                <a:solidFill>
                  <a:schemeClr val="tx1"/>
                </a:solidFill>
              </a:rPr>
              <a:t>Open and extensible to any environment </a:t>
            </a:r>
            <a:r>
              <a:rPr lang="en-GB" b="0" dirty="0" smtClean="0">
                <a:solidFill>
                  <a:schemeClr val="tx1"/>
                </a:solidFill>
              </a:rPr>
              <a:t>– Any x86 server, multiple hypervisors</a:t>
            </a:r>
          </a:p>
          <a:p>
            <a:pPr lvl="2"/>
            <a:r>
              <a:rPr lang="en-GB" b="1" dirty="0" smtClean="0">
                <a:solidFill>
                  <a:schemeClr val="tx1"/>
                </a:solidFill>
              </a:rPr>
              <a:t>Increased agility – </a:t>
            </a:r>
            <a:r>
              <a:rPr lang="en-GB" dirty="0" smtClean="0">
                <a:solidFill>
                  <a:schemeClr val="tx1"/>
                </a:solidFill>
              </a:rPr>
              <a:t>seamless data mobility </a:t>
            </a:r>
            <a:r>
              <a:rPr lang="en-GB" b="0" dirty="0" smtClean="0">
                <a:solidFill>
                  <a:schemeClr val="tx1"/>
                </a:solidFill>
              </a:rPr>
              <a:t>across infrastructure and sites</a:t>
            </a:r>
          </a:p>
          <a:p>
            <a:pPr lvl="2"/>
            <a:r>
              <a:rPr lang="en-GB" b="1" dirty="0" smtClean="0">
                <a:solidFill>
                  <a:schemeClr val="tx1"/>
                </a:solidFill>
              </a:rPr>
              <a:t>Resiliency and risk reduction </a:t>
            </a:r>
            <a:r>
              <a:rPr lang="en-GB" b="0" dirty="0" smtClean="0">
                <a:solidFill>
                  <a:schemeClr val="tx1"/>
                </a:solidFill>
              </a:rPr>
              <a:t>– Built-in backup and disaster recovery</a:t>
            </a:r>
            <a:endParaRPr lang="en-US" b="0" dirty="0" smtClean="0">
              <a:solidFill>
                <a:schemeClr val="tx1"/>
              </a:solidFill>
            </a:endParaRPr>
          </a:p>
          <a:p>
            <a:pPr lvl="0"/>
            <a:endParaRPr lang="en-US" sz="700" dirty="0" smtClean="0"/>
          </a:p>
          <a:p>
            <a:pPr lvl="0"/>
            <a:endParaRPr lang="en-US" sz="1600" b="0" dirty="0" smtClean="0">
              <a:solidFill>
                <a:schemeClr val="tx1"/>
              </a:solidFill>
            </a:endParaRPr>
          </a:p>
          <a:p>
            <a:pPr lvl="0"/>
            <a:endParaRPr lang="en-US" sz="300" dirty="0" smtClean="0"/>
          </a:p>
          <a:p>
            <a:pPr lvl="0"/>
            <a:endParaRPr lang="en-US" dirty="0" smtClean="0"/>
          </a:p>
          <a:p>
            <a:pPr lvl="0"/>
            <a:endParaRPr lang="en-US" dirty="0" smtClean="0"/>
          </a:p>
          <a:p>
            <a:endParaRPr lang="en-US" b="0" dirty="0" smtClean="0">
              <a:solidFill>
                <a:schemeClr val="tx1"/>
              </a:solidFill>
            </a:endParaRPr>
          </a:p>
          <a:p>
            <a:endParaRPr lang="en-US" dirty="0" smtClean="0"/>
          </a:p>
          <a:p>
            <a:endParaRPr lang="en-US" dirty="0"/>
          </a:p>
        </p:txBody>
      </p:sp>
      <p:sp>
        <p:nvSpPr>
          <p:cNvPr id="9" name="Rectangle 8"/>
          <p:cNvSpPr/>
          <p:nvPr/>
        </p:nvSpPr>
        <p:spPr>
          <a:xfrm>
            <a:off x="2057400" y="2519472"/>
            <a:ext cx="6934200" cy="1461939"/>
          </a:xfrm>
          <a:prstGeom prst="rect">
            <a:avLst/>
          </a:prstGeom>
        </p:spPr>
        <p:txBody>
          <a:bodyPr wrap="square">
            <a:spAutoFit/>
          </a:bodyPr>
          <a:lstStyle/>
          <a:p>
            <a:pPr lvl="0">
              <a:spcAft>
                <a:spcPts val="600"/>
              </a:spcAft>
            </a:pPr>
            <a:r>
              <a:rPr lang="en-US" b="1" dirty="0" smtClean="0">
                <a:solidFill>
                  <a:schemeClr val="accent1"/>
                </a:solidFill>
              </a:rPr>
              <a:t>What’s New for StoreVirtual VSA?</a:t>
            </a:r>
          </a:p>
          <a:p>
            <a:pPr marL="169863" lvl="2" indent="-169863" defTabSz="457200">
              <a:spcAft>
                <a:spcPts val="400"/>
              </a:spcAft>
              <a:buFont typeface="Arial"/>
              <a:buChar char="•"/>
            </a:pPr>
            <a:r>
              <a:rPr lang="en-US" sz="1400" b="1" dirty="0" smtClean="0">
                <a:latin typeface="HP Simplified" pitchFamily="34" charset="0"/>
                <a:cs typeface="HP Simplified" pitchFamily="34" charset="0"/>
              </a:rPr>
              <a:t>New branding </a:t>
            </a:r>
            <a:r>
              <a:rPr lang="en-US" sz="1400" dirty="0" smtClean="0">
                <a:latin typeface="HP Simplified" pitchFamily="34" charset="0"/>
                <a:cs typeface="HP Simplified" pitchFamily="34" charset="0"/>
              </a:rPr>
              <a:t>– HP StoreVirtual VSA (formerly HP LeftHand VSA)</a:t>
            </a:r>
          </a:p>
          <a:p>
            <a:pPr marL="169863" lvl="2" indent="-169863" defTabSz="457200">
              <a:spcAft>
                <a:spcPts val="400"/>
              </a:spcAft>
              <a:buFont typeface="Arial"/>
              <a:buChar char="•"/>
            </a:pPr>
            <a:r>
              <a:rPr lang="en-US" sz="1400" b="1" dirty="0" smtClean="0">
                <a:latin typeface="HP Simplified" pitchFamily="34" charset="0"/>
                <a:cs typeface="HP Simplified" pitchFamily="34" charset="0"/>
              </a:rPr>
              <a:t>New lower price – </a:t>
            </a:r>
            <a:r>
              <a:rPr lang="en-US" sz="1400" dirty="0" smtClean="0">
                <a:latin typeface="HP Simplified" pitchFamily="34" charset="0"/>
                <a:cs typeface="HP Simplified" pitchFamily="34" charset="0"/>
              </a:rPr>
              <a:t>VSA single license at $3500 with 3 year support included – 36% savings</a:t>
            </a:r>
          </a:p>
          <a:p>
            <a:pPr marL="169863" lvl="2" indent="-169863" defTabSz="457200">
              <a:spcAft>
                <a:spcPts val="400"/>
              </a:spcAft>
              <a:buFont typeface="Arial"/>
              <a:buChar char="•"/>
            </a:pPr>
            <a:r>
              <a:rPr lang="en-US" sz="1400" b="1" dirty="0" smtClean="0">
                <a:latin typeface="HP Simplified" pitchFamily="34" charset="0"/>
                <a:cs typeface="HP Simplified" pitchFamily="34" charset="0"/>
              </a:rPr>
              <a:t>New StoreVirtual VSA Multi-packs </a:t>
            </a:r>
            <a:r>
              <a:rPr lang="en-US" sz="1400" dirty="0" smtClean="0">
                <a:latin typeface="HP Simplified" pitchFamily="34" charset="0"/>
                <a:cs typeface="HP Simplified" pitchFamily="34" charset="0"/>
              </a:rPr>
              <a:t>– quantities of 15, 60 or 1000 licenses</a:t>
            </a:r>
          </a:p>
          <a:p>
            <a:pPr marL="169863" lvl="2" indent="-169863" defTabSz="457200">
              <a:spcAft>
                <a:spcPts val="400"/>
              </a:spcAft>
              <a:buFont typeface="Arial"/>
              <a:buChar char="•"/>
            </a:pPr>
            <a:r>
              <a:rPr lang="en-US" sz="1400" b="1" dirty="0" smtClean="0">
                <a:latin typeface="HP Simplified" pitchFamily="34" charset="0"/>
                <a:cs typeface="HP Simplified" pitchFamily="34" charset="0"/>
              </a:rPr>
              <a:t>New capabilities </a:t>
            </a:r>
            <a:r>
              <a:rPr lang="en-US" sz="1400" dirty="0" smtClean="0">
                <a:latin typeface="HP Simplified" pitchFamily="34" charset="0"/>
                <a:cs typeface="HP Simplified" pitchFamily="34" charset="0"/>
              </a:rPr>
              <a:t>– Double performance with 2 virtual CPUs and multi-threading capability</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3484" y="2732475"/>
            <a:ext cx="1779841" cy="1248936"/>
          </a:xfrm>
          <a:prstGeom prst="rect">
            <a:avLst/>
          </a:prstGeom>
        </p:spPr>
      </p:pic>
    </p:spTree>
    <p:extLst>
      <p:ext uri="{BB962C8B-B14F-4D97-AF65-F5344CB8AC3E}">
        <p14:creationId xmlns:p14="http://schemas.microsoft.com/office/powerpoint/2010/main" val="326708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p:txBody>
          <a:bodyPr/>
          <a:lstStyle/>
          <a:p>
            <a:r>
              <a:rPr lang="en-US" sz="2800" dirty="0" smtClean="0">
                <a:latin typeface="+mn-lt"/>
              </a:rPr>
              <a:t>VSA:  Prepared for New Demands</a:t>
            </a:r>
            <a:endParaRPr lang="en-US" sz="2800" dirty="0">
              <a:latin typeface="+mn-lt"/>
            </a:endParaRPr>
          </a:p>
        </p:txBody>
      </p:sp>
      <p:sp>
        <p:nvSpPr>
          <p:cNvPr id="3" name="Rectangle 2"/>
          <p:cNvSpPr/>
          <p:nvPr/>
        </p:nvSpPr>
        <p:spPr>
          <a:xfrm>
            <a:off x="276296" y="905899"/>
            <a:ext cx="3469973" cy="1590179"/>
          </a:xfrm>
          <a:prstGeom prst="rect">
            <a:avLst/>
          </a:prstGeom>
        </p:spPr>
        <p:txBody>
          <a:bodyPr wrap="square">
            <a:spAutoFit/>
          </a:bodyPr>
          <a:lstStyle/>
          <a:p>
            <a:pPr marL="231775" lvl="2" indent="-177800">
              <a:spcAft>
                <a:spcPts val="800"/>
              </a:spcAft>
              <a:buFont typeface="HP Simplified" pitchFamily="34" charset="0"/>
              <a:buChar char="•"/>
            </a:pPr>
            <a:r>
              <a:rPr lang="en-US" sz="1400" dirty="0"/>
              <a:t>Higher performance and capacity to leverage latest technologies</a:t>
            </a:r>
          </a:p>
          <a:p>
            <a:pPr marL="231775" lvl="2" indent="-177800">
              <a:spcAft>
                <a:spcPts val="800"/>
              </a:spcAft>
              <a:buFont typeface="HP Simplified" pitchFamily="34" charset="0"/>
              <a:buChar char="•"/>
            </a:pPr>
            <a:r>
              <a:rPr lang="en-US" sz="1400" dirty="0"/>
              <a:t>New pricing and services reduce cost by 36% for single licenses </a:t>
            </a:r>
          </a:p>
          <a:p>
            <a:pPr marL="231775" lvl="2" indent="-177800">
              <a:spcAft>
                <a:spcPts val="800"/>
              </a:spcAft>
              <a:buFont typeface="HP Simplified" pitchFamily="34" charset="0"/>
              <a:buChar char="•"/>
            </a:pPr>
            <a:r>
              <a:rPr lang="en-US" sz="1400" dirty="0"/>
              <a:t>Multi-packs enable large remote office and cloud </a:t>
            </a:r>
            <a:r>
              <a:rPr lang="en-US" sz="1400" dirty="0" smtClean="0"/>
              <a:t>deployments, </a:t>
            </a:r>
            <a:r>
              <a:rPr lang="en-US" sz="1400" dirty="0"/>
              <a:t>for less</a:t>
            </a:r>
          </a:p>
        </p:txBody>
      </p:sp>
      <p:grpSp>
        <p:nvGrpSpPr>
          <p:cNvPr id="15" name="Group 14"/>
          <p:cNvGrpSpPr/>
          <p:nvPr/>
        </p:nvGrpSpPr>
        <p:grpSpPr>
          <a:xfrm>
            <a:off x="4020297" y="879379"/>
            <a:ext cx="4824519" cy="2412896"/>
            <a:chOff x="3948179" y="2486530"/>
            <a:chExt cx="4824519" cy="2412896"/>
          </a:xfrm>
        </p:grpSpPr>
        <p:pic>
          <p:nvPicPr>
            <p:cNvPr id="4"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5026" r="8307"/>
            <a:stretch/>
          </p:blipFill>
          <p:spPr bwMode="auto">
            <a:xfrm>
              <a:off x="4012276" y="2528442"/>
              <a:ext cx="4760422" cy="23352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372493" y="2486530"/>
              <a:ext cx="2898373" cy="276999"/>
            </a:xfrm>
            <a:prstGeom prst="rect">
              <a:avLst/>
            </a:prstGeom>
            <a:noFill/>
            <a:ln>
              <a:noFill/>
            </a:ln>
          </p:spPr>
          <p:txBody>
            <a:bodyPr wrap="square" rtlCol="0">
              <a:spAutoFit/>
            </a:bodyPr>
            <a:lstStyle/>
            <a:p>
              <a:pPr marL="0" defTabSz="430213">
                <a:spcAft>
                  <a:spcPts val="400"/>
                </a:spcAft>
                <a:buSzPct val="100000"/>
              </a:pPr>
              <a:r>
                <a:rPr lang="en-US" sz="1200" dirty="0" smtClean="0">
                  <a:solidFill>
                    <a:schemeClr val="accent1"/>
                  </a:solidFill>
                  <a:latin typeface="HP Simplified" pitchFamily="34" charset="0"/>
                  <a:cs typeface="HP Simplified" pitchFamily="34" charset="0"/>
                </a:rPr>
                <a:t>3 node VSA cluster with SSDs</a:t>
              </a:r>
            </a:p>
          </p:txBody>
        </p:sp>
        <p:sp>
          <p:nvSpPr>
            <p:cNvPr id="7" name="TextBox 6"/>
            <p:cNvSpPr txBox="1"/>
            <p:nvPr/>
          </p:nvSpPr>
          <p:spPr>
            <a:xfrm rot="16200000">
              <a:off x="3784983" y="4326384"/>
              <a:ext cx="588001" cy="261610"/>
            </a:xfrm>
            <a:prstGeom prst="rect">
              <a:avLst/>
            </a:prstGeom>
            <a:noFill/>
            <a:ln>
              <a:noFill/>
            </a:ln>
          </p:spPr>
          <p:txBody>
            <a:bodyPr wrap="square" rtlCol="0">
              <a:spAutoFit/>
            </a:bodyPr>
            <a:lstStyle/>
            <a:p>
              <a:pPr marL="0" algn="ctr" defTabSz="430213">
                <a:spcAft>
                  <a:spcPts val="400"/>
                </a:spcAft>
                <a:buSzPct val="100000"/>
              </a:pPr>
              <a:r>
                <a:rPr lang="en-US" sz="1100" dirty="0" smtClean="0">
                  <a:solidFill>
                    <a:srgbClr val="000000"/>
                  </a:solidFill>
                  <a:latin typeface="HP Simplified" pitchFamily="34" charset="0"/>
                  <a:cs typeface="HP Simplified" pitchFamily="34" charset="0"/>
                </a:rPr>
                <a:t>IOPS</a:t>
              </a:r>
            </a:p>
          </p:txBody>
        </p:sp>
        <p:sp>
          <p:nvSpPr>
            <p:cNvPr id="8" name="TextBox 7"/>
            <p:cNvSpPr txBox="1"/>
            <p:nvPr/>
          </p:nvSpPr>
          <p:spPr>
            <a:xfrm>
              <a:off x="7160027" y="4637816"/>
              <a:ext cx="964276" cy="261610"/>
            </a:xfrm>
            <a:prstGeom prst="rect">
              <a:avLst/>
            </a:prstGeom>
            <a:noFill/>
            <a:ln>
              <a:noFill/>
            </a:ln>
          </p:spPr>
          <p:txBody>
            <a:bodyPr wrap="square" rtlCol="0">
              <a:spAutoFit/>
            </a:bodyPr>
            <a:lstStyle/>
            <a:p>
              <a:pPr marL="0" defTabSz="430213">
                <a:spcAft>
                  <a:spcPts val="400"/>
                </a:spcAft>
                <a:buSzPct val="100000"/>
              </a:pPr>
              <a:r>
                <a:rPr lang="en-US" sz="1100" dirty="0" smtClean="0">
                  <a:solidFill>
                    <a:srgbClr val="000000"/>
                  </a:solidFill>
                  <a:latin typeface="HP Simplified" pitchFamily="34" charset="0"/>
                  <a:cs typeface="HP Simplified" pitchFamily="34" charset="0"/>
                </a:rPr>
                <a:t>Queue depth</a:t>
              </a:r>
            </a:p>
          </p:txBody>
        </p:sp>
      </p:grpSp>
      <p:grpSp>
        <p:nvGrpSpPr>
          <p:cNvPr id="14" name="Group 13"/>
          <p:cNvGrpSpPr/>
          <p:nvPr/>
        </p:nvGrpSpPr>
        <p:grpSpPr>
          <a:xfrm>
            <a:off x="495988" y="2871836"/>
            <a:ext cx="4114883" cy="1786973"/>
            <a:chOff x="3779519" y="905899"/>
            <a:chExt cx="4114883" cy="1786973"/>
          </a:xfrm>
        </p:grpSpPr>
        <p:pic>
          <p:nvPicPr>
            <p:cNvPr id="10"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863860" y="905899"/>
              <a:ext cx="197167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3779520" y="2477428"/>
              <a:ext cx="3255824" cy="215444"/>
            </a:xfrm>
            <a:prstGeom prst="rect">
              <a:avLst/>
            </a:prstGeom>
          </p:spPr>
          <p:txBody>
            <a:bodyPr wrap="square">
              <a:spAutoFit/>
            </a:bodyPr>
            <a:lstStyle/>
            <a:p>
              <a:r>
                <a:rPr lang="en-US" sz="800" dirty="0">
                  <a:hlinkClick r:id="rId5"/>
                </a:rPr>
                <a:t>http://www.theregister.co.uk/2012/11/05/hp_storevirtual_storeeasy</a:t>
              </a:r>
              <a:r>
                <a:rPr lang="en-US" sz="800" dirty="0" smtClean="0">
                  <a:hlinkClick r:id="rId5"/>
                </a:rPr>
                <a:t>/</a:t>
              </a:r>
              <a:r>
                <a:rPr lang="en-US" sz="800" dirty="0" smtClean="0"/>
                <a:t> </a:t>
              </a:r>
              <a:endParaRPr lang="en-US" sz="800" dirty="0"/>
            </a:p>
          </p:txBody>
        </p:sp>
        <p:sp>
          <p:nvSpPr>
            <p:cNvPr id="12" name="Rectangle 11"/>
            <p:cNvSpPr/>
            <p:nvPr/>
          </p:nvSpPr>
          <p:spPr>
            <a:xfrm>
              <a:off x="3782285" y="1271021"/>
              <a:ext cx="3366657" cy="384721"/>
            </a:xfrm>
            <a:prstGeom prst="rect">
              <a:avLst/>
            </a:prstGeom>
          </p:spPr>
          <p:txBody>
            <a:bodyPr wrap="square">
              <a:spAutoFit/>
            </a:bodyPr>
            <a:lstStyle/>
            <a:p>
              <a:r>
                <a:rPr lang="en-US" sz="1000" b="1" dirty="0"/>
                <a:t>HP hopes to give itself a shot in the arm with its LeftHand</a:t>
              </a:r>
            </a:p>
            <a:p>
              <a:r>
                <a:rPr lang="en-US" sz="900" b="1" dirty="0" smtClean="0"/>
                <a:t>By </a:t>
              </a:r>
              <a:r>
                <a:rPr lang="en-US" sz="900" b="1" dirty="0"/>
                <a:t>Chris </a:t>
              </a:r>
              <a:r>
                <a:rPr lang="en-US" sz="900" b="1" dirty="0" smtClean="0"/>
                <a:t>Mellor</a:t>
              </a:r>
              <a:endParaRPr lang="en-US" sz="900" b="1" dirty="0"/>
            </a:p>
          </p:txBody>
        </p:sp>
        <p:sp>
          <p:nvSpPr>
            <p:cNvPr id="13" name="Rectangle 12"/>
            <p:cNvSpPr/>
            <p:nvPr/>
          </p:nvSpPr>
          <p:spPr>
            <a:xfrm>
              <a:off x="3779519" y="1613129"/>
              <a:ext cx="4114883" cy="923330"/>
            </a:xfrm>
            <a:prstGeom prst="rect">
              <a:avLst/>
            </a:prstGeom>
          </p:spPr>
          <p:txBody>
            <a:bodyPr wrap="square">
              <a:spAutoFit/>
            </a:bodyPr>
            <a:lstStyle/>
            <a:p>
              <a:r>
                <a:rPr lang="en-US" sz="900" dirty="0"/>
                <a:t>LHOS enables the StoreVirtual VSA to support two </a:t>
              </a:r>
              <a:r>
                <a:rPr lang="en-US" sz="900" dirty="0" err="1"/>
                <a:t>vCPUs</a:t>
              </a:r>
              <a:r>
                <a:rPr lang="en-US" sz="900" dirty="0"/>
                <a:t>. </a:t>
              </a:r>
              <a:r>
                <a:rPr lang="en-US" sz="900" dirty="0" smtClean="0"/>
                <a:t>Davis </a:t>
              </a:r>
              <a:r>
                <a:rPr lang="en-US" sz="900" dirty="0"/>
                <a:t>says: "This capability, in addition [to the] multi-threading advancements in 10.0, enhances performance up to 2x for some workloads. As a result of this enhancement, we will now also support running 2 </a:t>
              </a:r>
              <a:r>
                <a:rPr lang="en-US" sz="900" dirty="0" err="1"/>
                <a:t>vCPUs</a:t>
              </a:r>
              <a:r>
                <a:rPr lang="en-US" sz="900" dirty="0"/>
                <a:t> in older versions of VSA. So if you’ve been dying to try it, go ahead. Our lab tests with SAN/</a:t>
              </a:r>
              <a:r>
                <a:rPr lang="en-US" sz="900" dirty="0" err="1"/>
                <a:t>iQ</a:t>
              </a:r>
              <a:r>
                <a:rPr lang="en-US" sz="900" dirty="0"/>
                <a:t> 9.5 and 2 </a:t>
              </a:r>
              <a:r>
                <a:rPr lang="en-US" sz="900" dirty="0" err="1"/>
                <a:t>vCPUs</a:t>
              </a:r>
              <a:r>
                <a:rPr lang="en-US" sz="900" dirty="0"/>
                <a:t> showed an up to 50 per cent increase in performance</a:t>
              </a:r>
              <a:r>
                <a:rPr lang="en-US" sz="900" dirty="0" smtClean="0"/>
                <a:t>."</a:t>
              </a:r>
              <a:endParaRPr lang="en-US" sz="900" dirty="0"/>
            </a:p>
          </p:txBody>
        </p:sp>
      </p:grpSp>
    </p:spTree>
    <p:extLst>
      <p:ext uri="{BB962C8B-B14F-4D97-AF65-F5344CB8AC3E}">
        <p14:creationId xmlns:p14="http://schemas.microsoft.com/office/powerpoint/2010/main" val="1255732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HP StoreVirtual features and integration</a:t>
            </a:r>
            <a:endParaRPr lang="en-US" dirty="0"/>
          </a:p>
        </p:txBody>
      </p:sp>
      <p:sp>
        <p:nvSpPr>
          <p:cNvPr id="5" name="Content Placeholder 4"/>
          <p:cNvSpPr>
            <a:spLocks noGrp="1"/>
          </p:cNvSpPr>
          <p:nvPr>
            <p:ph sz="quarter" idx="16"/>
          </p:nvPr>
        </p:nvSpPr>
        <p:spPr>
          <a:xfrm>
            <a:off x="328613" y="1188724"/>
            <a:ext cx="3836291" cy="3219769"/>
          </a:xfrm>
        </p:spPr>
        <p:txBody>
          <a:bodyPr/>
          <a:lstStyle/>
          <a:p>
            <a:r>
              <a:rPr lang="en-US" dirty="0" smtClean="0"/>
              <a:t>All-inclusive feature set</a:t>
            </a:r>
          </a:p>
          <a:p>
            <a:pPr lvl="2"/>
            <a:r>
              <a:rPr lang="en-US" dirty="0" smtClean="0"/>
              <a:t>Network RAID – synchronous replication</a:t>
            </a:r>
          </a:p>
          <a:p>
            <a:pPr lvl="2"/>
            <a:r>
              <a:rPr lang="en-US" dirty="0" smtClean="0"/>
              <a:t>Peer Motion data mobility</a:t>
            </a:r>
          </a:p>
          <a:p>
            <a:pPr lvl="2"/>
            <a:r>
              <a:rPr lang="en-US" dirty="0" smtClean="0"/>
              <a:t>Linear capacity and performance scaling</a:t>
            </a:r>
          </a:p>
          <a:p>
            <a:pPr lvl="2"/>
            <a:r>
              <a:rPr lang="en-US" dirty="0" smtClean="0"/>
              <a:t>Pay-as-you-grow, scale capacity and performance as needed, non-disruptively</a:t>
            </a:r>
          </a:p>
          <a:p>
            <a:pPr lvl="2"/>
            <a:r>
              <a:rPr lang="en-US" dirty="0" smtClean="0"/>
              <a:t>Space-efficient thin provisioning</a:t>
            </a:r>
          </a:p>
          <a:p>
            <a:pPr lvl="2"/>
            <a:r>
              <a:rPr lang="en-US" dirty="0" smtClean="0"/>
              <a:t>Integrated disaster recovery</a:t>
            </a:r>
          </a:p>
          <a:p>
            <a:pPr lvl="3"/>
            <a:r>
              <a:rPr lang="en-US" dirty="0" smtClean="0"/>
              <a:t>Snapshots</a:t>
            </a:r>
          </a:p>
          <a:p>
            <a:pPr lvl="3"/>
            <a:r>
              <a:rPr lang="en-US" dirty="0" smtClean="0"/>
              <a:t>Remote Copy</a:t>
            </a:r>
          </a:p>
          <a:p>
            <a:pPr lvl="3"/>
            <a:r>
              <a:rPr lang="en-US" dirty="0" smtClean="0"/>
              <a:t>Multi-site array</a:t>
            </a:r>
          </a:p>
          <a:p>
            <a:pPr lvl="3"/>
            <a:endParaRPr lang="en-US" dirty="0" smtClean="0"/>
          </a:p>
          <a:p>
            <a:pPr lvl="1"/>
            <a:endParaRPr lang="en-US" dirty="0" smtClean="0"/>
          </a:p>
          <a:p>
            <a:endParaRPr lang="en-US" dirty="0"/>
          </a:p>
        </p:txBody>
      </p:sp>
      <p:sp>
        <p:nvSpPr>
          <p:cNvPr id="6" name="Content Placeholder 5"/>
          <p:cNvSpPr>
            <a:spLocks noGrp="1"/>
          </p:cNvSpPr>
          <p:nvPr>
            <p:ph sz="quarter" idx="17"/>
          </p:nvPr>
        </p:nvSpPr>
        <p:spPr/>
        <p:txBody>
          <a:bodyPr/>
          <a:lstStyle/>
          <a:p>
            <a:r>
              <a:rPr lang="en-US" dirty="0" smtClean="0"/>
              <a:t>Application integration</a:t>
            </a:r>
          </a:p>
          <a:p>
            <a:pPr lvl="2"/>
            <a:r>
              <a:rPr lang="en-US" dirty="0" smtClean="0"/>
              <a:t>vSphere Storage API integration (VAAI, VASA)</a:t>
            </a:r>
          </a:p>
          <a:p>
            <a:pPr lvl="2"/>
            <a:r>
              <a:rPr lang="en-US" dirty="0" smtClean="0"/>
              <a:t>VMware vCenter Server storage management</a:t>
            </a:r>
          </a:p>
          <a:p>
            <a:pPr lvl="2"/>
            <a:r>
              <a:rPr lang="en-US" dirty="0" smtClean="0"/>
              <a:t>Replication adapter for VMware vCenter Site Recovery Manager</a:t>
            </a:r>
          </a:p>
          <a:p>
            <a:pPr lvl="2"/>
            <a:r>
              <a:rPr lang="en-US" dirty="0" smtClean="0"/>
              <a:t>HP Insight Control for Microsoft System Center</a:t>
            </a:r>
          </a:p>
          <a:p>
            <a:pPr lvl="2"/>
            <a:r>
              <a:rPr lang="en-US" dirty="0" smtClean="0"/>
              <a:t>HP Management pack for SCOM</a:t>
            </a:r>
          </a:p>
          <a:p>
            <a:pPr lvl="2"/>
            <a:r>
              <a:rPr lang="en-US" dirty="0" smtClean="0"/>
              <a:t>VSS provider &amp; requestor functions</a:t>
            </a:r>
          </a:p>
          <a:p>
            <a:pPr lvl="2"/>
            <a:r>
              <a:rPr lang="en-US" dirty="0" smtClean="0"/>
              <a:t>LeftHand DSM for MPIO</a:t>
            </a:r>
          </a:p>
          <a:p>
            <a:pPr lvl="2"/>
            <a:r>
              <a:rPr lang="en-US" dirty="0" smtClean="0"/>
              <a:t>Application Aware Snapshot Manager</a:t>
            </a:r>
          </a:p>
          <a:p>
            <a:pPr lvl="2"/>
            <a:r>
              <a:rPr lang="en-US" dirty="0" smtClean="0"/>
              <a:t>Recovery Manager for Windows</a:t>
            </a:r>
          </a:p>
          <a:p>
            <a:pPr lvl="2"/>
            <a:r>
              <a:rPr lang="en-US" dirty="0" smtClean="0"/>
              <a:t>Windows Active Directory</a:t>
            </a:r>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subTitle" idx="1"/>
          </p:nvPr>
        </p:nvSpPr>
        <p:spPr/>
        <p:txBody>
          <a:bodyPr/>
          <a:lstStyle/>
          <a:p>
            <a:r>
              <a:rPr lang="en-US" dirty="0" smtClean="0"/>
              <a:t>Centralized </a:t>
            </a:r>
            <a:r>
              <a:rPr lang="en-US" dirty="0"/>
              <a:t>M</a:t>
            </a:r>
            <a:r>
              <a:rPr lang="en-US" dirty="0" smtClean="0"/>
              <a:t>anagement </a:t>
            </a:r>
            <a:r>
              <a:rPr lang="en-US" dirty="0"/>
              <a:t>C</a:t>
            </a:r>
            <a:r>
              <a:rPr lang="en-US" dirty="0" smtClean="0"/>
              <a:t>onsole</a:t>
            </a:r>
            <a:endParaRPr lang="en-US" dirty="0"/>
          </a:p>
        </p:txBody>
      </p:sp>
      <p:sp>
        <p:nvSpPr>
          <p:cNvPr id="3" name="Title 2"/>
          <p:cNvSpPr>
            <a:spLocks noGrp="1"/>
          </p:cNvSpPr>
          <p:nvPr>
            <p:ph type="title"/>
          </p:nvPr>
        </p:nvSpPr>
        <p:spPr/>
        <p:txBody>
          <a:bodyPr/>
          <a:lstStyle/>
          <a:p>
            <a:r>
              <a:rPr lang="en-US" dirty="0" smtClean="0"/>
              <a:t>Storage management made simple</a:t>
            </a:r>
            <a:endParaRPr lang="en-US" dirty="0"/>
          </a:p>
        </p:txBody>
      </p:sp>
      <p:sp>
        <p:nvSpPr>
          <p:cNvPr id="6" name="Content Placeholder 5"/>
          <p:cNvSpPr>
            <a:spLocks noGrp="1"/>
          </p:cNvSpPr>
          <p:nvPr>
            <p:ph sz="quarter" idx="10"/>
          </p:nvPr>
        </p:nvSpPr>
        <p:spPr>
          <a:xfrm>
            <a:off x="329184" y="1103179"/>
            <a:ext cx="2718816" cy="3480728"/>
          </a:xfrm>
        </p:spPr>
        <p:txBody>
          <a:bodyPr/>
          <a:lstStyle/>
          <a:p>
            <a:r>
              <a:rPr lang="en-US" dirty="0" smtClean="0"/>
              <a:t>Manage all nodes</a:t>
            </a:r>
          </a:p>
          <a:p>
            <a:pPr marL="285750" lvl="1" indent="-285750">
              <a:buFont typeface="Arial" pitchFamily="34" charset="0"/>
              <a:buChar char="•"/>
            </a:pPr>
            <a:r>
              <a:rPr lang="en-US" dirty="0" smtClean="0"/>
              <a:t>From all locations</a:t>
            </a:r>
          </a:p>
          <a:p>
            <a:pPr marL="285750" lvl="1" indent="-285750">
              <a:buFont typeface="Arial" pitchFamily="34" charset="0"/>
              <a:buChar char="•"/>
            </a:pPr>
            <a:r>
              <a:rPr lang="en-US" dirty="0" smtClean="0"/>
              <a:t>Regardless of model or gen</a:t>
            </a:r>
          </a:p>
          <a:p>
            <a:r>
              <a:rPr lang="en-US" dirty="0" smtClean="0"/>
              <a:t>SAN status page</a:t>
            </a:r>
          </a:p>
          <a:p>
            <a:pPr marL="285750" lvl="1" indent="-285750">
              <a:buFont typeface="Arial" pitchFamily="34" charset="0"/>
              <a:buChar char="•"/>
            </a:pPr>
            <a:r>
              <a:rPr lang="en-US" dirty="0" smtClean="0"/>
              <a:t>Real time monitoring</a:t>
            </a:r>
          </a:p>
          <a:p>
            <a:pPr marL="285750" lvl="1" indent="-285750">
              <a:buFont typeface="Arial" pitchFamily="34" charset="0"/>
              <a:buChar char="•"/>
            </a:pPr>
            <a:r>
              <a:rPr lang="en-US" dirty="0" smtClean="0"/>
              <a:t>Best practice summary</a:t>
            </a:r>
          </a:p>
          <a:p>
            <a:pPr marL="285750" lvl="1" indent="-285750">
              <a:buFont typeface="Arial" pitchFamily="34" charset="0"/>
              <a:buChar char="•"/>
            </a:pPr>
            <a:r>
              <a:rPr lang="en-US" dirty="0" smtClean="0"/>
              <a:t>See available updates</a:t>
            </a:r>
          </a:p>
          <a:p>
            <a:r>
              <a:rPr lang="en-US" dirty="0" smtClean="0"/>
              <a:t>Flexible options</a:t>
            </a:r>
          </a:p>
          <a:p>
            <a:pPr marL="285750" lvl="1" indent="-285750">
              <a:buFont typeface="Arial" pitchFamily="34" charset="0"/>
              <a:buChar char="•"/>
            </a:pPr>
            <a:r>
              <a:rPr lang="en-US" dirty="0" smtClean="0"/>
              <a:t>Wizard driven </a:t>
            </a:r>
          </a:p>
          <a:p>
            <a:pPr marL="285750" lvl="1" indent="-285750">
              <a:buFont typeface="Arial" pitchFamily="34" charset="0"/>
              <a:buChar char="•"/>
            </a:pPr>
            <a:r>
              <a:rPr lang="en-US" dirty="0" smtClean="0"/>
              <a:t>Manually driven</a:t>
            </a:r>
          </a:p>
          <a:p>
            <a:pPr marL="285750" lvl="1" indent="-285750">
              <a:buFont typeface="Arial" pitchFamily="34" charset="0"/>
              <a:buChar char="•"/>
            </a:pPr>
            <a:r>
              <a:rPr lang="en-US" dirty="0" smtClean="0"/>
              <a:t>CLI driven</a:t>
            </a:r>
          </a:p>
        </p:txBody>
      </p:sp>
      <p:pic>
        <p:nvPicPr>
          <p:cNvPr id="7" name="Picture 6"/>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072882" y="1134784"/>
            <a:ext cx="4845698" cy="3586503"/>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705807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HP Insight Control for vCenter</a:t>
            </a:r>
            <a:endParaRPr lang="en-US" dirty="0"/>
          </a:p>
        </p:txBody>
      </p:sp>
      <p:sp>
        <p:nvSpPr>
          <p:cNvPr id="7" name="Subtitle 6"/>
          <p:cNvSpPr>
            <a:spLocks noGrp="1"/>
          </p:cNvSpPr>
          <p:nvPr>
            <p:ph type="subTitle" idx="1"/>
          </p:nvPr>
        </p:nvSpPr>
        <p:spPr>
          <a:xfrm>
            <a:off x="331470" y="691517"/>
            <a:ext cx="8117206" cy="276999"/>
          </a:xfrm>
        </p:spPr>
        <p:txBody>
          <a:bodyPr/>
          <a:lstStyle/>
          <a:p>
            <a:r>
              <a:rPr lang="en-US" dirty="0" smtClean="0"/>
              <a:t>Single pane of glass from VMware vCenter to your HP Converged Infrastructure</a:t>
            </a:r>
          </a:p>
        </p:txBody>
      </p:sp>
      <p:pic>
        <p:nvPicPr>
          <p:cNvPr id="10" name="Picture 5" descr="C:\Users\sdaigle\Desktop\IC4VC Screen captures\Server tab view.tif"/>
          <p:cNvPicPr>
            <a:picLocks noChangeAspect="1" noChangeArrowheads="1"/>
          </p:cNvPicPr>
          <p:nvPr/>
        </p:nvPicPr>
        <p:blipFill>
          <a:blip r:embed="rId3" cstate="print"/>
          <a:stretch>
            <a:fillRect/>
          </a:stretch>
        </p:blipFill>
        <p:spPr bwMode="auto">
          <a:xfrm>
            <a:off x="402100" y="1543218"/>
            <a:ext cx="2743200" cy="1974036"/>
          </a:xfrm>
          <a:prstGeom prst="rect">
            <a:avLst/>
          </a:prstGeom>
          <a:ln>
            <a:noFill/>
          </a:ln>
          <a:effectLst>
            <a:outerShdw blurRad="292100" dist="139700" dir="2700000" algn="tl" rotWithShape="0">
              <a:srgbClr val="333333">
                <a:alpha val="65000"/>
              </a:srgbClr>
            </a:outerShdw>
            <a:reflection blurRad="6350" stA="50000" endA="275" endPos="40000" dist="101600" dir="5400000" sy="-100000" algn="bl" rotWithShape="0"/>
          </a:effectLst>
        </p:spPr>
      </p:pic>
      <p:grpSp>
        <p:nvGrpSpPr>
          <p:cNvPr id="3" name="Group 36"/>
          <p:cNvGrpSpPr/>
          <p:nvPr/>
        </p:nvGrpSpPr>
        <p:grpSpPr>
          <a:xfrm>
            <a:off x="6533366" y="1015374"/>
            <a:ext cx="1886390" cy="1101222"/>
            <a:chOff x="3734320" y="1269428"/>
            <a:chExt cx="3758095" cy="2704365"/>
          </a:xfrm>
          <a:effectLst/>
        </p:grpSpPr>
        <p:pic>
          <p:nvPicPr>
            <p:cNvPr id="38" name="Picture 5" descr="C:\Users\sdaigle\Desktop\IC4VC Screen captures\Server tab view.tif"/>
            <p:cNvPicPr>
              <a:picLocks noChangeAspect="1" noChangeArrowheads="1"/>
            </p:cNvPicPr>
            <p:nvPr/>
          </p:nvPicPr>
          <p:blipFill>
            <a:blip r:embed="rId4" cstate="print"/>
            <a:stretch>
              <a:fillRect/>
            </a:stretch>
          </p:blipFill>
          <p:spPr bwMode="auto">
            <a:xfrm>
              <a:off x="3734320" y="1269428"/>
              <a:ext cx="3758095" cy="2704365"/>
            </a:xfrm>
            <a:prstGeom prst="rect">
              <a:avLst/>
            </a:prstGeom>
            <a:ln>
              <a:noFill/>
            </a:ln>
            <a:effectLst>
              <a:outerShdw blurRad="292100" dist="139700" dir="2700000" algn="tl" rotWithShape="0">
                <a:srgbClr val="333333">
                  <a:alpha val="65000"/>
                </a:srgbClr>
              </a:outerShdw>
              <a:reflection blurRad="6350" stA="50000" endA="275" endPos="40000" dist="101600" dir="5400000" sy="-100000" algn="bl" rotWithShape="0"/>
            </a:effectLst>
          </p:spPr>
        </p:pic>
        <p:pic>
          <p:nvPicPr>
            <p:cNvPr id="39" name="Picture 3"/>
            <p:cNvPicPr>
              <a:picLocks noChangeAspect="1" noChangeArrowheads="1"/>
            </p:cNvPicPr>
            <p:nvPr/>
          </p:nvPicPr>
          <p:blipFill>
            <a:blip r:embed="rId5" cstate="print"/>
            <a:srcRect l="559" t="7984" r="1955" b="1048"/>
            <a:stretch>
              <a:fillRect/>
            </a:stretch>
          </p:blipFill>
          <p:spPr bwMode="auto">
            <a:xfrm>
              <a:off x="4366901" y="1657884"/>
              <a:ext cx="2973935" cy="1743342"/>
            </a:xfrm>
            <a:prstGeom prst="rect">
              <a:avLst/>
            </a:prstGeom>
            <a:noFill/>
            <a:ln w="9525">
              <a:noFill/>
              <a:miter lim="800000"/>
              <a:headEnd/>
              <a:tailEnd/>
            </a:ln>
          </p:spPr>
        </p:pic>
      </p:grpSp>
      <p:grpSp>
        <p:nvGrpSpPr>
          <p:cNvPr id="4" name="Group 39"/>
          <p:cNvGrpSpPr/>
          <p:nvPr/>
        </p:nvGrpSpPr>
        <p:grpSpPr>
          <a:xfrm>
            <a:off x="6551688" y="3503901"/>
            <a:ext cx="1872720" cy="1292492"/>
            <a:chOff x="1939702" y="1953092"/>
            <a:chExt cx="5503806" cy="3960597"/>
          </a:xfrm>
          <a:effectLst/>
        </p:grpSpPr>
        <p:pic>
          <p:nvPicPr>
            <p:cNvPr id="41" name="Picture 5" descr="C:\Users\sdaigle\Desktop\IC4VC Screen captures\Server tab view.tif"/>
            <p:cNvPicPr>
              <a:picLocks noChangeAspect="1" noChangeArrowheads="1"/>
            </p:cNvPicPr>
            <p:nvPr/>
          </p:nvPicPr>
          <p:blipFill>
            <a:blip r:embed="rId4" cstate="print"/>
            <a:stretch>
              <a:fillRect/>
            </a:stretch>
          </p:blipFill>
          <p:spPr bwMode="auto">
            <a:xfrm>
              <a:off x="1939702" y="1953092"/>
              <a:ext cx="5503806" cy="3960597"/>
            </a:xfrm>
            <a:prstGeom prst="rect">
              <a:avLst/>
            </a:prstGeom>
            <a:ln>
              <a:noFill/>
            </a:ln>
            <a:effectLst>
              <a:outerShdw blurRad="292100" dist="139700" dir="2700000" algn="tl" rotWithShape="0">
                <a:srgbClr val="333333">
                  <a:alpha val="65000"/>
                </a:srgbClr>
              </a:outerShdw>
              <a:reflection blurRad="6350" stA="50000" endA="275" endPos="40000" dist="101600" dir="5400000" sy="-100000" algn="bl" rotWithShape="0"/>
            </a:effectLst>
          </p:spPr>
        </p:pic>
        <p:pic>
          <p:nvPicPr>
            <p:cNvPr id="42" name="Picture 2"/>
            <p:cNvPicPr>
              <a:picLocks noChangeArrowheads="1"/>
            </p:cNvPicPr>
            <p:nvPr/>
          </p:nvPicPr>
          <p:blipFill>
            <a:blip r:embed="rId6" cstate="print"/>
            <a:srcRect/>
            <a:stretch>
              <a:fillRect/>
            </a:stretch>
          </p:blipFill>
          <p:spPr bwMode="auto">
            <a:xfrm>
              <a:off x="2871382" y="2512464"/>
              <a:ext cx="4520729" cy="2597921"/>
            </a:xfrm>
            <a:prstGeom prst="rect">
              <a:avLst/>
            </a:prstGeom>
            <a:noFill/>
            <a:ln w="9525">
              <a:noFill/>
              <a:miter lim="800000"/>
              <a:headEnd/>
              <a:tailEnd/>
            </a:ln>
          </p:spPr>
        </p:pic>
      </p:grpSp>
      <p:grpSp>
        <p:nvGrpSpPr>
          <p:cNvPr id="5" name="Group 42"/>
          <p:cNvGrpSpPr/>
          <p:nvPr/>
        </p:nvGrpSpPr>
        <p:grpSpPr>
          <a:xfrm>
            <a:off x="6549699" y="2159776"/>
            <a:ext cx="1836396" cy="1259754"/>
            <a:chOff x="2120951" y="2175284"/>
            <a:chExt cx="4613136" cy="3319662"/>
          </a:xfrm>
          <a:effectLst/>
        </p:grpSpPr>
        <p:pic>
          <p:nvPicPr>
            <p:cNvPr id="44" name="Picture 5" descr="C:\Users\sdaigle\Desktop\IC4VC Screen captures\Server tab view.tif"/>
            <p:cNvPicPr>
              <a:picLocks noChangeAspect="1" noChangeArrowheads="1"/>
            </p:cNvPicPr>
            <p:nvPr/>
          </p:nvPicPr>
          <p:blipFill>
            <a:blip r:embed="rId4" cstate="print"/>
            <a:stretch>
              <a:fillRect/>
            </a:stretch>
          </p:blipFill>
          <p:spPr bwMode="auto">
            <a:xfrm>
              <a:off x="2120951" y="2175284"/>
              <a:ext cx="4613136" cy="3319662"/>
            </a:xfrm>
            <a:prstGeom prst="rect">
              <a:avLst/>
            </a:prstGeom>
            <a:ln>
              <a:noFill/>
            </a:ln>
            <a:effectLst>
              <a:outerShdw blurRad="292100" dist="139700" dir="2700000" algn="tl" rotWithShape="0">
                <a:srgbClr val="333333">
                  <a:alpha val="65000"/>
                </a:srgbClr>
              </a:outerShdw>
              <a:reflection blurRad="6350" stA="50000" endA="275" endPos="40000" dist="101600" dir="5400000" sy="-100000" algn="bl" rotWithShape="0"/>
            </a:effectLst>
          </p:spPr>
        </p:pic>
        <p:pic>
          <p:nvPicPr>
            <p:cNvPr id="45" name="Picture 2" descr="C:\Users\sdaigle\Desktop\WEBNDA\br70screenshots\network_diagram.PNG"/>
            <p:cNvPicPr>
              <a:picLocks noChangeAspect="1" noChangeArrowheads="1"/>
            </p:cNvPicPr>
            <p:nvPr/>
          </p:nvPicPr>
          <p:blipFill>
            <a:blip r:embed="rId7" cstate="print"/>
            <a:srcRect l="15233" t="15409" r="806" b="19989"/>
            <a:stretch>
              <a:fillRect/>
            </a:stretch>
          </p:blipFill>
          <p:spPr bwMode="auto">
            <a:xfrm>
              <a:off x="2897024" y="2649198"/>
              <a:ext cx="3794334" cy="2196268"/>
            </a:xfrm>
            <a:prstGeom prst="rect">
              <a:avLst/>
            </a:prstGeom>
            <a:ln>
              <a:noFill/>
            </a:ln>
            <a:effectLst/>
          </p:spPr>
        </p:pic>
      </p:grpSp>
      <p:grpSp>
        <p:nvGrpSpPr>
          <p:cNvPr id="6" name="Group 36"/>
          <p:cNvGrpSpPr>
            <a:grpSpLocks/>
          </p:cNvGrpSpPr>
          <p:nvPr/>
        </p:nvGrpSpPr>
        <p:grpSpPr bwMode="auto">
          <a:xfrm>
            <a:off x="5408203" y="2300028"/>
            <a:ext cx="864138" cy="1121792"/>
            <a:chOff x="5672520" y="2786967"/>
            <a:chExt cx="1237413" cy="1103212"/>
          </a:xfrm>
        </p:grpSpPr>
        <p:sp>
          <p:nvSpPr>
            <p:cNvPr id="48" name="Oval 47"/>
            <p:cNvSpPr/>
            <p:nvPr/>
          </p:nvSpPr>
          <p:spPr bwMode="auto">
            <a:xfrm>
              <a:off x="5686161" y="3195922"/>
              <a:ext cx="1124992" cy="360144"/>
            </a:xfrm>
            <a:prstGeom prst="ellipse">
              <a:avLst/>
            </a:prstGeom>
            <a:solidFill>
              <a:schemeClr val="tx2">
                <a:lumMod val="50000"/>
              </a:schemeClr>
            </a:solidFill>
            <a:ln w="6350" cap="flat" cmpd="sng" algn="ctr">
              <a:noFill/>
              <a:prstDash val="solid"/>
              <a:round/>
              <a:headEnd type="none" w="med" len="med"/>
              <a:tailEnd type="none" w="med" len="med"/>
            </a:ln>
            <a:effectLst>
              <a:outerShdw blurRad="25400" dist="26940" dir="5400000" rotWithShape="0">
                <a:schemeClr val="tx1">
                  <a:alpha val="34999"/>
                </a:schemeClr>
              </a:outerShdw>
            </a:effectLst>
          </p:spPr>
          <p:txBody>
            <a:bodyPr anchor="ctr"/>
            <a:lstStyle/>
            <a:p>
              <a:pPr algn="ctr">
                <a:defRPr/>
              </a:pPr>
              <a:endParaRPr lang="en-US" sz="2000" dirty="0">
                <a:solidFill>
                  <a:srgbClr val="FFFFFF"/>
                </a:solidFill>
                <a:latin typeface="+mn-lt"/>
                <a:ea typeface="Arial" pitchFamily="-107" charset="0"/>
              </a:endParaRPr>
            </a:p>
          </p:txBody>
        </p:sp>
        <p:sp>
          <p:nvSpPr>
            <p:cNvPr id="49" name="TextBox 23"/>
            <p:cNvSpPr txBox="1">
              <a:spLocks noChangeArrowheads="1"/>
            </p:cNvSpPr>
            <p:nvPr/>
          </p:nvSpPr>
          <p:spPr bwMode="auto">
            <a:xfrm>
              <a:off x="5672520" y="3597590"/>
              <a:ext cx="1237413" cy="292589"/>
            </a:xfrm>
            <a:prstGeom prst="rect">
              <a:avLst/>
            </a:prstGeom>
            <a:noFill/>
            <a:ln w="9525">
              <a:noFill/>
              <a:miter lim="800000"/>
              <a:headEnd/>
              <a:tailEnd/>
            </a:ln>
          </p:spPr>
          <p:txBody>
            <a:bodyPr>
              <a:spAutoFit/>
            </a:bodyPr>
            <a:lstStyle/>
            <a:p>
              <a:pPr algn="ctr">
                <a:lnSpc>
                  <a:spcPts val="1600"/>
                </a:lnSpc>
              </a:pPr>
              <a:r>
                <a:rPr lang="en-US" sz="1200" dirty="0">
                  <a:latin typeface="HP Simplified" pitchFamily="34" charset="0"/>
                </a:rPr>
                <a:t>Network</a:t>
              </a:r>
            </a:p>
          </p:txBody>
        </p:sp>
        <p:pic>
          <p:nvPicPr>
            <p:cNvPr id="50" name="Picture 133" descr="network2.png"/>
            <p:cNvPicPr>
              <a:picLocks noChangeAspect="1"/>
            </p:cNvPicPr>
            <p:nvPr/>
          </p:nvPicPr>
          <p:blipFill>
            <a:blip r:embed="rId8" cstate="print"/>
            <a:srcRect/>
            <a:stretch>
              <a:fillRect/>
            </a:stretch>
          </p:blipFill>
          <p:spPr bwMode="auto">
            <a:xfrm>
              <a:off x="5780185" y="2786967"/>
              <a:ext cx="1075697" cy="813139"/>
            </a:xfrm>
            <a:prstGeom prst="rect">
              <a:avLst/>
            </a:prstGeom>
            <a:noFill/>
            <a:ln w="9525">
              <a:noFill/>
              <a:miter lim="800000"/>
              <a:headEnd/>
              <a:tailEnd/>
            </a:ln>
          </p:spPr>
        </p:pic>
      </p:grpSp>
      <p:grpSp>
        <p:nvGrpSpPr>
          <p:cNvPr id="8" name="Group 49"/>
          <p:cNvGrpSpPr>
            <a:grpSpLocks/>
          </p:cNvGrpSpPr>
          <p:nvPr/>
        </p:nvGrpSpPr>
        <p:grpSpPr bwMode="auto">
          <a:xfrm>
            <a:off x="5408203" y="1077083"/>
            <a:ext cx="793609" cy="1144088"/>
            <a:chOff x="5237700" y="1398588"/>
            <a:chExt cx="1812388" cy="1668371"/>
          </a:xfrm>
        </p:grpSpPr>
        <p:sp>
          <p:nvSpPr>
            <p:cNvPr id="52" name="TextBox 23"/>
            <p:cNvSpPr txBox="1">
              <a:spLocks noChangeArrowheads="1"/>
            </p:cNvSpPr>
            <p:nvPr/>
          </p:nvSpPr>
          <p:spPr bwMode="auto">
            <a:xfrm>
              <a:off x="5237700" y="2633103"/>
              <a:ext cx="1603347" cy="433856"/>
            </a:xfrm>
            <a:prstGeom prst="rect">
              <a:avLst/>
            </a:prstGeom>
            <a:noFill/>
            <a:ln w="9525">
              <a:noFill/>
              <a:miter lim="800000"/>
              <a:headEnd/>
              <a:tailEnd/>
            </a:ln>
          </p:spPr>
          <p:txBody>
            <a:bodyPr wrap="square">
              <a:spAutoFit/>
            </a:bodyPr>
            <a:lstStyle/>
            <a:p>
              <a:pPr algn="ctr">
                <a:lnSpc>
                  <a:spcPts val="1600"/>
                </a:lnSpc>
              </a:pPr>
              <a:r>
                <a:rPr lang="en-US" sz="1200" dirty="0" smtClean="0">
                  <a:latin typeface="HP Simplified" pitchFamily="34" charset="0"/>
                </a:rPr>
                <a:t>Servers</a:t>
              </a:r>
              <a:endParaRPr lang="en-US" sz="1200" dirty="0">
                <a:latin typeface="HP Simplified" pitchFamily="34" charset="0"/>
              </a:endParaRPr>
            </a:p>
          </p:txBody>
        </p:sp>
        <p:sp>
          <p:nvSpPr>
            <p:cNvPr id="53" name="Oval 52"/>
            <p:cNvSpPr/>
            <p:nvPr/>
          </p:nvSpPr>
          <p:spPr bwMode="auto">
            <a:xfrm>
              <a:off x="5398769" y="2017252"/>
              <a:ext cx="1651319" cy="550592"/>
            </a:xfrm>
            <a:prstGeom prst="ellipse">
              <a:avLst/>
            </a:prstGeom>
            <a:solidFill>
              <a:schemeClr val="tx2">
                <a:lumMod val="50000"/>
              </a:schemeClr>
            </a:solidFill>
            <a:ln w="6350" cap="flat" cmpd="sng" algn="ctr">
              <a:noFill/>
              <a:prstDash val="solid"/>
              <a:round/>
              <a:headEnd type="none" w="med" len="med"/>
              <a:tailEnd type="none" w="med" len="med"/>
            </a:ln>
            <a:effectLst>
              <a:outerShdw blurRad="25400" dist="26940" dir="5400000" rotWithShape="0">
                <a:schemeClr val="tx1">
                  <a:alpha val="34999"/>
                </a:schemeClr>
              </a:outerShdw>
            </a:effectLst>
          </p:spPr>
          <p:txBody>
            <a:bodyPr anchor="ctr"/>
            <a:lstStyle/>
            <a:p>
              <a:pPr algn="ctr">
                <a:defRPr/>
              </a:pPr>
              <a:endParaRPr lang="en-US" sz="2000" dirty="0">
                <a:solidFill>
                  <a:srgbClr val="FFFFFF"/>
                </a:solidFill>
                <a:latin typeface="+mn-lt"/>
                <a:ea typeface="Arial" pitchFamily="-107" charset="0"/>
              </a:endParaRPr>
            </a:p>
          </p:txBody>
        </p:sp>
        <p:pic>
          <p:nvPicPr>
            <p:cNvPr id="54" name="Picture 53" descr="Sprawl_server_3a.png"/>
            <p:cNvPicPr>
              <a:picLocks noChangeAspect="1"/>
            </p:cNvPicPr>
            <p:nvPr/>
          </p:nvPicPr>
          <p:blipFill>
            <a:blip r:embed="rId9" cstate="print"/>
            <a:srcRect/>
            <a:stretch>
              <a:fillRect/>
            </a:stretch>
          </p:blipFill>
          <p:spPr bwMode="auto">
            <a:xfrm>
              <a:off x="5658797" y="1398588"/>
              <a:ext cx="1045478" cy="1145230"/>
            </a:xfrm>
            <a:prstGeom prst="rect">
              <a:avLst/>
            </a:prstGeom>
            <a:noFill/>
            <a:ln w="9525">
              <a:noFill/>
              <a:miter lim="800000"/>
              <a:headEnd/>
              <a:tailEnd/>
            </a:ln>
            <a:effectLst>
              <a:outerShdw blurRad="50800" dist="26940" dir="5400000" algn="tl" rotWithShape="0">
                <a:srgbClr val="0D0D0D">
                  <a:alpha val="42999"/>
                </a:srgbClr>
              </a:outerShdw>
            </a:effectLst>
          </p:spPr>
        </p:pic>
      </p:grpSp>
      <p:grpSp>
        <p:nvGrpSpPr>
          <p:cNvPr id="9" name="Group 40"/>
          <p:cNvGrpSpPr>
            <a:grpSpLocks/>
          </p:cNvGrpSpPr>
          <p:nvPr/>
        </p:nvGrpSpPr>
        <p:grpSpPr bwMode="auto">
          <a:xfrm>
            <a:off x="5269101" y="3713698"/>
            <a:ext cx="1142342" cy="979156"/>
            <a:chOff x="1127" y="1009"/>
            <a:chExt cx="1369" cy="912"/>
          </a:xfrm>
        </p:grpSpPr>
        <p:sp>
          <p:nvSpPr>
            <p:cNvPr id="56" name="Oval 55"/>
            <p:cNvSpPr/>
            <p:nvPr/>
          </p:nvSpPr>
          <p:spPr bwMode="auto">
            <a:xfrm>
              <a:off x="1331" y="1265"/>
              <a:ext cx="1036" cy="347"/>
            </a:xfrm>
            <a:prstGeom prst="ellipse">
              <a:avLst/>
            </a:prstGeom>
            <a:solidFill>
              <a:schemeClr val="tx2">
                <a:lumMod val="50000"/>
              </a:schemeClr>
            </a:solidFill>
            <a:ln w="6350" cap="flat" cmpd="sng" algn="ctr">
              <a:noFill/>
              <a:prstDash val="solid"/>
              <a:round/>
              <a:headEnd type="none" w="med" len="med"/>
              <a:tailEnd type="none" w="med" len="med"/>
            </a:ln>
            <a:effectLst>
              <a:outerShdw blurRad="25400" dist="26940" dir="5400000" rotWithShape="0">
                <a:schemeClr val="tx1">
                  <a:alpha val="34999"/>
                </a:schemeClr>
              </a:outerShdw>
            </a:effectLst>
          </p:spPr>
          <p:txBody>
            <a:bodyPr anchor="ctr"/>
            <a:lstStyle/>
            <a:p>
              <a:pPr algn="ctr">
                <a:defRPr/>
              </a:pPr>
              <a:endParaRPr lang="en-US" sz="2000" dirty="0">
                <a:solidFill>
                  <a:srgbClr val="FFFFFF"/>
                </a:solidFill>
                <a:latin typeface="+mn-lt"/>
                <a:ea typeface="Arial" pitchFamily="-107" charset="0"/>
              </a:endParaRPr>
            </a:p>
          </p:txBody>
        </p:sp>
        <p:sp>
          <p:nvSpPr>
            <p:cNvPr id="57" name="TextBox 23"/>
            <p:cNvSpPr txBox="1">
              <a:spLocks noChangeArrowheads="1"/>
            </p:cNvSpPr>
            <p:nvPr/>
          </p:nvSpPr>
          <p:spPr bwMode="auto">
            <a:xfrm>
              <a:off x="1127" y="1659"/>
              <a:ext cx="1369" cy="262"/>
            </a:xfrm>
            <a:prstGeom prst="rect">
              <a:avLst/>
            </a:prstGeom>
            <a:noFill/>
            <a:ln w="9525">
              <a:noFill/>
              <a:miter lim="800000"/>
              <a:headEnd/>
              <a:tailEnd/>
            </a:ln>
          </p:spPr>
          <p:txBody>
            <a:bodyPr>
              <a:spAutoFit/>
            </a:bodyPr>
            <a:lstStyle/>
            <a:p>
              <a:pPr algn="ctr">
                <a:lnSpc>
                  <a:spcPts val="1600"/>
                </a:lnSpc>
              </a:pPr>
              <a:r>
                <a:rPr lang="en-US" sz="1200" dirty="0">
                  <a:latin typeface="HP Simplified" pitchFamily="34" charset="0"/>
                </a:rPr>
                <a:t>Storage</a:t>
              </a:r>
            </a:p>
          </p:txBody>
        </p:sp>
        <p:pic>
          <p:nvPicPr>
            <p:cNvPr id="58" name="Picture 57" descr="storage.png"/>
            <p:cNvPicPr>
              <a:picLocks noChangeAspect="1"/>
            </p:cNvPicPr>
            <p:nvPr/>
          </p:nvPicPr>
          <p:blipFill>
            <a:blip r:embed="rId10" cstate="print"/>
            <a:srcRect/>
            <a:stretch>
              <a:fillRect/>
            </a:stretch>
          </p:blipFill>
          <p:spPr bwMode="auto">
            <a:xfrm>
              <a:off x="1563" y="1009"/>
              <a:ext cx="547" cy="528"/>
            </a:xfrm>
            <a:prstGeom prst="rect">
              <a:avLst/>
            </a:prstGeom>
            <a:noFill/>
            <a:ln w="9525">
              <a:noFill/>
              <a:miter lim="800000"/>
              <a:headEnd/>
              <a:tailEnd/>
            </a:ln>
            <a:effectLst>
              <a:outerShdw dist="25400" dir="5400000" algn="tl" rotWithShape="0">
                <a:srgbClr val="0D0D0D">
                  <a:alpha val="42999"/>
                </a:srgbClr>
              </a:outerShdw>
            </a:effectLst>
          </p:spPr>
        </p:pic>
      </p:grpSp>
      <p:grpSp>
        <p:nvGrpSpPr>
          <p:cNvPr id="11" name="Group 39"/>
          <p:cNvGrpSpPr>
            <a:grpSpLocks/>
          </p:cNvGrpSpPr>
          <p:nvPr/>
        </p:nvGrpSpPr>
        <p:grpSpPr bwMode="auto">
          <a:xfrm>
            <a:off x="2735949" y="1926574"/>
            <a:ext cx="2403475" cy="1497389"/>
            <a:chOff x="2513888" y="4901683"/>
            <a:chExt cx="4059249" cy="1890352"/>
          </a:xfrm>
        </p:grpSpPr>
        <p:sp>
          <p:nvSpPr>
            <p:cNvPr id="60" name="TextBox 23"/>
            <p:cNvSpPr txBox="1">
              <a:spLocks noChangeArrowheads="1"/>
            </p:cNvSpPr>
            <p:nvPr/>
          </p:nvSpPr>
          <p:spPr bwMode="auto">
            <a:xfrm>
              <a:off x="2513888" y="6157408"/>
              <a:ext cx="4059249" cy="634627"/>
            </a:xfrm>
            <a:prstGeom prst="rect">
              <a:avLst/>
            </a:prstGeom>
            <a:noFill/>
            <a:ln w="9525">
              <a:noFill/>
              <a:miter lim="800000"/>
              <a:headEnd/>
              <a:tailEnd/>
            </a:ln>
          </p:spPr>
          <p:txBody>
            <a:bodyPr>
              <a:spAutoFit/>
            </a:bodyPr>
            <a:lstStyle/>
            <a:p>
              <a:pPr algn="ctr">
                <a:lnSpc>
                  <a:spcPts val="1600"/>
                </a:lnSpc>
              </a:pPr>
              <a:r>
                <a:rPr lang="en-US" sz="1400" dirty="0" smtClean="0">
                  <a:latin typeface="HP Simplified" pitchFamily="34" charset="0"/>
                </a:rPr>
                <a:t>Management</a:t>
              </a:r>
            </a:p>
            <a:p>
              <a:pPr algn="ctr">
                <a:lnSpc>
                  <a:spcPts val="1600"/>
                </a:lnSpc>
              </a:pPr>
              <a:r>
                <a:rPr lang="en-US" sz="1400" dirty="0" smtClean="0">
                  <a:latin typeface="HP Simplified" pitchFamily="34" charset="0"/>
                </a:rPr>
                <a:t> </a:t>
              </a:r>
              <a:r>
                <a:rPr lang="en-US" sz="1400" dirty="0">
                  <a:latin typeface="HP Simplified" pitchFamily="34" charset="0"/>
                </a:rPr>
                <a:t>software</a:t>
              </a:r>
            </a:p>
          </p:txBody>
        </p:sp>
        <p:sp>
          <p:nvSpPr>
            <p:cNvPr id="61" name="Oval 41"/>
            <p:cNvSpPr/>
            <p:nvPr/>
          </p:nvSpPr>
          <p:spPr bwMode="auto">
            <a:xfrm>
              <a:off x="3725764" y="5613142"/>
              <a:ext cx="1651583" cy="551131"/>
            </a:xfrm>
            <a:prstGeom prst="ellipse">
              <a:avLst/>
            </a:prstGeom>
            <a:solidFill>
              <a:schemeClr val="tx2">
                <a:lumMod val="50000"/>
              </a:schemeClr>
            </a:solidFill>
            <a:ln w="6350" cap="flat" cmpd="sng" algn="ctr">
              <a:noFill/>
              <a:prstDash val="solid"/>
              <a:round/>
              <a:headEnd type="none" w="med" len="med"/>
              <a:tailEnd type="none" w="med" len="med"/>
            </a:ln>
            <a:effectLst>
              <a:outerShdw blurRad="25400" dist="26940" dir="5400000" rotWithShape="0">
                <a:schemeClr val="tx1">
                  <a:alpha val="34999"/>
                </a:schemeClr>
              </a:outerShdw>
            </a:effectLst>
          </p:spPr>
          <p:txBody>
            <a:bodyPr anchor="ctr"/>
            <a:lstStyle/>
            <a:p>
              <a:pPr algn="ctr">
                <a:defRPr/>
              </a:pPr>
              <a:endParaRPr lang="en-US" sz="2000" dirty="0">
                <a:solidFill>
                  <a:srgbClr val="FFFFFF"/>
                </a:solidFill>
                <a:latin typeface="+mn-lt"/>
                <a:ea typeface="Arial" pitchFamily="-107" charset="0"/>
              </a:endParaRPr>
            </a:p>
          </p:txBody>
        </p:sp>
        <p:pic>
          <p:nvPicPr>
            <p:cNvPr id="62" name="Picture 61" descr="network2.png"/>
            <p:cNvPicPr>
              <a:picLocks noChangeAspect="1"/>
            </p:cNvPicPr>
            <p:nvPr/>
          </p:nvPicPr>
          <p:blipFill>
            <a:blip r:embed="rId11" cstate="print"/>
            <a:stretch>
              <a:fillRect/>
            </a:stretch>
          </p:blipFill>
          <p:spPr>
            <a:xfrm>
              <a:off x="3883951" y="4901683"/>
              <a:ext cx="1469266" cy="1198459"/>
            </a:xfrm>
            <a:prstGeom prst="rect">
              <a:avLst/>
            </a:prstGeom>
            <a:noFill/>
            <a:ln w="9525">
              <a:noFill/>
              <a:miter lim="800000"/>
              <a:headEnd/>
              <a:tailEnd/>
            </a:ln>
            <a:effectLst>
              <a:outerShdw blurRad="50800" dist="26940" dir="5400000" algn="tl" rotWithShape="0">
                <a:srgbClr val="0D0D0D">
                  <a:alpha val="42999"/>
                </a:srgbClr>
              </a:outerShdw>
            </a:effectLst>
          </p:spPr>
        </p:pic>
      </p:grpSp>
    </p:spTree>
    <p:extLst>
      <p:ext uri="{BB962C8B-B14F-4D97-AF65-F5344CB8AC3E}">
        <p14:creationId xmlns:p14="http://schemas.microsoft.com/office/powerpoint/2010/main" val="356972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0"/>
          <p:cNvSpPr>
            <a:spLocks noGrp="1"/>
          </p:cNvSpPr>
          <p:nvPr>
            <p:ph type="subTitle" idx="1"/>
          </p:nvPr>
        </p:nvSpPr>
        <p:spPr/>
        <p:txBody>
          <a:bodyPr/>
          <a:lstStyle/>
          <a:p>
            <a:r>
              <a:rPr lang="en-US" dirty="0" smtClean="0"/>
              <a:t>Add predictable application performance and capacity growth</a:t>
            </a:r>
            <a:endParaRPr lang="en-US" dirty="0"/>
          </a:p>
        </p:txBody>
      </p:sp>
      <p:sp>
        <p:nvSpPr>
          <p:cNvPr id="3" name="Title 2"/>
          <p:cNvSpPr>
            <a:spLocks noGrp="1"/>
          </p:cNvSpPr>
          <p:nvPr>
            <p:ph type="title"/>
          </p:nvPr>
        </p:nvSpPr>
        <p:spPr>
          <a:xfrm>
            <a:off x="331469" y="235064"/>
            <a:ext cx="8692457" cy="430887"/>
          </a:xfrm>
        </p:spPr>
        <p:txBody>
          <a:bodyPr/>
          <a:lstStyle/>
          <a:p>
            <a:r>
              <a:rPr lang="en-US" dirty="0" smtClean="0"/>
              <a:t>Scalable – HP StoreVirtual adapts to business demands</a:t>
            </a:r>
            <a:endParaRPr lang="en-US" dirty="0"/>
          </a:p>
        </p:txBody>
      </p:sp>
      <p:sp>
        <p:nvSpPr>
          <p:cNvPr id="7" name="Content Placeholder 6"/>
          <p:cNvSpPr>
            <a:spLocks noGrp="1"/>
          </p:cNvSpPr>
          <p:nvPr>
            <p:ph sz="quarter" idx="10"/>
          </p:nvPr>
        </p:nvSpPr>
        <p:spPr>
          <a:xfrm>
            <a:off x="329185" y="1188721"/>
            <a:ext cx="3015749" cy="3228975"/>
          </a:xfrm>
        </p:spPr>
        <p:txBody>
          <a:bodyPr/>
          <a:lstStyle/>
          <a:p>
            <a:r>
              <a:rPr lang="en-US" dirty="0" smtClean="0"/>
              <a:t>StoreVirtual features</a:t>
            </a:r>
          </a:p>
          <a:p>
            <a:pPr marL="182880" lvl="2" indent="-182880"/>
            <a:r>
              <a:rPr lang="en-US" sz="1600" dirty="0" smtClean="0"/>
              <a:t>Non-disruptive and linear scaling of performance and capacity</a:t>
            </a:r>
          </a:p>
          <a:p>
            <a:pPr marL="297180" lvl="3" indent="-182880"/>
            <a:r>
              <a:rPr lang="en-US" dirty="0" smtClean="0"/>
              <a:t>Start with today’s needs</a:t>
            </a:r>
          </a:p>
          <a:p>
            <a:pPr marL="297180" lvl="3" indent="-182880"/>
            <a:r>
              <a:rPr lang="en-US" dirty="0" smtClean="0"/>
              <a:t>Grow as needed</a:t>
            </a:r>
          </a:p>
          <a:p>
            <a:pPr marL="297180" lvl="3" indent="-182880"/>
            <a:r>
              <a:rPr lang="en-US" dirty="0" smtClean="0"/>
              <a:t>Migrate from virtual to physical</a:t>
            </a:r>
          </a:p>
          <a:p>
            <a:pPr marL="297180" lvl="3" indent="-182880"/>
            <a:r>
              <a:rPr lang="en-US" dirty="0" smtClean="0"/>
              <a:t>Build multi-tiered environment</a:t>
            </a:r>
            <a:endParaRPr lang="en-US" sz="1600" dirty="0" smtClean="0"/>
          </a:p>
          <a:p>
            <a:pPr marL="182880" lvl="2" indent="-182880">
              <a:spcBef>
                <a:spcPts val="600"/>
              </a:spcBef>
            </a:pPr>
            <a:r>
              <a:rPr lang="en-US" sz="1600" dirty="0" smtClean="0"/>
              <a:t>One homogenous storage pool with iSCSI and FC connectivity</a:t>
            </a:r>
          </a:p>
          <a:p>
            <a:pPr marL="182880" lvl="2" indent="-182880">
              <a:spcBef>
                <a:spcPts val="600"/>
              </a:spcBef>
              <a:spcAft>
                <a:spcPts val="1200"/>
              </a:spcAft>
            </a:pPr>
            <a:r>
              <a:rPr lang="en-US" sz="1600" b="1" dirty="0" smtClean="0">
                <a:solidFill>
                  <a:schemeClr val="accent1"/>
                </a:solidFill>
              </a:rPr>
              <a:t>Only</a:t>
            </a:r>
            <a:r>
              <a:rPr lang="en-US" sz="1600" dirty="0" smtClean="0"/>
              <a:t> product with software, rack and blade versions</a:t>
            </a:r>
            <a:endParaRPr lang="en-US" b="1" dirty="0" smtClean="0"/>
          </a:p>
          <a:p>
            <a:endParaRPr lang="en-US" dirty="0" smtClean="0"/>
          </a:p>
          <a:p>
            <a:endParaRPr lang="en-US" b="1" dirty="0"/>
          </a:p>
        </p:txBody>
      </p:sp>
      <p:cxnSp>
        <p:nvCxnSpPr>
          <p:cNvPr id="78" name="Straight Arrow Connector 77"/>
          <p:cNvCxnSpPr/>
          <p:nvPr/>
        </p:nvCxnSpPr>
        <p:spPr>
          <a:xfrm>
            <a:off x="5467766" y="4362968"/>
            <a:ext cx="3009607" cy="0"/>
          </a:xfrm>
          <a:prstGeom prst="straightConnector1">
            <a:avLst/>
          </a:prstGeom>
          <a:ln>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79" name="Straight Arrow Connector 78"/>
          <p:cNvCxnSpPr/>
          <p:nvPr/>
        </p:nvCxnSpPr>
        <p:spPr>
          <a:xfrm flipV="1">
            <a:off x="5472950" y="2985074"/>
            <a:ext cx="2416923" cy="1292502"/>
          </a:xfrm>
          <a:prstGeom prst="straightConnector1">
            <a:avLst/>
          </a:prstGeom>
          <a:ln>
            <a:solidFill>
              <a:schemeClr val="accent4"/>
            </a:solidFill>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83" name="Rectangle 82"/>
          <p:cNvSpPr/>
          <p:nvPr/>
        </p:nvSpPr>
        <p:spPr>
          <a:xfrm>
            <a:off x="6531655" y="4099348"/>
            <a:ext cx="899605" cy="523220"/>
          </a:xfrm>
          <a:prstGeom prst="rect">
            <a:avLst/>
          </a:prstGeom>
          <a:solidFill>
            <a:schemeClr val="bg1"/>
          </a:solidFill>
        </p:spPr>
        <p:txBody>
          <a:bodyPr wrap="none" lIns="91440" tIns="45720" rIns="91440" bIns="45720">
            <a:spAutoFit/>
          </a:bodyPr>
          <a:lstStyle/>
          <a:p>
            <a:pPr algn="ctr">
              <a:spcBef>
                <a:spcPct val="0"/>
              </a:spcBef>
            </a:pPr>
            <a:r>
              <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HP Simplified" pitchFamily="34" charset="0"/>
              </a:rPr>
              <a:t>IOPS</a:t>
            </a: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HP Simplified" pitchFamily="34" charset="0"/>
            </a:endParaRPr>
          </a:p>
        </p:txBody>
      </p:sp>
      <p:pic>
        <p:nvPicPr>
          <p:cNvPr id="94" name="Picture 93" descr="SW_12LFF_Server_SM.png"/>
          <p:cNvPicPr>
            <a:picLocks noChangeAspect="1"/>
          </p:cNvPicPr>
          <p:nvPr/>
        </p:nvPicPr>
        <p:blipFill>
          <a:blip r:embed="rId3" cstate="screen"/>
          <a:stretch>
            <a:fillRect/>
          </a:stretch>
        </p:blipFill>
        <p:spPr>
          <a:xfrm>
            <a:off x="4207074" y="2334125"/>
            <a:ext cx="2235027" cy="1486236"/>
          </a:xfrm>
          <a:prstGeom prst="rect">
            <a:avLst/>
          </a:prstGeom>
        </p:spPr>
      </p:pic>
      <p:sp>
        <p:nvSpPr>
          <p:cNvPr id="95" name="Rectangle 94"/>
          <p:cNvSpPr>
            <a:spLocks noChangeArrowheads="1"/>
          </p:cNvSpPr>
          <p:nvPr/>
        </p:nvSpPr>
        <p:spPr bwMode="auto">
          <a:xfrm>
            <a:off x="4470344" y="2493714"/>
            <a:ext cx="2261872" cy="954107"/>
          </a:xfrm>
          <a:prstGeom prst="rect">
            <a:avLst/>
          </a:prstGeom>
          <a:noFill/>
          <a:ln w="9525">
            <a:noFill/>
            <a:miter lim="800000"/>
            <a:headEnd/>
            <a:tailEnd/>
          </a:ln>
          <a:effectLst/>
          <a:scene3d>
            <a:camera prst="isometricTopUp"/>
            <a:lightRig rig="threePt" dir="t"/>
          </a:scene3d>
          <a:sp3d/>
        </p:spPr>
        <p:txBody>
          <a:bodyPr wrap="square">
            <a:spAutoFit/>
            <a:scene3d>
              <a:camera prst="orthographicFront"/>
              <a:lightRig rig="soft" dir="t">
                <a:rot lat="0" lon="0" rev="10800000"/>
              </a:lightRig>
            </a:scene3d>
            <a:sp3d>
              <a:bevelT w="27940" h="12700"/>
              <a:contourClr>
                <a:srgbClr val="DDDDDD"/>
              </a:contourClr>
            </a:sp3d>
          </a:bodyPr>
          <a:lstStyle/>
          <a:p>
            <a:pPr lvl="0"/>
            <a:r>
              <a:rPr lang="en-US" sz="1400" b="1" spc="150" dirty="0" smtClean="0">
                <a:ln w="11430"/>
                <a:solidFill>
                  <a:srgbClr val="F8F8F8"/>
                </a:solidFill>
                <a:effectLst>
                  <a:outerShdw blurRad="25400" algn="tl" rotWithShape="0">
                    <a:srgbClr val="000000">
                      <a:alpha val="43000"/>
                    </a:srgbClr>
                  </a:outerShdw>
                </a:effectLst>
                <a:latin typeface="+mj-lt"/>
              </a:rPr>
              <a:t>Controller</a:t>
            </a:r>
            <a:endParaRPr lang="en-US" sz="1400" b="1" spc="150" dirty="0">
              <a:ln w="11430"/>
              <a:solidFill>
                <a:srgbClr val="F8F8F8"/>
              </a:solidFill>
              <a:effectLst>
                <a:outerShdw blurRad="25400" algn="tl" rotWithShape="0">
                  <a:srgbClr val="000000">
                    <a:alpha val="43000"/>
                  </a:srgbClr>
                </a:outerShdw>
              </a:effectLst>
              <a:latin typeface="+mj-lt"/>
            </a:endParaRPr>
          </a:p>
          <a:p>
            <a:pPr lvl="0"/>
            <a:r>
              <a:rPr lang="en-US" sz="1400" b="1" spc="150" dirty="0" smtClean="0">
                <a:ln w="11430"/>
                <a:solidFill>
                  <a:srgbClr val="F8F8F8"/>
                </a:solidFill>
                <a:effectLst>
                  <a:outerShdw blurRad="25400" algn="tl" rotWithShape="0">
                    <a:srgbClr val="000000">
                      <a:alpha val="43000"/>
                    </a:srgbClr>
                  </a:outerShdw>
                </a:effectLst>
                <a:latin typeface="+mj-lt"/>
              </a:rPr>
              <a:t>Disks</a:t>
            </a:r>
          </a:p>
          <a:p>
            <a:pPr lvl="0"/>
            <a:r>
              <a:rPr lang="en-US" sz="1400" b="1" spc="150" dirty="0" smtClean="0">
                <a:ln w="11430"/>
                <a:solidFill>
                  <a:srgbClr val="F8F8F8"/>
                </a:solidFill>
                <a:effectLst>
                  <a:outerShdw blurRad="25400" algn="tl" rotWithShape="0">
                    <a:srgbClr val="000000">
                      <a:alpha val="43000"/>
                    </a:srgbClr>
                  </a:outerShdw>
                </a:effectLst>
                <a:latin typeface="+mj-lt"/>
              </a:rPr>
              <a:t>1or10 GbE NICs</a:t>
            </a:r>
            <a:endParaRPr lang="en-US" sz="1400" b="1" spc="150" dirty="0">
              <a:ln w="11430"/>
              <a:solidFill>
                <a:srgbClr val="F8F8F8"/>
              </a:solidFill>
              <a:effectLst>
                <a:outerShdw blurRad="25400" algn="tl" rotWithShape="0">
                  <a:srgbClr val="000000">
                    <a:alpha val="43000"/>
                  </a:srgbClr>
                </a:outerShdw>
              </a:effectLst>
              <a:latin typeface="+mj-lt"/>
            </a:endParaRPr>
          </a:p>
          <a:p>
            <a:pPr lvl="0"/>
            <a:r>
              <a:rPr lang="en-US" sz="1400" b="1" spc="150" dirty="0" smtClean="0">
                <a:ln w="11430"/>
                <a:solidFill>
                  <a:srgbClr val="F8F8F8"/>
                </a:solidFill>
                <a:effectLst>
                  <a:outerShdw blurRad="25400" algn="tl" rotWithShape="0">
                    <a:srgbClr val="000000">
                      <a:alpha val="43000"/>
                    </a:srgbClr>
                  </a:outerShdw>
                </a:effectLst>
                <a:latin typeface="+mj-lt"/>
              </a:rPr>
              <a:t>Redundancy</a:t>
            </a:r>
            <a:endParaRPr lang="en-US" sz="1400" b="1" spc="150" dirty="0">
              <a:ln w="11430"/>
              <a:solidFill>
                <a:srgbClr val="F8F8F8"/>
              </a:solidFill>
              <a:effectLst>
                <a:outerShdw blurRad="25400" algn="tl" rotWithShape="0">
                  <a:srgbClr val="000000">
                    <a:alpha val="43000"/>
                  </a:srgbClr>
                </a:outerShdw>
              </a:effectLst>
              <a:latin typeface="+mj-lt"/>
            </a:endParaRPr>
          </a:p>
        </p:txBody>
      </p:sp>
      <p:pic>
        <p:nvPicPr>
          <p:cNvPr id="96" name="Picture 95" descr="SW_12LFF_Server_SM.png"/>
          <p:cNvPicPr>
            <a:picLocks noChangeAspect="1"/>
          </p:cNvPicPr>
          <p:nvPr/>
        </p:nvPicPr>
        <p:blipFill>
          <a:blip r:embed="rId3" cstate="screen"/>
          <a:stretch>
            <a:fillRect/>
          </a:stretch>
        </p:blipFill>
        <p:spPr>
          <a:xfrm>
            <a:off x="4207074" y="2123018"/>
            <a:ext cx="2235027" cy="1486236"/>
          </a:xfrm>
          <a:prstGeom prst="rect">
            <a:avLst/>
          </a:prstGeom>
        </p:spPr>
      </p:pic>
      <p:sp>
        <p:nvSpPr>
          <p:cNvPr id="97" name="Rectangle 96"/>
          <p:cNvSpPr/>
          <p:nvPr/>
        </p:nvSpPr>
        <p:spPr>
          <a:xfrm>
            <a:off x="4617809" y="2588041"/>
            <a:ext cx="1951877" cy="584775"/>
          </a:xfrm>
          <a:prstGeom prst="rect">
            <a:avLst/>
          </a:prstGeom>
          <a:noFill/>
          <a:scene3d>
            <a:camera prst="isometricTopUp"/>
            <a:lightRig rig="threePt" dir="t"/>
          </a:scene3d>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r>
              <a:rPr lang="en-US" sz="1600" b="1" spc="150" dirty="0" smtClean="0">
                <a:ln w="11430"/>
                <a:solidFill>
                  <a:srgbClr val="F8F8F8"/>
                </a:solidFill>
                <a:effectLst>
                  <a:outerShdw blurRad="25400" algn="tl" rotWithShape="0">
                    <a:srgbClr val="000000">
                      <a:alpha val="43000"/>
                    </a:srgbClr>
                  </a:outerShdw>
                </a:effectLst>
              </a:rPr>
              <a:t>Scalable Storage Pool</a:t>
            </a:r>
          </a:p>
        </p:txBody>
      </p:sp>
      <p:pic>
        <p:nvPicPr>
          <p:cNvPr id="98" name="Picture 97" descr="SW_12LFF_Server_SM.png"/>
          <p:cNvPicPr>
            <a:picLocks noChangeAspect="1"/>
          </p:cNvPicPr>
          <p:nvPr/>
        </p:nvPicPr>
        <p:blipFill>
          <a:blip r:embed="rId3" cstate="screen"/>
          <a:stretch>
            <a:fillRect/>
          </a:stretch>
        </p:blipFill>
        <p:spPr>
          <a:xfrm>
            <a:off x="4207074" y="1911909"/>
            <a:ext cx="2235027" cy="1486236"/>
          </a:xfrm>
          <a:prstGeom prst="rect">
            <a:avLst/>
          </a:prstGeom>
        </p:spPr>
      </p:pic>
      <p:pic>
        <p:nvPicPr>
          <p:cNvPr id="99" name="Picture 98" descr="SW_12LFF_Server_SM.png"/>
          <p:cNvPicPr>
            <a:picLocks noChangeAspect="1"/>
          </p:cNvPicPr>
          <p:nvPr/>
        </p:nvPicPr>
        <p:blipFill>
          <a:blip r:embed="rId3" cstate="screen"/>
          <a:stretch>
            <a:fillRect/>
          </a:stretch>
        </p:blipFill>
        <p:spPr>
          <a:xfrm>
            <a:off x="4207074" y="1700800"/>
            <a:ext cx="2235027" cy="1486236"/>
          </a:xfrm>
          <a:prstGeom prst="rect">
            <a:avLst/>
          </a:prstGeom>
        </p:spPr>
      </p:pic>
      <p:pic>
        <p:nvPicPr>
          <p:cNvPr id="100" name="Picture 99" descr="SW_12LFF_Server_SM.png"/>
          <p:cNvPicPr>
            <a:picLocks noChangeAspect="1"/>
          </p:cNvPicPr>
          <p:nvPr/>
        </p:nvPicPr>
        <p:blipFill>
          <a:blip r:embed="rId3" cstate="screen"/>
          <a:stretch>
            <a:fillRect/>
          </a:stretch>
        </p:blipFill>
        <p:spPr>
          <a:xfrm>
            <a:off x="4207074" y="1489691"/>
            <a:ext cx="2235027" cy="1486236"/>
          </a:xfrm>
          <a:prstGeom prst="rect">
            <a:avLst/>
          </a:prstGeom>
        </p:spPr>
      </p:pic>
      <p:pic>
        <p:nvPicPr>
          <p:cNvPr id="101" name="Picture 100" descr="SW_12LFF_Server_SM.png"/>
          <p:cNvPicPr>
            <a:picLocks noChangeAspect="1"/>
          </p:cNvPicPr>
          <p:nvPr/>
        </p:nvPicPr>
        <p:blipFill>
          <a:blip r:embed="rId3" cstate="screen"/>
          <a:stretch>
            <a:fillRect/>
          </a:stretch>
        </p:blipFill>
        <p:spPr>
          <a:xfrm>
            <a:off x="4207074" y="1278582"/>
            <a:ext cx="2235027" cy="1486236"/>
          </a:xfrm>
          <a:prstGeom prst="rect">
            <a:avLst/>
          </a:prstGeom>
        </p:spPr>
      </p:pic>
      <p:sp>
        <p:nvSpPr>
          <p:cNvPr id="102" name="Can 101"/>
          <p:cNvSpPr/>
          <p:nvPr/>
        </p:nvSpPr>
        <p:spPr>
          <a:xfrm>
            <a:off x="6088738" y="1960362"/>
            <a:ext cx="258547" cy="1273126"/>
          </a:xfrm>
          <a:prstGeom prst="can">
            <a:avLst/>
          </a:prstGeom>
          <a:solidFill>
            <a:schemeClr val="accent5">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mj-lt"/>
            </a:endParaRPr>
          </a:p>
        </p:txBody>
      </p:sp>
      <p:sp>
        <p:nvSpPr>
          <p:cNvPr id="103" name="Can 102"/>
          <p:cNvSpPr/>
          <p:nvPr/>
        </p:nvSpPr>
        <p:spPr>
          <a:xfrm>
            <a:off x="5824041" y="2121768"/>
            <a:ext cx="258547" cy="1273126"/>
          </a:xfrm>
          <a:prstGeom prst="can">
            <a:avLst/>
          </a:prstGeom>
          <a:solidFill>
            <a:schemeClr val="accent4">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mj-lt"/>
            </a:endParaRPr>
          </a:p>
        </p:txBody>
      </p:sp>
      <p:sp>
        <p:nvSpPr>
          <p:cNvPr id="104" name="Can 103"/>
          <p:cNvSpPr/>
          <p:nvPr/>
        </p:nvSpPr>
        <p:spPr>
          <a:xfrm>
            <a:off x="5561722" y="2258566"/>
            <a:ext cx="258547" cy="1273126"/>
          </a:xfrm>
          <a:prstGeom prst="can">
            <a:avLst/>
          </a:prstGeom>
          <a:solidFill>
            <a:schemeClr val="accent3">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mj-lt"/>
            </a:endParaRPr>
          </a:p>
        </p:txBody>
      </p:sp>
      <p:sp>
        <p:nvSpPr>
          <p:cNvPr id="105" name="Can 104"/>
          <p:cNvSpPr/>
          <p:nvPr/>
        </p:nvSpPr>
        <p:spPr>
          <a:xfrm>
            <a:off x="5297025" y="2430718"/>
            <a:ext cx="258547" cy="1273126"/>
          </a:xfrm>
          <a:prstGeom prst="can">
            <a:avLst/>
          </a:prstGeom>
          <a:solidFill>
            <a:schemeClr val="accent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mj-lt"/>
            </a:endParaRPr>
          </a:p>
        </p:txBody>
      </p:sp>
    </p:spTree>
    <p:extLst>
      <p:ext uri="{BB962C8B-B14F-4D97-AF65-F5344CB8AC3E}">
        <p14:creationId xmlns:p14="http://schemas.microsoft.com/office/powerpoint/2010/main" val="12054102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ubtitle 19"/>
          <p:cNvSpPr>
            <a:spLocks noGrp="1"/>
          </p:cNvSpPr>
          <p:nvPr>
            <p:ph type="subTitle" idx="1"/>
          </p:nvPr>
        </p:nvSpPr>
        <p:spPr/>
        <p:txBody>
          <a:bodyPr/>
          <a:lstStyle/>
          <a:p>
            <a:r>
              <a:rPr lang="en-US" dirty="0"/>
              <a:t>Seamless and non-disruptive data mobility</a:t>
            </a:r>
          </a:p>
        </p:txBody>
      </p:sp>
      <p:sp>
        <p:nvSpPr>
          <p:cNvPr id="3" name="Title 2"/>
          <p:cNvSpPr>
            <a:spLocks noGrp="1"/>
          </p:cNvSpPr>
          <p:nvPr>
            <p:ph type="title"/>
          </p:nvPr>
        </p:nvSpPr>
        <p:spPr/>
        <p:txBody>
          <a:bodyPr/>
          <a:lstStyle/>
          <a:p>
            <a:r>
              <a:rPr lang="en-US" dirty="0"/>
              <a:t>StoreVirtual Peer </a:t>
            </a:r>
            <a:r>
              <a:rPr lang="en-US" dirty="0" smtClean="0"/>
              <a:t>Motion</a:t>
            </a:r>
            <a:endParaRPr lang="en-US" dirty="0"/>
          </a:p>
        </p:txBody>
      </p:sp>
      <p:sp>
        <p:nvSpPr>
          <p:cNvPr id="13" name="Content Placeholder 4"/>
          <p:cNvSpPr>
            <a:spLocks noGrp="1"/>
          </p:cNvSpPr>
          <p:nvPr>
            <p:ph sz="quarter" idx="10"/>
          </p:nvPr>
        </p:nvSpPr>
        <p:spPr>
          <a:xfrm>
            <a:off x="329184" y="1188721"/>
            <a:ext cx="4997042" cy="3228975"/>
          </a:xfrm>
        </p:spPr>
        <p:txBody>
          <a:bodyPr/>
          <a:lstStyle/>
          <a:p>
            <a:pPr marL="287338" lvl="1" indent="-287338">
              <a:lnSpc>
                <a:spcPct val="102000"/>
              </a:lnSpc>
              <a:spcAft>
                <a:spcPts val="600"/>
              </a:spcAft>
              <a:defRPr/>
            </a:pPr>
            <a:r>
              <a:rPr lang="en-US" sz="1800" b="1" dirty="0" smtClean="0">
                <a:solidFill>
                  <a:schemeClr val="accent1"/>
                </a:solidFill>
              </a:rPr>
              <a:t>In 6 Clicks </a:t>
            </a:r>
            <a:r>
              <a:rPr lang="en-US" sz="1800" dirty="0" smtClean="0">
                <a:solidFill>
                  <a:schemeClr val="tx1"/>
                </a:solidFill>
              </a:rPr>
              <a:t>– Seamlessly move volumes between:</a:t>
            </a:r>
          </a:p>
          <a:p>
            <a:pPr marL="274320" lvl="3" indent="-182880">
              <a:spcAft>
                <a:spcPts val="0"/>
              </a:spcAft>
              <a:buFont typeface="Arial" pitchFamily="34" charset="0"/>
              <a:buChar char="•"/>
              <a:defRPr/>
            </a:pPr>
            <a:r>
              <a:rPr lang="en-US" sz="1600" dirty="0" smtClean="0"/>
              <a:t>Systems</a:t>
            </a:r>
          </a:p>
          <a:p>
            <a:pPr marL="274320" lvl="3" indent="-182880">
              <a:spcAft>
                <a:spcPts val="0"/>
              </a:spcAft>
              <a:buFont typeface="Arial" pitchFamily="34" charset="0"/>
              <a:buChar char="•"/>
              <a:defRPr/>
            </a:pPr>
            <a:r>
              <a:rPr lang="en-US" sz="1600" dirty="0" smtClean="0"/>
              <a:t>Tiers</a:t>
            </a:r>
          </a:p>
          <a:p>
            <a:pPr marL="274320" lvl="3" indent="-182880">
              <a:spcAft>
                <a:spcPts val="0"/>
              </a:spcAft>
              <a:buFont typeface="Arial" pitchFamily="34" charset="0"/>
              <a:buChar char="•"/>
              <a:defRPr/>
            </a:pPr>
            <a:r>
              <a:rPr lang="en-US" sz="1600" dirty="0" smtClean="0"/>
              <a:t>Locations</a:t>
            </a:r>
          </a:p>
          <a:p>
            <a:pPr marL="274320" lvl="3" indent="-182880">
              <a:spcAft>
                <a:spcPts val="0"/>
              </a:spcAft>
              <a:buFont typeface="Arial" pitchFamily="34" charset="0"/>
              <a:buChar char="•"/>
              <a:defRPr/>
            </a:pPr>
            <a:r>
              <a:rPr lang="en-US" sz="1600" dirty="0" smtClean="0"/>
              <a:t>Disk types</a:t>
            </a:r>
          </a:p>
          <a:p>
            <a:pPr marL="274320" lvl="3" indent="-182880">
              <a:spcAft>
                <a:spcPts val="0"/>
              </a:spcAft>
              <a:buFont typeface="Arial" pitchFamily="34" charset="0"/>
              <a:buChar char="•"/>
              <a:defRPr/>
            </a:pPr>
            <a:r>
              <a:rPr lang="en-US" sz="1600" dirty="0" smtClean="0"/>
              <a:t>Form factors </a:t>
            </a:r>
          </a:p>
          <a:p>
            <a:pPr marL="274320" lvl="3" indent="-182880">
              <a:spcAft>
                <a:spcPts val="0"/>
              </a:spcAft>
              <a:buFont typeface="Arial" pitchFamily="34" charset="0"/>
              <a:buChar char="•"/>
              <a:defRPr/>
            </a:pPr>
            <a:r>
              <a:rPr lang="en-US" sz="1600" dirty="0" smtClean="0"/>
              <a:t>Different generations</a:t>
            </a:r>
          </a:p>
          <a:p>
            <a:pPr marL="274320" lvl="3" indent="-182880">
              <a:spcAft>
                <a:spcPts val="1200"/>
              </a:spcAft>
              <a:buFont typeface="Arial" pitchFamily="34" charset="0"/>
              <a:buChar char="•"/>
              <a:defRPr/>
            </a:pPr>
            <a:r>
              <a:rPr lang="en-US" sz="1600" dirty="0" smtClean="0"/>
              <a:t>Physical and virtual platforms</a:t>
            </a:r>
            <a:endParaRPr lang="en-US" sz="1600" b="1" dirty="0" smtClean="0"/>
          </a:p>
          <a:p>
            <a:pPr lvl="1">
              <a:lnSpc>
                <a:spcPct val="102000"/>
              </a:lnSpc>
              <a:spcAft>
                <a:spcPts val="1200"/>
              </a:spcAft>
              <a:defRPr/>
            </a:pPr>
            <a:r>
              <a:rPr lang="en-US" sz="1800" b="1" dirty="0" smtClean="0">
                <a:solidFill>
                  <a:schemeClr val="accent1"/>
                </a:solidFill>
              </a:rPr>
              <a:t>In a matter of minutes </a:t>
            </a:r>
            <a:r>
              <a:rPr lang="en-US" sz="1800" dirty="0" smtClean="0"/>
              <a:t>- Swap out/in entire clusters – upgrade technology non-disruptively</a:t>
            </a:r>
          </a:p>
          <a:p>
            <a:pPr lvl="1" algn="ctr">
              <a:lnSpc>
                <a:spcPct val="102000"/>
              </a:lnSpc>
              <a:spcAft>
                <a:spcPts val="1800"/>
              </a:spcAft>
              <a:defRPr/>
            </a:pPr>
            <a:r>
              <a:rPr lang="en-US" sz="1800" b="1" dirty="0" smtClean="0">
                <a:solidFill>
                  <a:schemeClr val="accent1"/>
                </a:solidFill>
              </a:rPr>
              <a:t>All data remains online and available </a:t>
            </a:r>
          </a:p>
          <a:p>
            <a:endParaRPr lang="en-US" dirty="0"/>
          </a:p>
        </p:txBody>
      </p:sp>
      <p:grpSp>
        <p:nvGrpSpPr>
          <p:cNvPr id="2" name="Group 123"/>
          <p:cNvGrpSpPr/>
          <p:nvPr/>
        </p:nvGrpSpPr>
        <p:grpSpPr>
          <a:xfrm>
            <a:off x="5354320" y="1117596"/>
            <a:ext cx="1894840" cy="3311933"/>
            <a:chOff x="5354320" y="1117596"/>
            <a:chExt cx="1894840" cy="3311933"/>
          </a:xfrm>
        </p:grpSpPr>
        <p:pic>
          <p:nvPicPr>
            <p:cNvPr id="29" name="Picture 4" descr="http://www.serversalesonline.com/ssoimages/hp/DL180_8-Bay.jpg"/>
            <p:cNvPicPr>
              <a:picLocks noChangeAspect="1" noChangeArrowheads="1"/>
            </p:cNvPicPr>
            <p:nvPr/>
          </p:nvPicPr>
          <p:blipFill>
            <a:blip r:embed="rId3" cstate="screen">
              <a:duotone>
                <a:schemeClr val="accent4">
                  <a:shade val="45000"/>
                  <a:satMod val="135000"/>
                </a:schemeClr>
                <a:prstClr val="white"/>
              </a:duotone>
            </a:blip>
            <a:srcRect/>
            <a:stretch>
              <a:fillRect/>
            </a:stretch>
          </p:blipFill>
          <p:spPr bwMode="auto">
            <a:xfrm>
              <a:off x="5398587" y="2021972"/>
              <a:ext cx="1811892" cy="536602"/>
            </a:xfrm>
            <a:prstGeom prst="rect">
              <a:avLst/>
            </a:prstGeom>
            <a:noFill/>
            <a:ln w="9525">
              <a:noFill/>
              <a:miter lim="800000"/>
              <a:headEnd/>
              <a:tailEnd/>
            </a:ln>
          </p:spPr>
        </p:pic>
        <p:pic>
          <p:nvPicPr>
            <p:cNvPr id="30" name="Picture 4" descr="http://www.serversalesonline.com/ssoimages/hp/DL180_8-Bay.jpg"/>
            <p:cNvPicPr>
              <a:picLocks noChangeAspect="1" noChangeArrowheads="1"/>
            </p:cNvPicPr>
            <p:nvPr/>
          </p:nvPicPr>
          <p:blipFill>
            <a:blip r:embed="rId3" cstate="screen">
              <a:duotone>
                <a:schemeClr val="accent4">
                  <a:shade val="45000"/>
                  <a:satMod val="135000"/>
                </a:schemeClr>
                <a:prstClr val="white"/>
              </a:duotone>
            </a:blip>
            <a:srcRect/>
            <a:stretch>
              <a:fillRect/>
            </a:stretch>
          </p:blipFill>
          <p:spPr bwMode="auto">
            <a:xfrm>
              <a:off x="5398587" y="1681085"/>
              <a:ext cx="1811892" cy="536602"/>
            </a:xfrm>
            <a:prstGeom prst="rect">
              <a:avLst/>
            </a:prstGeom>
            <a:noFill/>
            <a:ln w="9525">
              <a:noFill/>
              <a:miter lim="800000"/>
              <a:headEnd/>
              <a:tailEnd/>
            </a:ln>
          </p:spPr>
        </p:pic>
        <p:grpSp>
          <p:nvGrpSpPr>
            <p:cNvPr id="4" name="Group 6"/>
            <p:cNvGrpSpPr>
              <a:grpSpLocks/>
            </p:cNvGrpSpPr>
            <p:nvPr/>
          </p:nvGrpSpPr>
          <p:grpSpPr bwMode="auto">
            <a:xfrm>
              <a:off x="5418350" y="1117596"/>
              <a:ext cx="1763006" cy="703877"/>
              <a:chOff x="456793" y="5237769"/>
              <a:chExt cx="2974391" cy="1116656"/>
            </a:xfrm>
          </p:grpSpPr>
          <p:pic>
            <p:nvPicPr>
              <p:cNvPr id="39" name="Picture 2" descr="C:\Users\degend\AppData\Local\Microsoft\Windows\Temporary Internet Files\Content.Outlook\RKS10GC0\2U_8SFF.jpg"/>
              <p:cNvPicPr>
                <a:picLocks noChangeAspect="1" noChangeArrowheads="1"/>
              </p:cNvPicPr>
              <p:nvPr/>
            </p:nvPicPr>
            <p:blipFill>
              <a:blip r:embed="rId4" cstate="screen">
                <a:duotone>
                  <a:schemeClr val="accent4">
                    <a:shade val="45000"/>
                    <a:satMod val="135000"/>
                  </a:schemeClr>
                  <a:prstClr val="white"/>
                </a:duotone>
              </a:blip>
              <a:srcRect b="1357"/>
              <a:stretch>
                <a:fillRect/>
              </a:stretch>
            </p:blipFill>
            <p:spPr bwMode="auto">
              <a:xfrm>
                <a:off x="456794" y="5237769"/>
                <a:ext cx="2974390" cy="576064"/>
              </a:xfrm>
              <a:prstGeom prst="rect">
                <a:avLst/>
              </a:prstGeom>
              <a:noFill/>
              <a:ln w="9525">
                <a:noFill/>
                <a:miter lim="800000"/>
                <a:headEnd/>
                <a:tailEnd/>
              </a:ln>
            </p:spPr>
          </p:pic>
          <p:pic>
            <p:nvPicPr>
              <p:cNvPr id="40" name="Picture 2" descr="C:\Users\degend\AppData\Local\Microsoft\Windows\Temporary Internet Files\Content.Outlook\RKS10GC0\2U_8SFF.jpg"/>
              <p:cNvPicPr>
                <a:picLocks noChangeAspect="1" noChangeArrowheads="1"/>
              </p:cNvPicPr>
              <p:nvPr/>
            </p:nvPicPr>
            <p:blipFill>
              <a:blip r:embed="rId4" cstate="screen">
                <a:duotone>
                  <a:schemeClr val="accent4">
                    <a:shade val="45000"/>
                    <a:satMod val="135000"/>
                  </a:schemeClr>
                  <a:prstClr val="white"/>
                </a:duotone>
              </a:blip>
              <a:srcRect/>
              <a:stretch>
                <a:fillRect/>
              </a:stretch>
            </p:blipFill>
            <p:spPr bwMode="auto">
              <a:xfrm>
                <a:off x="456793" y="5770442"/>
                <a:ext cx="2974389" cy="583983"/>
              </a:xfrm>
              <a:prstGeom prst="rect">
                <a:avLst/>
              </a:prstGeom>
              <a:noFill/>
              <a:ln w="9525">
                <a:noFill/>
                <a:miter lim="800000"/>
                <a:headEnd/>
                <a:tailEnd/>
              </a:ln>
            </p:spPr>
          </p:pic>
        </p:grpSp>
        <p:grpSp>
          <p:nvGrpSpPr>
            <p:cNvPr id="5" name="Group 112"/>
            <p:cNvGrpSpPr/>
            <p:nvPr/>
          </p:nvGrpSpPr>
          <p:grpSpPr>
            <a:xfrm>
              <a:off x="5354320" y="3362960"/>
              <a:ext cx="1874520" cy="654938"/>
              <a:chOff x="5405273" y="3200400"/>
              <a:chExt cx="1757312" cy="654938"/>
            </a:xfrm>
          </p:grpSpPr>
          <p:grpSp>
            <p:nvGrpSpPr>
              <p:cNvPr id="6" name="Group 4"/>
              <p:cNvGrpSpPr>
                <a:grpSpLocks noChangeAspect="1"/>
              </p:cNvGrpSpPr>
              <p:nvPr/>
            </p:nvGrpSpPr>
            <p:grpSpPr>
              <a:xfrm>
                <a:off x="5405273" y="3200400"/>
                <a:ext cx="1757312" cy="178202"/>
                <a:chOff x="4059510" y="2130697"/>
                <a:chExt cx="4277941" cy="433809"/>
              </a:xfrm>
            </p:grpSpPr>
            <p:pic>
              <p:nvPicPr>
                <p:cNvPr id="102" name="Picture 101"/>
                <p:cNvPicPr>
                  <a:picLocks noChangeAspect="1"/>
                </p:cNvPicPr>
                <p:nvPr/>
              </p:nvPicPr>
              <p:blipFill rotWithShape="1">
                <a:blip r:embed="rId5"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4059510" y="2130697"/>
                  <a:ext cx="4277941" cy="433809"/>
                </a:xfrm>
                <a:prstGeom prst="rect">
                  <a:avLst/>
                </a:prstGeom>
              </p:spPr>
            </p:pic>
            <p:grpSp>
              <p:nvGrpSpPr>
                <p:cNvPr id="7" name="Group 3"/>
                <p:cNvGrpSpPr/>
                <p:nvPr/>
              </p:nvGrpSpPr>
              <p:grpSpPr>
                <a:xfrm>
                  <a:off x="5783525" y="2212364"/>
                  <a:ext cx="2034669" cy="269642"/>
                  <a:chOff x="5783525" y="2212364"/>
                  <a:chExt cx="2034669" cy="269642"/>
                </a:xfrm>
              </p:grpSpPr>
              <p:grpSp>
                <p:nvGrpSpPr>
                  <p:cNvPr id="8" name="Group 2"/>
                  <p:cNvGrpSpPr/>
                  <p:nvPr/>
                </p:nvGrpSpPr>
                <p:grpSpPr>
                  <a:xfrm>
                    <a:off x="5783525" y="2212364"/>
                    <a:ext cx="678235" cy="266013"/>
                    <a:chOff x="5783525" y="2221890"/>
                    <a:chExt cx="678235" cy="266013"/>
                  </a:xfrm>
                </p:grpSpPr>
                <p:pic>
                  <p:nvPicPr>
                    <p:cNvPr id="109" name="Picture 108"/>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5783525" y="2417802"/>
                      <a:ext cx="678181" cy="70101"/>
                    </a:xfrm>
                    <a:prstGeom prst="rect">
                      <a:avLst/>
                    </a:prstGeom>
                  </p:spPr>
                </p:pic>
                <p:pic>
                  <p:nvPicPr>
                    <p:cNvPr id="110" name="Picture 109"/>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5783543" y="2352498"/>
                      <a:ext cx="678181" cy="70101"/>
                    </a:xfrm>
                    <a:prstGeom prst="rect">
                      <a:avLst/>
                    </a:prstGeom>
                  </p:spPr>
                </p:pic>
                <p:pic>
                  <p:nvPicPr>
                    <p:cNvPr id="111" name="Picture 110"/>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5783561" y="2287194"/>
                      <a:ext cx="678181" cy="70101"/>
                    </a:xfrm>
                    <a:prstGeom prst="rect">
                      <a:avLst/>
                    </a:prstGeom>
                  </p:spPr>
                </p:pic>
                <p:pic>
                  <p:nvPicPr>
                    <p:cNvPr id="112" name="Picture 111"/>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5783579" y="2221890"/>
                      <a:ext cx="678181" cy="70101"/>
                    </a:xfrm>
                    <a:prstGeom prst="rect">
                      <a:avLst/>
                    </a:prstGeom>
                  </p:spPr>
                </p:pic>
              </p:grpSp>
              <p:pic>
                <p:nvPicPr>
                  <p:cNvPr id="105" name="Picture 104"/>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6461760" y="2408276"/>
                    <a:ext cx="678181" cy="70101"/>
                  </a:xfrm>
                  <a:prstGeom prst="rect">
                    <a:avLst/>
                  </a:prstGeom>
                </p:spPr>
              </p:pic>
              <p:pic>
                <p:nvPicPr>
                  <p:cNvPr id="106" name="Picture 105"/>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6461778" y="2342972"/>
                    <a:ext cx="678181" cy="70101"/>
                  </a:xfrm>
                  <a:prstGeom prst="rect">
                    <a:avLst/>
                  </a:prstGeom>
                </p:spPr>
              </p:pic>
              <p:pic>
                <p:nvPicPr>
                  <p:cNvPr id="107" name="Picture 106"/>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7139995" y="2411905"/>
                    <a:ext cx="678181" cy="70101"/>
                  </a:xfrm>
                  <a:prstGeom prst="rect">
                    <a:avLst/>
                  </a:prstGeom>
                </p:spPr>
              </p:pic>
              <p:pic>
                <p:nvPicPr>
                  <p:cNvPr id="108" name="Picture 107"/>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7140013" y="2346601"/>
                    <a:ext cx="678181" cy="70101"/>
                  </a:xfrm>
                  <a:prstGeom prst="rect">
                    <a:avLst/>
                  </a:prstGeom>
                </p:spPr>
              </p:pic>
            </p:grpSp>
          </p:grpSp>
          <p:grpSp>
            <p:nvGrpSpPr>
              <p:cNvPr id="9" name="Group 4"/>
              <p:cNvGrpSpPr>
                <a:grpSpLocks noChangeAspect="1"/>
              </p:cNvGrpSpPr>
              <p:nvPr/>
            </p:nvGrpSpPr>
            <p:grpSpPr>
              <a:xfrm>
                <a:off x="5405273" y="3362405"/>
                <a:ext cx="1757312" cy="178202"/>
                <a:chOff x="4059510" y="2130697"/>
                <a:chExt cx="4277941" cy="433809"/>
              </a:xfrm>
            </p:grpSpPr>
            <p:pic>
              <p:nvPicPr>
                <p:cNvPr id="85" name="Picture 84"/>
                <p:cNvPicPr>
                  <a:picLocks noChangeAspect="1"/>
                </p:cNvPicPr>
                <p:nvPr/>
              </p:nvPicPr>
              <p:blipFill rotWithShape="1">
                <a:blip r:embed="rId5"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4059510" y="2130697"/>
                  <a:ext cx="4277941" cy="433809"/>
                </a:xfrm>
                <a:prstGeom prst="rect">
                  <a:avLst/>
                </a:prstGeom>
              </p:spPr>
            </p:pic>
            <p:grpSp>
              <p:nvGrpSpPr>
                <p:cNvPr id="10" name="Group 3"/>
                <p:cNvGrpSpPr/>
                <p:nvPr/>
              </p:nvGrpSpPr>
              <p:grpSpPr>
                <a:xfrm>
                  <a:off x="5783525" y="2212364"/>
                  <a:ext cx="2034669" cy="269642"/>
                  <a:chOff x="5783525" y="2212364"/>
                  <a:chExt cx="2034669" cy="269642"/>
                </a:xfrm>
              </p:grpSpPr>
              <p:grpSp>
                <p:nvGrpSpPr>
                  <p:cNvPr id="11" name="Group 2"/>
                  <p:cNvGrpSpPr/>
                  <p:nvPr/>
                </p:nvGrpSpPr>
                <p:grpSpPr>
                  <a:xfrm>
                    <a:off x="5783525" y="2212364"/>
                    <a:ext cx="678235" cy="266013"/>
                    <a:chOff x="5783525" y="2221890"/>
                    <a:chExt cx="678235" cy="266013"/>
                  </a:xfrm>
                </p:grpSpPr>
                <p:pic>
                  <p:nvPicPr>
                    <p:cNvPr id="92" name="Picture 91"/>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5783525" y="2417802"/>
                      <a:ext cx="678181" cy="70101"/>
                    </a:xfrm>
                    <a:prstGeom prst="rect">
                      <a:avLst/>
                    </a:prstGeom>
                  </p:spPr>
                </p:pic>
                <p:pic>
                  <p:nvPicPr>
                    <p:cNvPr id="93" name="Picture 92"/>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5783543" y="2352498"/>
                      <a:ext cx="678181" cy="70101"/>
                    </a:xfrm>
                    <a:prstGeom prst="rect">
                      <a:avLst/>
                    </a:prstGeom>
                  </p:spPr>
                </p:pic>
                <p:pic>
                  <p:nvPicPr>
                    <p:cNvPr id="94" name="Picture 93"/>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5783561" y="2287194"/>
                      <a:ext cx="678181" cy="70101"/>
                    </a:xfrm>
                    <a:prstGeom prst="rect">
                      <a:avLst/>
                    </a:prstGeom>
                  </p:spPr>
                </p:pic>
                <p:pic>
                  <p:nvPicPr>
                    <p:cNvPr id="95" name="Picture 94"/>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5783579" y="2221890"/>
                      <a:ext cx="678181" cy="70101"/>
                    </a:xfrm>
                    <a:prstGeom prst="rect">
                      <a:avLst/>
                    </a:prstGeom>
                  </p:spPr>
                </p:pic>
              </p:grpSp>
              <p:pic>
                <p:nvPicPr>
                  <p:cNvPr id="88" name="Picture 87"/>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6461760" y="2408276"/>
                    <a:ext cx="678181" cy="70101"/>
                  </a:xfrm>
                  <a:prstGeom prst="rect">
                    <a:avLst/>
                  </a:prstGeom>
                </p:spPr>
              </p:pic>
              <p:pic>
                <p:nvPicPr>
                  <p:cNvPr id="89" name="Picture 88"/>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6461778" y="2342972"/>
                    <a:ext cx="678181" cy="70101"/>
                  </a:xfrm>
                  <a:prstGeom prst="rect">
                    <a:avLst/>
                  </a:prstGeom>
                </p:spPr>
              </p:pic>
              <p:pic>
                <p:nvPicPr>
                  <p:cNvPr id="90" name="Picture 89"/>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7139995" y="2411905"/>
                    <a:ext cx="678181" cy="70101"/>
                  </a:xfrm>
                  <a:prstGeom prst="rect">
                    <a:avLst/>
                  </a:prstGeom>
                </p:spPr>
              </p:pic>
              <p:pic>
                <p:nvPicPr>
                  <p:cNvPr id="91" name="Picture 90"/>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7140013" y="2346601"/>
                    <a:ext cx="678181" cy="70101"/>
                  </a:xfrm>
                  <a:prstGeom prst="rect">
                    <a:avLst/>
                  </a:prstGeom>
                </p:spPr>
              </p:pic>
            </p:grpSp>
          </p:grpSp>
          <p:grpSp>
            <p:nvGrpSpPr>
              <p:cNvPr id="12" name="Group 4"/>
              <p:cNvGrpSpPr>
                <a:grpSpLocks noChangeAspect="1"/>
              </p:cNvGrpSpPr>
              <p:nvPr/>
            </p:nvGrpSpPr>
            <p:grpSpPr>
              <a:xfrm>
                <a:off x="5405273" y="3517767"/>
                <a:ext cx="1757312" cy="178202"/>
                <a:chOff x="4059510" y="2130697"/>
                <a:chExt cx="4277941" cy="433809"/>
              </a:xfrm>
            </p:grpSpPr>
            <p:pic>
              <p:nvPicPr>
                <p:cNvPr id="68" name="Picture 67"/>
                <p:cNvPicPr>
                  <a:picLocks noChangeAspect="1"/>
                </p:cNvPicPr>
                <p:nvPr/>
              </p:nvPicPr>
              <p:blipFill rotWithShape="1">
                <a:blip r:embed="rId5"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4059510" y="2130697"/>
                  <a:ext cx="4277941" cy="433809"/>
                </a:xfrm>
                <a:prstGeom prst="rect">
                  <a:avLst/>
                </a:prstGeom>
              </p:spPr>
            </p:pic>
            <p:grpSp>
              <p:nvGrpSpPr>
                <p:cNvPr id="14" name="Group 3"/>
                <p:cNvGrpSpPr/>
                <p:nvPr/>
              </p:nvGrpSpPr>
              <p:grpSpPr>
                <a:xfrm>
                  <a:off x="5783525" y="2212364"/>
                  <a:ext cx="2034669" cy="269642"/>
                  <a:chOff x="5783525" y="2212364"/>
                  <a:chExt cx="2034669" cy="269642"/>
                </a:xfrm>
              </p:grpSpPr>
              <p:grpSp>
                <p:nvGrpSpPr>
                  <p:cNvPr id="15" name="Group 2"/>
                  <p:cNvGrpSpPr/>
                  <p:nvPr/>
                </p:nvGrpSpPr>
                <p:grpSpPr>
                  <a:xfrm>
                    <a:off x="5783525" y="2212364"/>
                    <a:ext cx="678235" cy="266013"/>
                    <a:chOff x="5783525" y="2221890"/>
                    <a:chExt cx="678235" cy="266013"/>
                  </a:xfrm>
                </p:grpSpPr>
                <p:pic>
                  <p:nvPicPr>
                    <p:cNvPr id="75" name="Picture 74"/>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5783525" y="2417802"/>
                      <a:ext cx="678181" cy="70101"/>
                    </a:xfrm>
                    <a:prstGeom prst="rect">
                      <a:avLst/>
                    </a:prstGeom>
                  </p:spPr>
                </p:pic>
                <p:pic>
                  <p:nvPicPr>
                    <p:cNvPr id="76" name="Picture 75"/>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5783543" y="2352498"/>
                      <a:ext cx="678181" cy="70101"/>
                    </a:xfrm>
                    <a:prstGeom prst="rect">
                      <a:avLst/>
                    </a:prstGeom>
                  </p:spPr>
                </p:pic>
                <p:pic>
                  <p:nvPicPr>
                    <p:cNvPr id="77" name="Picture 76"/>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5783561" y="2287194"/>
                      <a:ext cx="678181" cy="70101"/>
                    </a:xfrm>
                    <a:prstGeom prst="rect">
                      <a:avLst/>
                    </a:prstGeom>
                  </p:spPr>
                </p:pic>
                <p:pic>
                  <p:nvPicPr>
                    <p:cNvPr id="78" name="Picture 77"/>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5783579" y="2221890"/>
                      <a:ext cx="678181" cy="70101"/>
                    </a:xfrm>
                    <a:prstGeom prst="rect">
                      <a:avLst/>
                    </a:prstGeom>
                  </p:spPr>
                </p:pic>
              </p:grpSp>
              <p:pic>
                <p:nvPicPr>
                  <p:cNvPr id="71" name="Picture 70"/>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6461760" y="2408276"/>
                    <a:ext cx="678181" cy="70101"/>
                  </a:xfrm>
                  <a:prstGeom prst="rect">
                    <a:avLst/>
                  </a:prstGeom>
                </p:spPr>
              </p:pic>
              <p:pic>
                <p:nvPicPr>
                  <p:cNvPr id="72" name="Picture 71"/>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6461778" y="2342972"/>
                    <a:ext cx="678181" cy="70101"/>
                  </a:xfrm>
                  <a:prstGeom prst="rect">
                    <a:avLst/>
                  </a:prstGeom>
                </p:spPr>
              </p:pic>
              <p:pic>
                <p:nvPicPr>
                  <p:cNvPr id="73" name="Picture 72"/>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7139995" y="2411905"/>
                    <a:ext cx="678181" cy="70101"/>
                  </a:xfrm>
                  <a:prstGeom prst="rect">
                    <a:avLst/>
                  </a:prstGeom>
                </p:spPr>
              </p:pic>
              <p:pic>
                <p:nvPicPr>
                  <p:cNvPr id="74" name="Picture 73"/>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7140013" y="2346601"/>
                    <a:ext cx="678181" cy="70101"/>
                  </a:xfrm>
                  <a:prstGeom prst="rect">
                    <a:avLst/>
                  </a:prstGeom>
                </p:spPr>
              </p:pic>
            </p:grpSp>
          </p:grpSp>
          <p:grpSp>
            <p:nvGrpSpPr>
              <p:cNvPr id="16" name="Group 4"/>
              <p:cNvGrpSpPr>
                <a:grpSpLocks noChangeAspect="1"/>
              </p:cNvGrpSpPr>
              <p:nvPr/>
            </p:nvGrpSpPr>
            <p:grpSpPr>
              <a:xfrm>
                <a:off x="5405273" y="3677136"/>
                <a:ext cx="1757312" cy="178202"/>
                <a:chOff x="4059510" y="2130697"/>
                <a:chExt cx="4277941" cy="433809"/>
              </a:xfrm>
            </p:grpSpPr>
            <p:pic>
              <p:nvPicPr>
                <p:cNvPr id="51" name="Picture 50"/>
                <p:cNvPicPr>
                  <a:picLocks noChangeAspect="1"/>
                </p:cNvPicPr>
                <p:nvPr/>
              </p:nvPicPr>
              <p:blipFill rotWithShape="1">
                <a:blip r:embed="rId5"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4059510" y="2130697"/>
                  <a:ext cx="4277941" cy="433809"/>
                </a:xfrm>
                <a:prstGeom prst="rect">
                  <a:avLst/>
                </a:prstGeom>
              </p:spPr>
            </p:pic>
            <p:grpSp>
              <p:nvGrpSpPr>
                <p:cNvPr id="17" name="Group 3"/>
                <p:cNvGrpSpPr/>
                <p:nvPr/>
              </p:nvGrpSpPr>
              <p:grpSpPr>
                <a:xfrm>
                  <a:off x="5783525" y="2212364"/>
                  <a:ext cx="2034669" cy="269642"/>
                  <a:chOff x="5783525" y="2212364"/>
                  <a:chExt cx="2034669" cy="269642"/>
                </a:xfrm>
              </p:grpSpPr>
              <p:grpSp>
                <p:nvGrpSpPr>
                  <p:cNvPr id="18" name="Group 2"/>
                  <p:cNvGrpSpPr/>
                  <p:nvPr/>
                </p:nvGrpSpPr>
                <p:grpSpPr>
                  <a:xfrm>
                    <a:off x="5783525" y="2212364"/>
                    <a:ext cx="678235" cy="266013"/>
                    <a:chOff x="5783525" y="2221890"/>
                    <a:chExt cx="678235" cy="266013"/>
                  </a:xfrm>
                </p:grpSpPr>
                <p:pic>
                  <p:nvPicPr>
                    <p:cNvPr id="58" name="Picture 57"/>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5783525" y="2417802"/>
                      <a:ext cx="678181" cy="70101"/>
                    </a:xfrm>
                    <a:prstGeom prst="rect">
                      <a:avLst/>
                    </a:prstGeom>
                  </p:spPr>
                </p:pic>
                <p:pic>
                  <p:nvPicPr>
                    <p:cNvPr id="59" name="Picture 58"/>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5783543" y="2352498"/>
                      <a:ext cx="678181" cy="70101"/>
                    </a:xfrm>
                    <a:prstGeom prst="rect">
                      <a:avLst/>
                    </a:prstGeom>
                  </p:spPr>
                </p:pic>
                <p:pic>
                  <p:nvPicPr>
                    <p:cNvPr id="60" name="Picture 59"/>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5783561" y="2287194"/>
                      <a:ext cx="678181" cy="70101"/>
                    </a:xfrm>
                    <a:prstGeom prst="rect">
                      <a:avLst/>
                    </a:prstGeom>
                  </p:spPr>
                </p:pic>
                <p:pic>
                  <p:nvPicPr>
                    <p:cNvPr id="61" name="Picture 60"/>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5783579" y="2221890"/>
                      <a:ext cx="678181" cy="70101"/>
                    </a:xfrm>
                    <a:prstGeom prst="rect">
                      <a:avLst/>
                    </a:prstGeom>
                  </p:spPr>
                </p:pic>
              </p:grpSp>
              <p:pic>
                <p:nvPicPr>
                  <p:cNvPr id="54" name="Picture 53"/>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6461760" y="2408276"/>
                    <a:ext cx="678181" cy="70101"/>
                  </a:xfrm>
                  <a:prstGeom prst="rect">
                    <a:avLst/>
                  </a:prstGeom>
                </p:spPr>
              </p:pic>
              <p:pic>
                <p:nvPicPr>
                  <p:cNvPr id="55" name="Picture 54"/>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6461778" y="2342972"/>
                    <a:ext cx="678181" cy="70101"/>
                  </a:xfrm>
                  <a:prstGeom prst="rect">
                    <a:avLst/>
                  </a:prstGeom>
                </p:spPr>
              </p:pic>
              <p:pic>
                <p:nvPicPr>
                  <p:cNvPr id="56" name="Picture 55"/>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7139995" y="2411905"/>
                    <a:ext cx="678181" cy="70101"/>
                  </a:xfrm>
                  <a:prstGeom prst="rect">
                    <a:avLst/>
                  </a:prstGeom>
                </p:spPr>
              </p:pic>
              <p:pic>
                <p:nvPicPr>
                  <p:cNvPr id="57" name="Picture 56"/>
                  <p:cNvPicPr>
                    <a:picLocks noChangeAspect="1"/>
                  </p:cNvPicPr>
                  <p:nvPr/>
                </p:nvPicPr>
                <p:blipFill rotWithShape="1">
                  <a:blip r:embed="rId6"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7140013" y="2346601"/>
                    <a:ext cx="678181" cy="70101"/>
                  </a:xfrm>
                  <a:prstGeom prst="rect">
                    <a:avLst/>
                  </a:prstGeom>
                </p:spPr>
              </p:pic>
            </p:grpSp>
          </p:grpSp>
        </p:grpSp>
        <p:grpSp>
          <p:nvGrpSpPr>
            <p:cNvPr id="19" name="Group 122"/>
            <p:cNvGrpSpPr/>
            <p:nvPr/>
          </p:nvGrpSpPr>
          <p:grpSpPr>
            <a:xfrm>
              <a:off x="5354320" y="2645799"/>
              <a:ext cx="1894840" cy="618765"/>
              <a:chOff x="2358046" y="4088519"/>
              <a:chExt cx="1771994" cy="618765"/>
            </a:xfrm>
          </p:grpSpPr>
          <p:pic>
            <p:nvPicPr>
              <p:cNvPr id="43" name="Picture 42"/>
              <p:cNvPicPr>
                <a:picLocks noChangeAspect="1"/>
              </p:cNvPicPr>
              <p:nvPr/>
            </p:nvPicPr>
            <p:blipFill rotWithShape="1">
              <a:blip r:embed="rId7"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2358046" y="4088519"/>
                <a:ext cx="1771994" cy="161565"/>
              </a:xfrm>
              <a:prstGeom prst="rect">
                <a:avLst/>
              </a:prstGeom>
            </p:spPr>
          </p:pic>
          <p:pic>
            <p:nvPicPr>
              <p:cNvPr id="115" name="Picture 114"/>
              <p:cNvPicPr>
                <a:picLocks noChangeAspect="1"/>
              </p:cNvPicPr>
              <p:nvPr/>
            </p:nvPicPr>
            <p:blipFill rotWithShape="1">
              <a:blip r:embed="rId7"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2358046" y="4230759"/>
                <a:ext cx="1771994" cy="161565"/>
              </a:xfrm>
              <a:prstGeom prst="rect">
                <a:avLst/>
              </a:prstGeom>
            </p:spPr>
          </p:pic>
          <p:pic>
            <p:nvPicPr>
              <p:cNvPr id="118" name="Picture 117"/>
              <p:cNvPicPr>
                <a:picLocks noChangeAspect="1"/>
              </p:cNvPicPr>
              <p:nvPr/>
            </p:nvPicPr>
            <p:blipFill rotWithShape="1">
              <a:blip r:embed="rId7"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2358046" y="4383159"/>
                <a:ext cx="1771994" cy="161565"/>
              </a:xfrm>
              <a:prstGeom prst="rect">
                <a:avLst/>
              </a:prstGeom>
            </p:spPr>
          </p:pic>
          <p:pic>
            <p:nvPicPr>
              <p:cNvPr id="121" name="Picture 120"/>
              <p:cNvPicPr>
                <a:picLocks noChangeAspect="1"/>
              </p:cNvPicPr>
              <p:nvPr/>
            </p:nvPicPr>
            <p:blipFill rotWithShape="1">
              <a:blip r:embed="rId7"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2358046" y="4545719"/>
                <a:ext cx="1771994" cy="161565"/>
              </a:xfrm>
              <a:prstGeom prst="rect">
                <a:avLst/>
              </a:prstGeom>
            </p:spPr>
          </p:pic>
        </p:grpSp>
        <p:pic>
          <p:nvPicPr>
            <p:cNvPr id="16386" name="Picture 2" descr="http://t0.gstatic.com/images?q=tbn:ANd9GcTLnEPQe0XXHVdnpHPVF1WyleHMiU6gLLgIyZCO6E4NI2rQRwIA"/>
            <p:cNvPicPr>
              <a:picLocks noChangeAspect="1" noChangeArrowheads="1"/>
            </p:cNvPicPr>
            <p:nvPr/>
          </p:nvPicPr>
          <p:blipFill>
            <a:blip r:embed="rId8" cstate="screen">
              <a:duotone>
                <a:schemeClr val="accent4">
                  <a:shade val="45000"/>
                  <a:satMod val="135000"/>
                </a:schemeClr>
                <a:prstClr val="white"/>
              </a:duotone>
            </a:blip>
            <a:srcRect/>
            <a:stretch>
              <a:fillRect/>
            </a:stretch>
          </p:blipFill>
          <p:spPr bwMode="auto">
            <a:xfrm>
              <a:off x="5364479" y="4094480"/>
              <a:ext cx="1874520" cy="335049"/>
            </a:xfrm>
            <a:prstGeom prst="rect">
              <a:avLst/>
            </a:prstGeom>
            <a:noFill/>
          </p:spPr>
        </p:pic>
      </p:grpSp>
      <p:sp>
        <p:nvSpPr>
          <p:cNvPr id="41" name="Up-Down Arrow 40"/>
          <p:cNvSpPr/>
          <p:nvPr/>
        </p:nvSpPr>
        <p:spPr bwMode="auto">
          <a:xfrm>
            <a:off x="6019089" y="1113688"/>
            <a:ext cx="565302" cy="3312911"/>
          </a:xfrm>
          <a:prstGeom prst="upDownArrow">
            <a:avLst/>
          </a:prstGeom>
          <a:ln/>
        </p:spPr>
        <p:style>
          <a:lnRef idx="1">
            <a:schemeClr val="accent1"/>
          </a:lnRef>
          <a:fillRef idx="3">
            <a:schemeClr val="accent1"/>
          </a:fillRef>
          <a:effectRef idx="2">
            <a:schemeClr val="accent1"/>
          </a:effectRef>
          <a:fontRef idx="minor">
            <a:schemeClr val="lt1"/>
          </a:fontRef>
        </p:style>
        <p:txBody>
          <a:bodyPr vert="vert270" anchor="ctr"/>
          <a:lstStyle/>
          <a:p>
            <a:pPr algn="ctr" fontAlgn="auto">
              <a:lnSpc>
                <a:spcPct val="85000"/>
              </a:lnSpc>
              <a:spcBef>
                <a:spcPts val="0"/>
              </a:spcBef>
              <a:spcAft>
                <a:spcPts val="0"/>
              </a:spcAft>
              <a:defRPr/>
            </a:pPr>
            <a:r>
              <a:rPr lang="en-US" sz="1600" dirty="0" smtClean="0">
                <a:solidFill>
                  <a:prstClr val="white"/>
                </a:solidFill>
                <a:latin typeface="+mj-lt"/>
              </a:rPr>
              <a:t>Peer Motion</a:t>
            </a:r>
            <a:endParaRPr lang="en-US" sz="1600" dirty="0">
              <a:solidFill>
                <a:prstClr val="white"/>
              </a:solidFill>
              <a:latin typeface="+mj-lt"/>
            </a:endParaRPr>
          </a:p>
        </p:txBody>
      </p:sp>
      <p:pic>
        <p:nvPicPr>
          <p:cNvPr id="70" name="Picture 69"/>
          <p:cNvPicPr>
            <a:picLocks noChangeAspect="1"/>
          </p:cNvPicPr>
          <p:nvPr/>
        </p:nvPicPr>
        <p:blipFill rotWithShape="1">
          <a:blip r:embed="rId9" cstate="email">
            <a:extLst>
              <a:ext uri="{28A0092B-C50C-407E-A947-70E740481C1C}">
                <a14:useLocalDpi xmlns:a14="http://schemas.microsoft.com/office/drawing/2010/main" val="0"/>
              </a:ext>
            </a:extLst>
          </a:blip>
          <a:srcRect/>
          <a:stretch/>
        </p:blipFill>
        <p:spPr>
          <a:xfrm>
            <a:off x="5252963" y="4262004"/>
            <a:ext cx="330774" cy="266909"/>
          </a:xfrm>
          <a:prstGeom prst="rect">
            <a:avLst/>
          </a:prstGeom>
        </p:spPr>
      </p:pic>
    </p:spTree>
    <p:extLst>
      <p:ext uri="{BB962C8B-B14F-4D97-AF65-F5344CB8AC3E}">
        <p14:creationId xmlns:p14="http://schemas.microsoft.com/office/powerpoint/2010/main" val="233257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9574" name="Object 6"/>
          <p:cNvGraphicFramePr>
            <a:graphicFrameLocks noGrp="1" noChangeAspect="1"/>
          </p:cNvGraphicFramePr>
          <p:nvPr/>
        </p:nvGraphicFramePr>
        <p:xfrm>
          <a:off x="4360318" y="1395562"/>
          <a:ext cx="4476750" cy="2990850"/>
        </p:xfrm>
        <a:graphic>
          <a:graphicData uri="http://schemas.openxmlformats.org/presentationml/2006/ole">
            <mc:AlternateContent xmlns:mc="http://schemas.openxmlformats.org/markup-compatibility/2006">
              <mc:Choice xmlns:v="urn:schemas-microsoft-com:vml" Requires="v">
                <p:oleObj spid="_x0000_s1061" name="Worksheet" r:id="rId5" imgW="7257932" imgH="5105400" progId="Excel.Sheet.8">
                  <p:embed/>
                </p:oleObj>
              </mc:Choice>
              <mc:Fallback>
                <p:oleObj name="Worksheet" r:id="rId5" imgW="7257932" imgH="5105400" progId="Excel.Sheet.8">
                  <p:embed/>
                  <p:pic>
                    <p:nvPicPr>
                      <p:cNvPr id="0" name="Picture 34"/>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0318" y="1395562"/>
                        <a:ext cx="4476750" cy="2990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Subtitle 23"/>
          <p:cNvSpPr>
            <a:spLocks noGrp="1"/>
          </p:cNvSpPr>
          <p:nvPr>
            <p:ph type="subTitle" idx="1"/>
          </p:nvPr>
        </p:nvSpPr>
        <p:spPr/>
        <p:txBody>
          <a:bodyPr/>
          <a:lstStyle/>
          <a:p>
            <a:pPr lvl="0"/>
            <a:r>
              <a:rPr lang="en-US" b="1" dirty="0" smtClean="0">
                <a:solidFill>
                  <a:srgbClr val="0096D6"/>
                </a:solidFill>
              </a:rPr>
              <a:t>Companies are adopting or expanding virtualization- regardless of size</a:t>
            </a:r>
          </a:p>
          <a:p>
            <a:endParaRPr lang="en-US" dirty="0"/>
          </a:p>
        </p:txBody>
      </p:sp>
      <p:sp>
        <p:nvSpPr>
          <p:cNvPr id="109576" name="Title 1"/>
          <p:cNvSpPr>
            <a:spLocks noGrp="1"/>
          </p:cNvSpPr>
          <p:nvPr>
            <p:ph type="title"/>
          </p:nvPr>
        </p:nvSpPr>
        <p:spPr>
          <a:noFill/>
        </p:spPr>
        <p:txBody>
          <a:bodyPr/>
          <a:lstStyle/>
          <a:p>
            <a:pPr fontAlgn="base">
              <a:spcAft>
                <a:spcPct val="0"/>
              </a:spcAft>
            </a:pPr>
            <a:r>
              <a:rPr dirty="0" smtClean="0">
                <a:latin typeface="+mn-lt"/>
              </a:rPr>
              <a:t>Virtualization growth continues to shape IT</a:t>
            </a:r>
          </a:p>
        </p:txBody>
      </p:sp>
      <p:sp>
        <p:nvSpPr>
          <p:cNvPr id="25" name="TextBox 24"/>
          <p:cNvSpPr txBox="1"/>
          <p:nvPr/>
        </p:nvSpPr>
        <p:spPr bwMode="auto">
          <a:xfrm>
            <a:off x="5525149" y="3942665"/>
            <a:ext cx="3414713" cy="354841"/>
          </a:xfrm>
          <a:prstGeom prst="rect">
            <a:avLst/>
          </a:prstGeom>
          <a:noFill/>
        </p:spPr>
        <p:txBody>
          <a:bodyPr>
            <a:spAutoFit/>
          </a:bodyPr>
          <a:lstStyle/>
          <a:p>
            <a:pPr fontAlgn="auto">
              <a:lnSpc>
                <a:spcPts val="2420"/>
              </a:lnSpc>
              <a:spcBef>
                <a:spcPts val="0"/>
              </a:spcBef>
              <a:spcAft>
                <a:spcPct val="40000"/>
              </a:spcAft>
              <a:defRPr/>
            </a:pPr>
            <a:r>
              <a:rPr lang="en-US" sz="1100" dirty="0">
                <a:latin typeface="+mj-lt"/>
              </a:rPr>
              <a:t>Physical </a:t>
            </a:r>
            <a:r>
              <a:rPr lang="en-US" sz="1100" dirty="0" smtClean="0">
                <a:latin typeface="+mj-lt"/>
              </a:rPr>
              <a:t>hosts        </a:t>
            </a:r>
            <a:r>
              <a:rPr lang="en-US" sz="1100" dirty="0">
                <a:latin typeface="+mj-lt"/>
              </a:rPr>
              <a:t>	 Virtual </a:t>
            </a:r>
            <a:r>
              <a:rPr lang="en-US" sz="1100" dirty="0" smtClean="0">
                <a:latin typeface="+mj-lt"/>
              </a:rPr>
              <a:t>machines</a:t>
            </a:r>
            <a:endParaRPr lang="en-US" sz="1100" dirty="0">
              <a:latin typeface="+mj-lt"/>
            </a:endParaRPr>
          </a:p>
        </p:txBody>
      </p:sp>
      <p:sp>
        <p:nvSpPr>
          <p:cNvPr id="26" name="Rectangle 25"/>
          <p:cNvSpPr/>
          <p:nvPr/>
        </p:nvSpPr>
        <p:spPr bwMode="auto">
          <a:xfrm>
            <a:off x="5364480" y="4101822"/>
            <a:ext cx="133350" cy="133350"/>
          </a:xfrm>
          <a:prstGeom prst="rect">
            <a:avLst/>
          </a:prstGeom>
          <a:solidFill>
            <a:schemeClr val="accent4"/>
          </a:solidFill>
          <a:ln w="19050">
            <a:noFill/>
            <a:round/>
            <a:headEnd/>
            <a:tailEnd/>
          </a:ln>
        </p:spPr>
        <p:txBody>
          <a:bodyPr wrap="none" lIns="0" tIns="0" rIns="0" bIns="0" anchor="ctr"/>
          <a:lstStyle/>
          <a:p>
            <a:pPr algn="ctr" fontAlgn="auto">
              <a:spcBef>
                <a:spcPts val="0"/>
              </a:spcBef>
              <a:spcAft>
                <a:spcPct val="40000"/>
              </a:spcAft>
              <a:defRPr/>
            </a:pPr>
            <a:endParaRPr lang="en-US" dirty="0">
              <a:latin typeface="+mj-lt"/>
              <a:ea typeface="ＭＳ Ｐゴシック" pitchFamily="34" charset="-128"/>
            </a:endParaRPr>
          </a:p>
        </p:txBody>
      </p:sp>
      <p:sp>
        <p:nvSpPr>
          <p:cNvPr id="32" name="TextBox 31"/>
          <p:cNvSpPr txBox="1"/>
          <p:nvPr/>
        </p:nvSpPr>
        <p:spPr bwMode="auto">
          <a:xfrm>
            <a:off x="4373563" y="1371505"/>
            <a:ext cx="519112" cy="2426305"/>
          </a:xfrm>
          <a:prstGeom prst="rect">
            <a:avLst/>
          </a:prstGeom>
          <a:noFill/>
        </p:spPr>
        <p:txBody>
          <a:bodyPr anchor="b">
            <a:spAutoFit/>
          </a:bodyPr>
          <a:lstStyle/>
          <a:p>
            <a:pPr algn="r" fontAlgn="auto">
              <a:lnSpc>
                <a:spcPts val="2100"/>
              </a:lnSpc>
              <a:spcBef>
                <a:spcPts val="0"/>
              </a:spcBef>
              <a:spcAft>
                <a:spcPts val="200"/>
              </a:spcAft>
              <a:defRPr/>
            </a:pPr>
            <a:r>
              <a:rPr lang="en-US" sz="900" dirty="0">
                <a:solidFill>
                  <a:schemeClr val="bg1"/>
                </a:solidFill>
                <a:latin typeface="+mj-lt"/>
              </a:rPr>
              <a:t>17.5</a:t>
            </a:r>
          </a:p>
          <a:p>
            <a:pPr algn="r" fontAlgn="auto">
              <a:lnSpc>
                <a:spcPts val="2100"/>
              </a:lnSpc>
              <a:spcBef>
                <a:spcPts val="0"/>
              </a:spcBef>
              <a:spcAft>
                <a:spcPts val="200"/>
              </a:spcAft>
              <a:defRPr/>
            </a:pPr>
            <a:r>
              <a:rPr lang="en-US" sz="900" dirty="0">
                <a:solidFill>
                  <a:schemeClr val="bg1"/>
                </a:solidFill>
                <a:latin typeface="+mj-lt"/>
              </a:rPr>
              <a:t>15.0</a:t>
            </a:r>
          </a:p>
          <a:p>
            <a:pPr algn="r" fontAlgn="auto">
              <a:lnSpc>
                <a:spcPts val="2100"/>
              </a:lnSpc>
              <a:spcBef>
                <a:spcPts val="0"/>
              </a:spcBef>
              <a:spcAft>
                <a:spcPts val="200"/>
              </a:spcAft>
              <a:defRPr/>
            </a:pPr>
            <a:r>
              <a:rPr lang="en-US" sz="900" dirty="0">
                <a:solidFill>
                  <a:schemeClr val="bg1"/>
                </a:solidFill>
                <a:latin typeface="+mj-lt"/>
              </a:rPr>
              <a:t>12.5</a:t>
            </a:r>
          </a:p>
          <a:p>
            <a:pPr algn="r" fontAlgn="auto">
              <a:lnSpc>
                <a:spcPts val="2100"/>
              </a:lnSpc>
              <a:spcBef>
                <a:spcPts val="0"/>
              </a:spcBef>
              <a:spcAft>
                <a:spcPts val="200"/>
              </a:spcAft>
              <a:defRPr/>
            </a:pPr>
            <a:r>
              <a:rPr lang="en-US" sz="900" dirty="0">
                <a:solidFill>
                  <a:schemeClr val="bg1"/>
                </a:solidFill>
                <a:latin typeface="+mj-lt"/>
              </a:rPr>
              <a:t>10.0</a:t>
            </a:r>
          </a:p>
          <a:p>
            <a:pPr algn="r" fontAlgn="auto">
              <a:lnSpc>
                <a:spcPts val="2100"/>
              </a:lnSpc>
              <a:spcBef>
                <a:spcPts val="0"/>
              </a:spcBef>
              <a:spcAft>
                <a:spcPts val="200"/>
              </a:spcAft>
              <a:defRPr/>
            </a:pPr>
            <a:r>
              <a:rPr lang="en-US" sz="900" dirty="0">
                <a:solidFill>
                  <a:schemeClr val="bg1"/>
                </a:solidFill>
                <a:latin typeface="+mj-lt"/>
              </a:rPr>
              <a:t>7.5</a:t>
            </a:r>
          </a:p>
          <a:p>
            <a:pPr algn="r" fontAlgn="auto">
              <a:lnSpc>
                <a:spcPts val="2100"/>
              </a:lnSpc>
              <a:spcBef>
                <a:spcPts val="0"/>
              </a:spcBef>
              <a:spcAft>
                <a:spcPts val="200"/>
              </a:spcAft>
              <a:defRPr/>
            </a:pPr>
            <a:r>
              <a:rPr lang="en-US" sz="900" dirty="0">
                <a:solidFill>
                  <a:schemeClr val="bg1"/>
                </a:solidFill>
                <a:latin typeface="+mj-lt"/>
              </a:rPr>
              <a:t>5.0</a:t>
            </a:r>
          </a:p>
          <a:p>
            <a:pPr algn="r" fontAlgn="auto">
              <a:lnSpc>
                <a:spcPts val="2100"/>
              </a:lnSpc>
              <a:spcBef>
                <a:spcPts val="0"/>
              </a:spcBef>
              <a:spcAft>
                <a:spcPts val="200"/>
              </a:spcAft>
              <a:defRPr/>
            </a:pPr>
            <a:r>
              <a:rPr lang="en-US" sz="900" dirty="0">
                <a:solidFill>
                  <a:schemeClr val="bg1"/>
                </a:solidFill>
                <a:latin typeface="+mj-lt"/>
              </a:rPr>
              <a:t>2.5</a:t>
            </a:r>
          </a:p>
          <a:p>
            <a:pPr algn="r" fontAlgn="auto">
              <a:lnSpc>
                <a:spcPts val="2100"/>
              </a:lnSpc>
              <a:spcBef>
                <a:spcPts val="0"/>
              </a:spcBef>
              <a:spcAft>
                <a:spcPts val="200"/>
              </a:spcAft>
              <a:defRPr/>
            </a:pPr>
            <a:r>
              <a:rPr lang="en-US" sz="900" dirty="0">
                <a:solidFill>
                  <a:schemeClr val="bg1"/>
                </a:solidFill>
                <a:latin typeface="+mj-lt"/>
              </a:rPr>
              <a:t>0</a:t>
            </a:r>
          </a:p>
        </p:txBody>
      </p:sp>
      <p:sp>
        <p:nvSpPr>
          <p:cNvPr id="35" name="Text Box 18"/>
          <p:cNvSpPr txBox="1">
            <a:spLocks noChangeArrowheads="1"/>
          </p:cNvSpPr>
          <p:nvPr/>
        </p:nvSpPr>
        <p:spPr bwMode="auto">
          <a:xfrm flipH="1">
            <a:off x="5284715" y="3702553"/>
            <a:ext cx="473075" cy="230832"/>
          </a:xfrm>
          <a:prstGeom prst="rect">
            <a:avLst/>
          </a:prstGeom>
          <a:noFill/>
          <a:ln>
            <a:noFill/>
          </a:ln>
          <a:extLst/>
        </p:spPr>
        <p:txBody>
          <a:bodyPr>
            <a:spAutoFit/>
          </a:bodyPr>
          <a:lstStyle>
            <a:lvl1pPr eaLnBrk="0" hangingPunct="0">
              <a:defRPr sz="2400">
                <a:solidFill>
                  <a:srgbClr val="0095D3"/>
                </a:solidFill>
                <a:latin typeface="Arial" charset="0"/>
                <a:ea typeface="ＭＳ Ｐゴシック" charset="0"/>
                <a:cs typeface="ＭＳ Ｐゴシック" charset="0"/>
              </a:defRPr>
            </a:lvl1pPr>
            <a:lvl2pPr marL="742950" indent="-285750" eaLnBrk="0" hangingPunct="0">
              <a:defRPr sz="2400">
                <a:solidFill>
                  <a:srgbClr val="0095D3"/>
                </a:solidFill>
                <a:latin typeface="Arial" charset="0"/>
                <a:ea typeface="ＭＳ Ｐゴシック" charset="0"/>
              </a:defRPr>
            </a:lvl2pPr>
            <a:lvl3pPr marL="1143000" indent="-228600" eaLnBrk="0" hangingPunct="0">
              <a:defRPr sz="2400">
                <a:solidFill>
                  <a:srgbClr val="0095D3"/>
                </a:solidFill>
                <a:latin typeface="Arial" charset="0"/>
                <a:ea typeface="ＭＳ Ｐゴシック" charset="0"/>
              </a:defRPr>
            </a:lvl3pPr>
            <a:lvl4pPr marL="1600200" indent="-228600" eaLnBrk="0" hangingPunct="0">
              <a:defRPr sz="2400">
                <a:solidFill>
                  <a:srgbClr val="0095D3"/>
                </a:solidFill>
                <a:latin typeface="Arial" charset="0"/>
                <a:ea typeface="ＭＳ Ｐゴシック" charset="0"/>
              </a:defRPr>
            </a:lvl4pPr>
            <a:lvl5pPr marL="2057400" indent="-228600" eaLnBrk="0" hangingPunct="0">
              <a:defRPr sz="2400">
                <a:solidFill>
                  <a:srgbClr val="0095D3"/>
                </a:solidFill>
                <a:latin typeface="Arial" charset="0"/>
                <a:ea typeface="ＭＳ Ｐゴシック" charset="0"/>
              </a:defRPr>
            </a:lvl5pPr>
            <a:lvl6pPr marL="2514600" indent="-228600" eaLnBrk="0" fontAlgn="base" hangingPunct="0">
              <a:spcBef>
                <a:spcPct val="0"/>
              </a:spcBef>
              <a:spcAft>
                <a:spcPct val="0"/>
              </a:spcAft>
              <a:defRPr sz="2400">
                <a:solidFill>
                  <a:srgbClr val="0095D3"/>
                </a:solidFill>
                <a:latin typeface="Arial" charset="0"/>
                <a:ea typeface="ＭＳ Ｐゴシック" charset="0"/>
              </a:defRPr>
            </a:lvl6pPr>
            <a:lvl7pPr marL="2971800" indent="-228600" eaLnBrk="0" fontAlgn="base" hangingPunct="0">
              <a:spcBef>
                <a:spcPct val="0"/>
              </a:spcBef>
              <a:spcAft>
                <a:spcPct val="0"/>
              </a:spcAft>
              <a:defRPr sz="2400">
                <a:solidFill>
                  <a:srgbClr val="0095D3"/>
                </a:solidFill>
                <a:latin typeface="Arial" charset="0"/>
                <a:ea typeface="ＭＳ Ｐゴシック" charset="0"/>
              </a:defRPr>
            </a:lvl7pPr>
            <a:lvl8pPr marL="3429000" indent="-228600" eaLnBrk="0" fontAlgn="base" hangingPunct="0">
              <a:spcBef>
                <a:spcPct val="0"/>
              </a:spcBef>
              <a:spcAft>
                <a:spcPct val="0"/>
              </a:spcAft>
              <a:defRPr sz="2400">
                <a:solidFill>
                  <a:srgbClr val="0095D3"/>
                </a:solidFill>
                <a:latin typeface="Arial" charset="0"/>
                <a:ea typeface="ＭＳ Ｐゴシック" charset="0"/>
              </a:defRPr>
            </a:lvl8pPr>
            <a:lvl9pPr marL="3886200" indent="-228600" eaLnBrk="0" fontAlgn="base" hangingPunct="0">
              <a:spcBef>
                <a:spcPct val="0"/>
              </a:spcBef>
              <a:spcAft>
                <a:spcPct val="0"/>
              </a:spcAft>
              <a:defRPr sz="2400">
                <a:solidFill>
                  <a:srgbClr val="0095D3"/>
                </a:solidFill>
                <a:latin typeface="Arial" charset="0"/>
                <a:ea typeface="ＭＳ Ｐゴシック" charset="0"/>
              </a:defRPr>
            </a:lvl9pPr>
          </a:lstStyle>
          <a:p>
            <a:pPr algn="ctr" eaLnBrk="1" fontAlgn="auto" hangingPunct="1">
              <a:spcBef>
                <a:spcPts val="0"/>
              </a:spcBef>
              <a:spcAft>
                <a:spcPct val="40000"/>
              </a:spcAft>
              <a:defRPr/>
            </a:pPr>
            <a:r>
              <a:rPr lang="en-US" sz="900" dirty="0">
                <a:solidFill>
                  <a:schemeClr val="tx1"/>
                </a:solidFill>
                <a:latin typeface="+mj-lt"/>
              </a:rPr>
              <a:t>2006</a:t>
            </a:r>
          </a:p>
        </p:txBody>
      </p:sp>
      <p:sp>
        <p:nvSpPr>
          <p:cNvPr id="36" name="Text Box 19"/>
          <p:cNvSpPr txBox="1">
            <a:spLocks noChangeArrowheads="1"/>
          </p:cNvSpPr>
          <p:nvPr/>
        </p:nvSpPr>
        <p:spPr bwMode="auto">
          <a:xfrm flipH="1">
            <a:off x="5713154" y="3702553"/>
            <a:ext cx="473075" cy="230832"/>
          </a:xfrm>
          <a:prstGeom prst="rect">
            <a:avLst/>
          </a:prstGeom>
          <a:noFill/>
          <a:ln>
            <a:noFill/>
          </a:ln>
          <a:extLst/>
        </p:spPr>
        <p:txBody>
          <a:bodyPr>
            <a:spAutoFit/>
          </a:bodyPr>
          <a:lstStyle>
            <a:lvl1pPr eaLnBrk="0" hangingPunct="0">
              <a:defRPr sz="2400">
                <a:solidFill>
                  <a:srgbClr val="0095D3"/>
                </a:solidFill>
                <a:latin typeface="Arial" charset="0"/>
                <a:ea typeface="ＭＳ Ｐゴシック" charset="0"/>
                <a:cs typeface="ＭＳ Ｐゴシック" charset="0"/>
              </a:defRPr>
            </a:lvl1pPr>
            <a:lvl2pPr marL="742950" indent="-285750" eaLnBrk="0" hangingPunct="0">
              <a:defRPr sz="2400">
                <a:solidFill>
                  <a:srgbClr val="0095D3"/>
                </a:solidFill>
                <a:latin typeface="Arial" charset="0"/>
                <a:ea typeface="ＭＳ Ｐゴシック" charset="0"/>
              </a:defRPr>
            </a:lvl2pPr>
            <a:lvl3pPr marL="1143000" indent="-228600" eaLnBrk="0" hangingPunct="0">
              <a:defRPr sz="2400">
                <a:solidFill>
                  <a:srgbClr val="0095D3"/>
                </a:solidFill>
                <a:latin typeface="Arial" charset="0"/>
                <a:ea typeface="ＭＳ Ｐゴシック" charset="0"/>
              </a:defRPr>
            </a:lvl3pPr>
            <a:lvl4pPr marL="1600200" indent="-228600" eaLnBrk="0" hangingPunct="0">
              <a:defRPr sz="2400">
                <a:solidFill>
                  <a:srgbClr val="0095D3"/>
                </a:solidFill>
                <a:latin typeface="Arial" charset="0"/>
                <a:ea typeface="ＭＳ Ｐゴシック" charset="0"/>
              </a:defRPr>
            </a:lvl4pPr>
            <a:lvl5pPr marL="2057400" indent="-228600" eaLnBrk="0" hangingPunct="0">
              <a:defRPr sz="2400">
                <a:solidFill>
                  <a:srgbClr val="0095D3"/>
                </a:solidFill>
                <a:latin typeface="Arial" charset="0"/>
                <a:ea typeface="ＭＳ Ｐゴシック" charset="0"/>
              </a:defRPr>
            </a:lvl5pPr>
            <a:lvl6pPr marL="2514600" indent="-228600" eaLnBrk="0" fontAlgn="base" hangingPunct="0">
              <a:spcBef>
                <a:spcPct val="0"/>
              </a:spcBef>
              <a:spcAft>
                <a:spcPct val="0"/>
              </a:spcAft>
              <a:defRPr sz="2400">
                <a:solidFill>
                  <a:srgbClr val="0095D3"/>
                </a:solidFill>
                <a:latin typeface="Arial" charset="0"/>
                <a:ea typeface="ＭＳ Ｐゴシック" charset="0"/>
              </a:defRPr>
            </a:lvl6pPr>
            <a:lvl7pPr marL="2971800" indent="-228600" eaLnBrk="0" fontAlgn="base" hangingPunct="0">
              <a:spcBef>
                <a:spcPct val="0"/>
              </a:spcBef>
              <a:spcAft>
                <a:spcPct val="0"/>
              </a:spcAft>
              <a:defRPr sz="2400">
                <a:solidFill>
                  <a:srgbClr val="0095D3"/>
                </a:solidFill>
                <a:latin typeface="Arial" charset="0"/>
                <a:ea typeface="ＭＳ Ｐゴシック" charset="0"/>
              </a:defRPr>
            </a:lvl7pPr>
            <a:lvl8pPr marL="3429000" indent="-228600" eaLnBrk="0" fontAlgn="base" hangingPunct="0">
              <a:spcBef>
                <a:spcPct val="0"/>
              </a:spcBef>
              <a:spcAft>
                <a:spcPct val="0"/>
              </a:spcAft>
              <a:defRPr sz="2400">
                <a:solidFill>
                  <a:srgbClr val="0095D3"/>
                </a:solidFill>
                <a:latin typeface="Arial" charset="0"/>
                <a:ea typeface="ＭＳ Ｐゴシック" charset="0"/>
              </a:defRPr>
            </a:lvl8pPr>
            <a:lvl9pPr marL="3886200" indent="-228600" eaLnBrk="0" fontAlgn="base" hangingPunct="0">
              <a:spcBef>
                <a:spcPct val="0"/>
              </a:spcBef>
              <a:spcAft>
                <a:spcPct val="0"/>
              </a:spcAft>
              <a:defRPr sz="2400">
                <a:solidFill>
                  <a:srgbClr val="0095D3"/>
                </a:solidFill>
                <a:latin typeface="Arial" charset="0"/>
                <a:ea typeface="ＭＳ Ｐゴシック" charset="0"/>
              </a:defRPr>
            </a:lvl9pPr>
          </a:lstStyle>
          <a:p>
            <a:pPr algn="ctr" eaLnBrk="1" fontAlgn="auto" hangingPunct="1">
              <a:spcBef>
                <a:spcPts val="0"/>
              </a:spcBef>
              <a:spcAft>
                <a:spcPct val="40000"/>
              </a:spcAft>
              <a:defRPr/>
            </a:pPr>
            <a:r>
              <a:rPr lang="en-US" sz="900" dirty="0">
                <a:solidFill>
                  <a:schemeClr val="tx1"/>
                </a:solidFill>
                <a:latin typeface="+mj-lt"/>
              </a:rPr>
              <a:t>2007</a:t>
            </a:r>
          </a:p>
        </p:txBody>
      </p:sp>
      <p:sp>
        <p:nvSpPr>
          <p:cNvPr id="37" name="Text Box 20"/>
          <p:cNvSpPr txBox="1">
            <a:spLocks noChangeArrowheads="1"/>
          </p:cNvSpPr>
          <p:nvPr/>
        </p:nvSpPr>
        <p:spPr bwMode="auto">
          <a:xfrm flipH="1">
            <a:off x="6140029" y="3702553"/>
            <a:ext cx="473075" cy="230832"/>
          </a:xfrm>
          <a:prstGeom prst="rect">
            <a:avLst/>
          </a:prstGeom>
          <a:noFill/>
          <a:ln>
            <a:noFill/>
          </a:ln>
          <a:extLst/>
        </p:spPr>
        <p:txBody>
          <a:bodyPr>
            <a:spAutoFit/>
          </a:bodyPr>
          <a:lstStyle>
            <a:lvl1pPr eaLnBrk="0" hangingPunct="0">
              <a:defRPr sz="2400">
                <a:solidFill>
                  <a:srgbClr val="0095D3"/>
                </a:solidFill>
                <a:latin typeface="Arial" charset="0"/>
                <a:ea typeface="ＭＳ Ｐゴシック" charset="0"/>
                <a:cs typeface="ＭＳ Ｐゴシック" charset="0"/>
              </a:defRPr>
            </a:lvl1pPr>
            <a:lvl2pPr marL="742950" indent="-285750" eaLnBrk="0" hangingPunct="0">
              <a:defRPr sz="2400">
                <a:solidFill>
                  <a:srgbClr val="0095D3"/>
                </a:solidFill>
                <a:latin typeface="Arial" charset="0"/>
                <a:ea typeface="ＭＳ Ｐゴシック" charset="0"/>
              </a:defRPr>
            </a:lvl2pPr>
            <a:lvl3pPr marL="1143000" indent="-228600" eaLnBrk="0" hangingPunct="0">
              <a:defRPr sz="2400">
                <a:solidFill>
                  <a:srgbClr val="0095D3"/>
                </a:solidFill>
                <a:latin typeface="Arial" charset="0"/>
                <a:ea typeface="ＭＳ Ｐゴシック" charset="0"/>
              </a:defRPr>
            </a:lvl3pPr>
            <a:lvl4pPr marL="1600200" indent="-228600" eaLnBrk="0" hangingPunct="0">
              <a:defRPr sz="2400">
                <a:solidFill>
                  <a:srgbClr val="0095D3"/>
                </a:solidFill>
                <a:latin typeface="Arial" charset="0"/>
                <a:ea typeface="ＭＳ Ｐゴシック" charset="0"/>
              </a:defRPr>
            </a:lvl4pPr>
            <a:lvl5pPr marL="2057400" indent="-228600" eaLnBrk="0" hangingPunct="0">
              <a:defRPr sz="2400">
                <a:solidFill>
                  <a:srgbClr val="0095D3"/>
                </a:solidFill>
                <a:latin typeface="Arial" charset="0"/>
                <a:ea typeface="ＭＳ Ｐゴシック" charset="0"/>
              </a:defRPr>
            </a:lvl5pPr>
            <a:lvl6pPr marL="2514600" indent="-228600" eaLnBrk="0" fontAlgn="base" hangingPunct="0">
              <a:spcBef>
                <a:spcPct val="0"/>
              </a:spcBef>
              <a:spcAft>
                <a:spcPct val="0"/>
              </a:spcAft>
              <a:defRPr sz="2400">
                <a:solidFill>
                  <a:srgbClr val="0095D3"/>
                </a:solidFill>
                <a:latin typeface="Arial" charset="0"/>
                <a:ea typeface="ＭＳ Ｐゴシック" charset="0"/>
              </a:defRPr>
            </a:lvl6pPr>
            <a:lvl7pPr marL="2971800" indent="-228600" eaLnBrk="0" fontAlgn="base" hangingPunct="0">
              <a:spcBef>
                <a:spcPct val="0"/>
              </a:spcBef>
              <a:spcAft>
                <a:spcPct val="0"/>
              </a:spcAft>
              <a:defRPr sz="2400">
                <a:solidFill>
                  <a:srgbClr val="0095D3"/>
                </a:solidFill>
                <a:latin typeface="Arial" charset="0"/>
                <a:ea typeface="ＭＳ Ｐゴシック" charset="0"/>
              </a:defRPr>
            </a:lvl7pPr>
            <a:lvl8pPr marL="3429000" indent="-228600" eaLnBrk="0" fontAlgn="base" hangingPunct="0">
              <a:spcBef>
                <a:spcPct val="0"/>
              </a:spcBef>
              <a:spcAft>
                <a:spcPct val="0"/>
              </a:spcAft>
              <a:defRPr sz="2400">
                <a:solidFill>
                  <a:srgbClr val="0095D3"/>
                </a:solidFill>
                <a:latin typeface="Arial" charset="0"/>
                <a:ea typeface="ＭＳ Ｐゴシック" charset="0"/>
              </a:defRPr>
            </a:lvl8pPr>
            <a:lvl9pPr marL="3886200" indent="-228600" eaLnBrk="0" fontAlgn="base" hangingPunct="0">
              <a:spcBef>
                <a:spcPct val="0"/>
              </a:spcBef>
              <a:spcAft>
                <a:spcPct val="0"/>
              </a:spcAft>
              <a:defRPr sz="2400">
                <a:solidFill>
                  <a:srgbClr val="0095D3"/>
                </a:solidFill>
                <a:latin typeface="Arial" charset="0"/>
                <a:ea typeface="ＭＳ Ｐゴシック" charset="0"/>
              </a:defRPr>
            </a:lvl9pPr>
          </a:lstStyle>
          <a:p>
            <a:pPr algn="ctr" eaLnBrk="1" fontAlgn="auto" hangingPunct="1">
              <a:spcBef>
                <a:spcPts val="0"/>
              </a:spcBef>
              <a:spcAft>
                <a:spcPct val="40000"/>
              </a:spcAft>
              <a:defRPr/>
            </a:pPr>
            <a:r>
              <a:rPr lang="en-US" sz="900" dirty="0">
                <a:solidFill>
                  <a:schemeClr val="tx1"/>
                </a:solidFill>
                <a:latin typeface="+mj-lt"/>
              </a:rPr>
              <a:t>2008</a:t>
            </a:r>
          </a:p>
        </p:txBody>
      </p:sp>
      <p:sp>
        <p:nvSpPr>
          <p:cNvPr id="38" name="Text Box 21"/>
          <p:cNvSpPr txBox="1">
            <a:spLocks noChangeArrowheads="1"/>
          </p:cNvSpPr>
          <p:nvPr/>
        </p:nvSpPr>
        <p:spPr bwMode="auto">
          <a:xfrm flipH="1">
            <a:off x="6573142" y="3702553"/>
            <a:ext cx="474662" cy="230832"/>
          </a:xfrm>
          <a:prstGeom prst="rect">
            <a:avLst/>
          </a:prstGeom>
          <a:noFill/>
          <a:ln>
            <a:noFill/>
          </a:ln>
          <a:extLst/>
        </p:spPr>
        <p:txBody>
          <a:bodyPr>
            <a:spAutoFit/>
          </a:bodyPr>
          <a:lstStyle>
            <a:lvl1pPr eaLnBrk="0" hangingPunct="0">
              <a:defRPr sz="2400">
                <a:solidFill>
                  <a:srgbClr val="0095D3"/>
                </a:solidFill>
                <a:latin typeface="Arial" charset="0"/>
                <a:ea typeface="ＭＳ Ｐゴシック" charset="0"/>
                <a:cs typeface="ＭＳ Ｐゴシック" charset="0"/>
              </a:defRPr>
            </a:lvl1pPr>
            <a:lvl2pPr marL="742950" indent="-285750" eaLnBrk="0" hangingPunct="0">
              <a:defRPr sz="2400">
                <a:solidFill>
                  <a:srgbClr val="0095D3"/>
                </a:solidFill>
                <a:latin typeface="Arial" charset="0"/>
                <a:ea typeface="ＭＳ Ｐゴシック" charset="0"/>
              </a:defRPr>
            </a:lvl2pPr>
            <a:lvl3pPr marL="1143000" indent="-228600" eaLnBrk="0" hangingPunct="0">
              <a:defRPr sz="2400">
                <a:solidFill>
                  <a:srgbClr val="0095D3"/>
                </a:solidFill>
                <a:latin typeface="Arial" charset="0"/>
                <a:ea typeface="ＭＳ Ｐゴシック" charset="0"/>
              </a:defRPr>
            </a:lvl3pPr>
            <a:lvl4pPr marL="1600200" indent="-228600" eaLnBrk="0" hangingPunct="0">
              <a:defRPr sz="2400">
                <a:solidFill>
                  <a:srgbClr val="0095D3"/>
                </a:solidFill>
                <a:latin typeface="Arial" charset="0"/>
                <a:ea typeface="ＭＳ Ｐゴシック" charset="0"/>
              </a:defRPr>
            </a:lvl4pPr>
            <a:lvl5pPr marL="2057400" indent="-228600" eaLnBrk="0" hangingPunct="0">
              <a:defRPr sz="2400">
                <a:solidFill>
                  <a:srgbClr val="0095D3"/>
                </a:solidFill>
                <a:latin typeface="Arial" charset="0"/>
                <a:ea typeface="ＭＳ Ｐゴシック" charset="0"/>
              </a:defRPr>
            </a:lvl5pPr>
            <a:lvl6pPr marL="2514600" indent="-228600" eaLnBrk="0" fontAlgn="base" hangingPunct="0">
              <a:spcBef>
                <a:spcPct val="0"/>
              </a:spcBef>
              <a:spcAft>
                <a:spcPct val="0"/>
              </a:spcAft>
              <a:defRPr sz="2400">
                <a:solidFill>
                  <a:srgbClr val="0095D3"/>
                </a:solidFill>
                <a:latin typeface="Arial" charset="0"/>
                <a:ea typeface="ＭＳ Ｐゴシック" charset="0"/>
              </a:defRPr>
            </a:lvl6pPr>
            <a:lvl7pPr marL="2971800" indent="-228600" eaLnBrk="0" fontAlgn="base" hangingPunct="0">
              <a:spcBef>
                <a:spcPct val="0"/>
              </a:spcBef>
              <a:spcAft>
                <a:spcPct val="0"/>
              </a:spcAft>
              <a:defRPr sz="2400">
                <a:solidFill>
                  <a:srgbClr val="0095D3"/>
                </a:solidFill>
                <a:latin typeface="Arial" charset="0"/>
                <a:ea typeface="ＭＳ Ｐゴシック" charset="0"/>
              </a:defRPr>
            </a:lvl7pPr>
            <a:lvl8pPr marL="3429000" indent="-228600" eaLnBrk="0" fontAlgn="base" hangingPunct="0">
              <a:spcBef>
                <a:spcPct val="0"/>
              </a:spcBef>
              <a:spcAft>
                <a:spcPct val="0"/>
              </a:spcAft>
              <a:defRPr sz="2400">
                <a:solidFill>
                  <a:srgbClr val="0095D3"/>
                </a:solidFill>
                <a:latin typeface="Arial" charset="0"/>
                <a:ea typeface="ＭＳ Ｐゴシック" charset="0"/>
              </a:defRPr>
            </a:lvl8pPr>
            <a:lvl9pPr marL="3886200" indent="-228600" eaLnBrk="0" fontAlgn="base" hangingPunct="0">
              <a:spcBef>
                <a:spcPct val="0"/>
              </a:spcBef>
              <a:spcAft>
                <a:spcPct val="0"/>
              </a:spcAft>
              <a:defRPr sz="2400">
                <a:solidFill>
                  <a:srgbClr val="0095D3"/>
                </a:solidFill>
                <a:latin typeface="Arial" charset="0"/>
                <a:ea typeface="ＭＳ Ｐゴシック" charset="0"/>
              </a:defRPr>
            </a:lvl9pPr>
          </a:lstStyle>
          <a:p>
            <a:pPr algn="ctr" eaLnBrk="1" fontAlgn="auto" hangingPunct="1">
              <a:spcBef>
                <a:spcPts val="0"/>
              </a:spcBef>
              <a:spcAft>
                <a:spcPct val="40000"/>
              </a:spcAft>
              <a:defRPr/>
            </a:pPr>
            <a:r>
              <a:rPr lang="en-US" sz="900" b="1" dirty="0">
                <a:solidFill>
                  <a:schemeClr val="tx1"/>
                </a:solidFill>
                <a:latin typeface="+mj-lt"/>
              </a:rPr>
              <a:t>2009</a:t>
            </a:r>
          </a:p>
        </p:txBody>
      </p:sp>
      <p:sp>
        <p:nvSpPr>
          <p:cNvPr id="39" name="Text Box 22"/>
          <p:cNvSpPr txBox="1">
            <a:spLocks noChangeArrowheads="1"/>
          </p:cNvSpPr>
          <p:nvPr/>
        </p:nvSpPr>
        <p:spPr bwMode="auto">
          <a:xfrm flipH="1">
            <a:off x="7001607" y="3702553"/>
            <a:ext cx="473075" cy="230832"/>
          </a:xfrm>
          <a:prstGeom prst="rect">
            <a:avLst/>
          </a:prstGeom>
          <a:noFill/>
          <a:ln>
            <a:noFill/>
          </a:ln>
          <a:extLst/>
        </p:spPr>
        <p:txBody>
          <a:bodyPr>
            <a:spAutoFit/>
          </a:bodyPr>
          <a:lstStyle>
            <a:lvl1pPr eaLnBrk="0" hangingPunct="0">
              <a:defRPr sz="2400">
                <a:solidFill>
                  <a:srgbClr val="0095D3"/>
                </a:solidFill>
                <a:latin typeface="Arial" charset="0"/>
                <a:ea typeface="ＭＳ Ｐゴシック" charset="0"/>
                <a:cs typeface="ＭＳ Ｐゴシック" charset="0"/>
              </a:defRPr>
            </a:lvl1pPr>
            <a:lvl2pPr marL="742950" indent="-285750" eaLnBrk="0" hangingPunct="0">
              <a:defRPr sz="2400">
                <a:solidFill>
                  <a:srgbClr val="0095D3"/>
                </a:solidFill>
                <a:latin typeface="Arial" charset="0"/>
                <a:ea typeface="ＭＳ Ｐゴシック" charset="0"/>
              </a:defRPr>
            </a:lvl2pPr>
            <a:lvl3pPr marL="1143000" indent="-228600" eaLnBrk="0" hangingPunct="0">
              <a:defRPr sz="2400">
                <a:solidFill>
                  <a:srgbClr val="0095D3"/>
                </a:solidFill>
                <a:latin typeface="Arial" charset="0"/>
                <a:ea typeface="ＭＳ Ｐゴシック" charset="0"/>
              </a:defRPr>
            </a:lvl3pPr>
            <a:lvl4pPr marL="1600200" indent="-228600" eaLnBrk="0" hangingPunct="0">
              <a:defRPr sz="2400">
                <a:solidFill>
                  <a:srgbClr val="0095D3"/>
                </a:solidFill>
                <a:latin typeface="Arial" charset="0"/>
                <a:ea typeface="ＭＳ Ｐゴシック" charset="0"/>
              </a:defRPr>
            </a:lvl4pPr>
            <a:lvl5pPr marL="2057400" indent="-228600" eaLnBrk="0" hangingPunct="0">
              <a:defRPr sz="2400">
                <a:solidFill>
                  <a:srgbClr val="0095D3"/>
                </a:solidFill>
                <a:latin typeface="Arial" charset="0"/>
                <a:ea typeface="ＭＳ Ｐゴシック" charset="0"/>
              </a:defRPr>
            </a:lvl5pPr>
            <a:lvl6pPr marL="2514600" indent="-228600" eaLnBrk="0" fontAlgn="base" hangingPunct="0">
              <a:spcBef>
                <a:spcPct val="0"/>
              </a:spcBef>
              <a:spcAft>
                <a:spcPct val="0"/>
              </a:spcAft>
              <a:defRPr sz="2400">
                <a:solidFill>
                  <a:srgbClr val="0095D3"/>
                </a:solidFill>
                <a:latin typeface="Arial" charset="0"/>
                <a:ea typeface="ＭＳ Ｐゴシック" charset="0"/>
              </a:defRPr>
            </a:lvl6pPr>
            <a:lvl7pPr marL="2971800" indent="-228600" eaLnBrk="0" fontAlgn="base" hangingPunct="0">
              <a:spcBef>
                <a:spcPct val="0"/>
              </a:spcBef>
              <a:spcAft>
                <a:spcPct val="0"/>
              </a:spcAft>
              <a:defRPr sz="2400">
                <a:solidFill>
                  <a:srgbClr val="0095D3"/>
                </a:solidFill>
                <a:latin typeface="Arial" charset="0"/>
                <a:ea typeface="ＭＳ Ｐゴシック" charset="0"/>
              </a:defRPr>
            </a:lvl7pPr>
            <a:lvl8pPr marL="3429000" indent="-228600" eaLnBrk="0" fontAlgn="base" hangingPunct="0">
              <a:spcBef>
                <a:spcPct val="0"/>
              </a:spcBef>
              <a:spcAft>
                <a:spcPct val="0"/>
              </a:spcAft>
              <a:defRPr sz="2400">
                <a:solidFill>
                  <a:srgbClr val="0095D3"/>
                </a:solidFill>
                <a:latin typeface="Arial" charset="0"/>
                <a:ea typeface="ＭＳ Ｐゴシック" charset="0"/>
              </a:defRPr>
            </a:lvl8pPr>
            <a:lvl9pPr marL="3886200" indent="-228600" eaLnBrk="0" fontAlgn="base" hangingPunct="0">
              <a:spcBef>
                <a:spcPct val="0"/>
              </a:spcBef>
              <a:spcAft>
                <a:spcPct val="0"/>
              </a:spcAft>
              <a:defRPr sz="2400">
                <a:solidFill>
                  <a:srgbClr val="0095D3"/>
                </a:solidFill>
                <a:latin typeface="Arial" charset="0"/>
                <a:ea typeface="ＭＳ Ｐゴシック" charset="0"/>
              </a:defRPr>
            </a:lvl9pPr>
          </a:lstStyle>
          <a:p>
            <a:pPr algn="ctr" eaLnBrk="1" fontAlgn="auto" hangingPunct="1">
              <a:spcBef>
                <a:spcPts val="0"/>
              </a:spcBef>
              <a:spcAft>
                <a:spcPct val="40000"/>
              </a:spcAft>
              <a:defRPr/>
            </a:pPr>
            <a:r>
              <a:rPr lang="en-US" sz="900" dirty="0">
                <a:solidFill>
                  <a:schemeClr val="tx1"/>
                </a:solidFill>
                <a:latin typeface="+mj-lt"/>
              </a:rPr>
              <a:t>2010</a:t>
            </a:r>
          </a:p>
        </p:txBody>
      </p:sp>
      <p:sp>
        <p:nvSpPr>
          <p:cNvPr id="40" name="Text Box 23"/>
          <p:cNvSpPr txBox="1">
            <a:spLocks noChangeArrowheads="1"/>
          </p:cNvSpPr>
          <p:nvPr/>
        </p:nvSpPr>
        <p:spPr bwMode="auto">
          <a:xfrm flipH="1">
            <a:off x="7384615" y="3702553"/>
            <a:ext cx="577850" cy="230832"/>
          </a:xfrm>
          <a:prstGeom prst="rect">
            <a:avLst/>
          </a:prstGeom>
          <a:noFill/>
          <a:ln>
            <a:noFill/>
          </a:ln>
          <a:extLst/>
        </p:spPr>
        <p:txBody>
          <a:bodyPr>
            <a:spAutoFit/>
          </a:bodyPr>
          <a:lstStyle>
            <a:lvl1pPr eaLnBrk="0" hangingPunct="0">
              <a:defRPr sz="2400">
                <a:solidFill>
                  <a:srgbClr val="0095D3"/>
                </a:solidFill>
                <a:latin typeface="Arial" charset="0"/>
                <a:ea typeface="ＭＳ Ｐゴシック" charset="0"/>
                <a:cs typeface="ＭＳ Ｐゴシック" charset="0"/>
              </a:defRPr>
            </a:lvl1pPr>
            <a:lvl2pPr marL="742950" indent="-285750" eaLnBrk="0" hangingPunct="0">
              <a:defRPr sz="2400">
                <a:solidFill>
                  <a:srgbClr val="0095D3"/>
                </a:solidFill>
                <a:latin typeface="Arial" charset="0"/>
                <a:ea typeface="ＭＳ Ｐゴシック" charset="0"/>
              </a:defRPr>
            </a:lvl2pPr>
            <a:lvl3pPr marL="1143000" indent="-228600" eaLnBrk="0" hangingPunct="0">
              <a:defRPr sz="2400">
                <a:solidFill>
                  <a:srgbClr val="0095D3"/>
                </a:solidFill>
                <a:latin typeface="Arial" charset="0"/>
                <a:ea typeface="ＭＳ Ｐゴシック" charset="0"/>
              </a:defRPr>
            </a:lvl3pPr>
            <a:lvl4pPr marL="1600200" indent="-228600" eaLnBrk="0" hangingPunct="0">
              <a:defRPr sz="2400">
                <a:solidFill>
                  <a:srgbClr val="0095D3"/>
                </a:solidFill>
                <a:latin typeface="Arial" charset="0"/>
                <a:ea typeface="ＭＳ Ｐゴシック" charset="0"/>
              </a:defRPr>
            </a:lvl4pPr>
            <a:lvl5pPr marL="2057400" indent="-228600" eaLnBrk="0" hangingPunct="0">
              <a:defRPr sz="2400">
                <a:solidFill>
                  <a:srgbClr val="0095D3"/>
                </a:solidFill>
                <a:latin typeface="Arial" charset="0"/>
                <a:ea typeface="ＭＳ Ｐゴシック" charset="0"/>
              </a:defRPr>
            </a:lvl5pPr>
            <a:lvl6pPr marL="2514600" indent="-228600" eaLnBrk="0" fontAlgn="base" hangingPunct="0">
              <a:spcBef>
                <a:spcPct val="0"/>
              </a:spcBef>
              <a:spcAft>
                <a:spcPct val="0"/>
              </a:spcAft>
              <a:defRPr sz="2400">
                <a:solidFill>
                  <a:srgbClr val="0095D3"/>
                </a:solidFill>
                <a:latin typeface="Arial" charset="0"/>
                <a:ea typeface="ＭＳ Ｐゴシック" charset="0"/>
              </a:defRPr>
            </a:lvl6pPr>
            <a:lvl7pPr marL="2971800" indent="-228600" eaLnBrk="0" fontAlgn="base" hangingPunct="0">
              <a:spcBef>
                <a:spcPct val="0"/>
              </a:spcBef>
              <a:spcAft>
                <a:spcPct val="0"/>
              </a:spcAft>
              <a:defRPr sz="2400">
                <a:solidFill>
                  <a:srgbClr val="0095D3"/>
                </a:solidFill>
                <a:latin typeface="Arial" charset="0"/>
                <a:ea typeface="ＭＳ Ｐゴシック" charset="0"/>
              </a:defRPr>
            </a:lvl7pPr>
            <a:lvl8pPr marL="3429000" indent="-228600" eaLnBrk="0" fontAlgn="base" hangingPunct="0">
              <a:spcBef>
                <a:spcPct val="0"/>
              </a:spcBef>
              <a:spcAft>
                <a:spcPct val="0"/>
              </a:spcAft>
              <a:defRPr sz="2400">
                <a:solidFill>
                  <a:srgbClr val="0095D3"/>
                </a:solidFill>
                <a:latin typeface="Arial" charset="0"/>
                <a:ea typeface="ＭＳ Ｐゴシック" charset="0"/>
              </a:defRPr>
            </a:lvl8pPr>
            <a:lvl9pPr marL="3886200" indent="-228600" eaLnBrk="0" fontAlgn="base" hangingPunct="0">
              <a:spcBef>
                <a:spcPct val="0"/>
              </a:spcBef>
              <a:spcAft>
                <a:spcPct val="0"/>
              </a:spcAft>
              <a:defRPr sz="2400">
                <a:solidFill>
                  <a:srgbClr val="0095D3"/>
                </a:solidFill>
                <a:latin typeface="Arial" charset="0"/>
                <a:ea typeface="ＭＳ Ｐゴシック" charset="0"/>
              </a:defRPr>
            </a:lvl9pPr>
          </a:lstStyle>
          <a:p>
            <a:pPr algn="ctr" eaLnBrk="1" fontAlgn="auto" hangingPunct="1">
              <a:spcBef>
                <a:spcPts val="0"/>
              </a:spcBef>
              <a:spcAft>
                <a:spcPct val="40000"/>
              </a:spcAft>
              <a:defRPr/>
            </a:pPr>
            <a:r>
              <a:rPr lang="en-US" sz="900" dirty="0">
                <a:solidFill>
                  <a:schemeClr val="tx1"/>
                </a:solidFill>
                <a:latin typeface="+mj-lt"/>
              </a:rPr>
              <a:t>2011</a:t>
            </a:r>
          </a:p>
        </p:txBody>
      </p:sp>
      <p:sp>
        <p:nvSpPr>
          <p:cNvPr id="41" name="Text Box 24"/>
          <p:cNvSpPr txBox="1">
            <a:spLocks noChangeArrowheads="1"/>
          </p:cNvSpPr>
          <p:nvPr/>
        </p:nvSpPr>
        <p:spPr bwMode="auto">
          <a:xfrm flipH="1">
            <a:off x="7872427" y="3696203"/>
            <a:ext cx="473075" cy="230832"/>
          </a:xfrm>
          <a:prstGeom prst="rect">
            <a:avLst/>
          </a:prstGeom>
          <a:noFill/>
          <a:ln>
            <a:noFill/>
          </a:ln>
          <a:extLst/>
        </p:spPr>
        <p:txBody>
          <a:bodyPr>
            <a:spAutoFit/>
          </a:bodyPr>
          <a:lstStyle>
            <a:lvl1pPr eaLnBrk="0" hangingPunct="0">
              <a:defRPr sz="2400">
                <a:solidFill>
                  <a:srgbClr val="0095D3"/>
                </a:solidFill>
                <a:latin typeface="Arial" charset="0"/>
                <a:ea typeface="ＭＳ Ｐゴシック" charset="0"/>
                <a:cs typeface="ＭＳ Ｐゴシック" charset="0"/>
              </a:defRPr>
            </a:lvl1pPr>
            <a:lvl2pPr marL="742950" indent="-285750" eaLnBrk="0" hangingPunct="0">
              <a:defRPr sz="2400">
                <a:solidFill>
                  <a:srgbClr val="0095D3"/>
                </a:solidFill>
                <a:latin typeface="Arial" charset="0"/>
                <a:ea typeface="ＭＳ Ｐゴシック" charset="0"/>
              </a:defRPr>
            </a:lvl2pPr>
            <a:lvl3pPr marL="1143000" indent="-228600" eaLnBrk="0" hangingPunct="0">
              <a:defRPr sz="2400">
                <a:solidFill>
                  <a:srgbClr val="0095D3"/>
                </a:solidFill>
                <a:latin typeface="Arial" charset="0"/>
                <a:ea typeface="ＭＳ Ｐゴシック" charset="0"/>
              </a:defRPr>
            </a:lvl3pPr>
            <a:lvl4pPr marL="1600200" indent="-228600" eaLnBrk="0" hangingPunct="0">
              <a:defRPr sz="2400">
                <a:solidFill>
                  <a:srgbClr val="0095D3"/>
                </a:solidFill>
                <a:latin typeface="Arial" charset="0"/>
                <a:ea typeface="ＭＳ Ｐゴシック" charset="0"/>
              </a:defRPr>
            </a:lvl4pPr>
            <a:lvl5pPr marL="2057400" indent="-228600" eaLnBrk="0" hangingPunct="0">
              <a:defRPr sz="2400">
                <a:solidFill>
                  <a:srgbClr val="0095D3"/>
                </a:solidFill>
                <a:latin typeface="Arial" charset="0"/>
                <a:ea typeface="ＭＳ Ｐゴシック" charset="0"/>
              </a:defRPr>
            </a:lvl5pPr>
            <a:lvl6pPr marL="2514600" indent="-228600" eaLnBrk="0" fontAlgn="base" hangingPunct="0">
              <a:spcBef>
                <a:spcPct val="0"/>
              </a:spcBef>
              <a:spcAft>
                <a:spcPct val="0"/>
              </a:spcAft>
              <a:defRPr sz="2400">
                <a:solidFill>
                  <a:srgbClr val="0095D3"/>
                </a:solidFill>
                <a:latin typeface="Arial" charset="0"/>
                <a:ea typeface="ＭＳ Ｐゴシック" charset="0"/>
              </a:defRPr>
            </a:lvl6pPr>
            <a:lvl7pPr marL="2971800" indent="-228600" eaLnBrk="0" fontAlgn="base" hangingPunct="0">
              <a:spcBef>
                <a:spcPct val="0"/>
              </a:spcBef>
              <a:spcAft>
                <a:spcPct val="0"/>
              </a:spcAft>
              <a:defRPr sz="2400">
                <a:solidFill>
                  <a:srgbClr val="0095D3"/>
                </a:solidFill>
                <a:latin typeface="Arial" charset="0"/>
                <a:ea typeface="ＭＳ Ｐゴシック" charset="0"/>
              </a:defRPr>
            </a:lvl7pPr>
            <a:lvl8pPr marL="3429000" indent="-228600" eaLnBrk="0" fontAlgn="base" hangingPunct="0">
              <a:spcBef>
                <a:spcPct val="0"/>
              </a:spcBef>
              <a:spcAft>
                <a:spcPct val="0"/>
              </a:spcAft>
              <a:defRPr sz="2400">
                <a:solidFill>
                  <a:srgbClr val="0095D3"/>
                </a:solidFill>
                <a:latin typeface="Arial" charset="0"/>
                <a:ea typeface="ＭＳ Ｐゴシック" charset="0"/>
              </a:defRPr>
            </a:lvl8pPr>
            <a:lvl9pPr marL="3886200" indent="-228600" eaLnBrk="0" fontAlgn="base" hangingPunct="0">
              <a:spcBef>
                <a:spcPct val="0"/>
              </a:spcBef>
              <a:spcAft>
                <a:spcPct val="0"/>
              </a:spcAft>
              <a:defRPr sz="2400">
                <a:solidFill>
                  <a:srgbClr val="0095D3"/>
                </a:solidFill>
                <a:latin typeface="Arial" charset="0"/>
                <a:ea typeface="ＭＳ Ｐゴシック" charset="0"/>
              </a:defRPr>
            </a:lvl9pPr>
          </a:lstStyle>
          <a:p>
            <a:pPr algn="ctr" eaLnBrk="1" fontAlgn="auto" hangingPunct="1">
              <a:spcBef>
                <a:spcPts val="0"/>
              </a:spcBef>
              <a:spcAft>
                <a:spcPct val="40000"/>
              </a:spcAft>
              <a:defRPr/>
            </a:pPr>
            <a:r>
              <a:rPr lang="en-US" sz="900" dirty="0">
                <a:solidFill>
                  <a:schemeClr val="tx1"/>
                </a:solidFill>
                <a:latin typeface="+mj-lt"/>
              </a:rPr>
              <a:t>2012</a:t>
            </a:r>
          </a:p>
        </p:txBody>
      </p:sp>
      <p:sp>
        <p:nvSpPr>
          <p:cNvPr id="42" name="Text Box 24"/>
          <p:cNvSpPr txBox="1">
            <a:spLocks noChangeArrowheads="1"/>
          </p:cNvSpPr>
          <p:nvPr/>
        </p:nvSpPr>
        <p:spPr bwMode="auto">
          <a:xfrm flipH="1">
            <a:off x="8293027" y="3702553"/>
            <a:ext cx="473075" cy="230832"/>
          </a:xfrm>
          <a:prstGeom prst="rect">
            <a:avLst/>
          </a:prstGeom>
          <a:noFill/>
          <a:ln>
            <a:noFill/>
          </a:ln>
          <a:extLst/>
        </p:spPr>
        <p:txBody>
          <a:bodyPr>
            <a:spAutoFit/>
          </a:bodyPr>
          <a:lstStyle>
            <a:lvl1pPr eaLnBrk="0" hangingPunct="0">
              <a:defRPr sz="2400">
                <a:solidFill>
                  <a:srgbClr val="0095D3"/>
                </a:solidFill>
                <a:latin typeface="Arial" charset="0"/>
                <a:ea typeface="ＭＳ Ｐゴシック" charset="0"/>
                <a:cs typeface="ＭＳ Ｐゴシック" charset="0"/>
              </a:defRPr>
            </a:lvl1pPr>
            <a:lvl2pPr marL="742950" indent="-285750" eaLnBrk="0" hangingPunct="0">
              <a:defRPr sz="2400">
                <a:solidFill>
                  <a:srgbClr val="0095D3"/>
                </a:solidFill>
                <a:latin typeface="Arial" charset="0"/>
                <a:ea typeface="ＭＳ Ｐゴシック" charset="0"/>
              </a:defRPr>
            </a:lvl2pPr>
            <a:lvl3pPr marL="1143000" indent="-228600" eaLnBrk="0" hangingPunct="0">
              <a:defRPr sz="2400">
                <a:solidFill>
                  <a:srgbClr val="0095D3"/>
                </a:solidFill>
                <a:latin typeface="Arial" charset="0"/>
                <a:ea typeface="ＭＳ Ｐゴシック" charset="0"/>
              </a:defRPr>
            </a:lvl3pPr>
            <a:lvl4pPr marL="1600200" indent="-228600" eaLnBrk="0" hangingPunct="0">
              <a:defRPr sz="2400">
                <a:solidFill>
                  <a:srgbClr val="0095D3"/>
                </a:solidFill>
                <a:latin typeface="Arial" charset="0"/>
                <a:ea typeface="ＭＳ Ｐゴシック" charset="0"/>
              </a:defRPr>
            </a:lvl4pPr>
            <a:lvl5pPr marL="2057400" indent="-228600" eaLnBrk="0" hangingPunct="0">
              <a:defRPr sz="2400">
                <a:solidFill>
                  <a:srgbClr val="0095D3"/>
                </a:solidFill>
                <a:latin typeface="Arial" charset="0"/>
                <a:ea typeface="ＭＳ Ｐゴシック" charset="0"/>
              </a:defRPr>
            </a:lvl5pPr>
            <a:lvl6pPr marL="2514600" indent="-228600" eaLnBrk="0" fontAlgn="base" hangingPunct="0">
              <a:spcBef>
                <a:spcPct val="0"/>
              </a:spcBef>
              <a:spcAft>
                <a:spcPct val="0"/>
              </a:spcAft>
              <a:defRPr sz="2400">
                <a:solidFill>
                  <a:srgbClr val="0095D3"/>
                </a:solidFill>
                <a:latin typeface="Arial" charset="0"/>
                <a:ea typeface="ＭＳ Ｐゴシック" charset="0"/>
              </a:defRPr>
            </a:lvl6pPr>
            <a:lvl7pPr marL="2971800" indent="-228600" eaLnBrk="0" fontAlgn="base" hangingPunct="0">
              <a:spcBef>
                <a:spcPct val="0"/>
              </a:spcBef>
              <a:spcAft>
                <a:spcPct val="0"/>
              </a:spcAft>
              <a:defRPr sz="2400">
                <a:solidFill>
                  <a:srgbClr val="0095D3"/>
                </a:solidFill>
                <a:latin typeface="Arial" charset="0"/>
                <a:ea typeface="ＭＳ Ｐゴシック" charset="0"/>
              </a:defRPr>
            </a:lvl7pPr>
            <a:lvl8pPr marL="3429000" indent="-228600" eaLnBrk="0" fontAlgn="base" hangingPunct="0">
              <a:spcBef>
                <a:spcPct val="0"/>
              </a:spcBef>
              <a:spcAft>
                <a:spcPct val="0"/>
              </a:spcAft>
              <a:defRPr sz="2400">
                <a:solidFill>
                  <a:srgbClr val="0095D3"/>
                </a:solidFill>
                <a:latin typeface="Arial" charset="0"/>
                <a:ea typeface="ＭＳ Ｐゴシック" charset="0"/>
              </a:defRPr>
            </a:lvl8pPr>
            <a:lvl9pPr marL="3886200" indent="-228600" eaLnBrk="0" fontAlgn="base" hangingPunct="0">
              <a:spcBef>
                <a:spcPct val="0"/>
              </a:spcBef>
              <a:spcAft>
                <a:spcPct val="0"/>
              </a:spcAft>
              <a:defRPr sz="2400">
                <a:solidFill>
                  <a:srgbClr val="0095D3"/>
                </a:solidFill>
                <a:latin typeface="Arial" charset="0"/>
                <a:ea typeface="ＭＳ Ｐゴシック" charset="0"/>
              </a:defRPr>
            </a:lvl9pPr>
          </a:lstStyle>
          <a:p>
            <a:pPr algn="ctr" eaLnBrk="1" fontAlgn="auto" hangingPunct="1">
              <a:spcBef>
                <a:spcPts val="0"/>
              </a:spcBef>
              <a:spcAft>
                <a:spcPct val="40000"/>
              </a:spcAft>
              <a:defRPr/>
            </a:pPr>
            <a:r>
              <a:rPr lang="en-US" sz="900" dirty="0">
                <a:solidFill>
                  <a:schemeClr val="tx1"/>
                </a:solidFill>
                <a:latin typeface="+mj-lt"/>
              </a:rPr>
              <a:t>2013</a:t>
            </a:r>
          </a:p>
        </p:txBody>
      </p:sp>
      <p:sp>
        <p:nvSpPr>
          <p:cNvPr id="43" name="Text Box 18"/>
          <p:cNvSpPr txBox="1">
            <a:spLocks noChangeArrowheads="1"/>
          </p:cNvSpPr>
          <p:nvPr/>
        </p:nvSpPr>
        <p:spPr bwMode="auto">
          <a:xfrm flipH="1">
            <a:off x="4851575" y="3696203"/>
            <a:ext cx="473075" cy="230832"/>
          </a:xfrm>
          <a:prstGeom prst="rect">
            <a:avLst/>
          </a:prstGeom>
          <a:noFill/>
          <a:ln>
            <a:noFill/>
          </a:ln>
          <a:extLst/>
        </p:spPr>
        <p:txBody>
          <a:bodyPr>
            <a:spAutoFit/>
          </a:bodyPr>
          <a:lstStyle>
            <a:lvl1pPr eaLnBrk="0" hangingPunct="0">
              <a:defRPr sz="2400">
                <a:solidFill>
                  <a:srgbClr val="0095D3"/>
                </a:solidFill>
                <a:latin typeface="Arial" charset="0"/>
                <a:ea typeface="ＭＳ Ｐゴシック" charset="0"/>
                <a:cs typeface="ＭＳ Ｐゴシック" charset="0"/>
              </a:defRPr>
            </a:lvl1pPr>
            <a:lvl2pPr marL="742950" indent="-285750" eaLnBrk="0" hangingPunct="0">
              <a:defRPr sz="2400">
                <a:solidFill>
                  <a:srgbClr val="0095D3"/>
                </a:solidFill>
                <a:latin typeface="Arial" charset="0"/>
                <a:ea typeface="ＭＳ Ｐゴシック" charset="0"/>
              </a:defRPr>
            </a:lvl2pPr>
            <a:lvl3pPr marL="1143000" indent="-228600" eaLnBrk="0" hangingPunct="0">
              <a:defRPr sz="2400">
                <a:solidFill>
                  <a:srgbClr val="0095D3"/>
                </a:solidFill>
                <a:latin typeface="Arial" charset="0"/>
                <a:ea typeface="ＭＳ Ｐゴシック" charset="0"/>
              </a:defRPr>
            </a:lvl3pPr>
            <a:lvl4pPr marL="1600200" indent="-228600" eaLnBrk="0" hangingPunct="0">
              <a:defRPr sz="2400">
                <a:solidFill>
                  <a:srgbClr val="0095D3"/>
                </a:solidFill>
                <a:latin typeface="Arial" charset="0"/>
                <a:ea typeface="ＭＳ Ｐゴシック" charset="0"/>
              </a:defRPr>
            </a:lvl4pPr>
            <a:lvl5pPr marL="2057400" indent="-228600" eaLnBrk="0" hangingPunct="0">
              <a:defRPr sz="2400">
                <a:solidFill>
                  <a:srgbClr val="0095D3"/>
                </a:solidFill>
                <a:latin typeface="Arial" charset="0"/>
                <a:ea typeface="ＭＳ Ｐゴシック" charset="0"/>
              </a:defRPr>
            </a:lvl5pPr>
            <a:lvl6pPr marL="2514600" indent="-228600" eaLnBrk="0" fontAlgn="base" hangingPunct="0">
              <a:spcBef>
                <a:spcPct val="0"/>
              </a:spcBef>
              <a:spcAft>
                <a:spcPct val="0"/>
              </a:spcAft>
              <a:defRPr sz="2400">
                <a:solidFill>
                  <a:srgbClr val="0095D3"/>
                </a:solidFill>
                <a:latin typeface="Arial" charset="0"/>
                <a:ea typeface="ＭＳ Ｐゴシック" charset="0"/>
              </a:defRPr>
            </a:lvl6pPr>
            <a:lvl7pPr marL="2971800" indent="-228600" eaLnBrk="0" fontAlgn="base" hangingPunct="0">
              <a:spcBef>
                <a:spcPct val="0"/>
              </a:spcBef>
              <a:spcAft>
                <a:spcPct val="0"/>
              </a:spcAft>
              <a:defRPr sz="2400">
                <a:solidFill>
                  <a:srgbClr val="0095D3"/>
                </a:solidFill>
                <a:latin typeface="Arial" charset="0"/>
                <a:ea typeface="ＭＳ Ｐゴシック" charset="0"/>
              </a:defRPr>
            </a:lvl7pPr>
            <a:lvl8pPr marL="3429000" indent="-228600" eaLnBrk="0" fontAlgn="base" hangingPunct="0">
              <a:spcBef>
                <a:spcPct val="0"/>
              </a:spcBef>
              <a:spcAft>
                <a:spcPct val="0"/>
              </a:spcAft>
              <a:defRPr sz="2400">
                <a:solidFill>
                  <a:srgbClr val="0095D3"/>
                </a:solidFill>
                <a:latin typeface="Arial" charset="0"/>
                <a:ea typeface="ＭＳ Ｐゴシック" charset="0"/>
              </a:defRPr>
            </a:lvl8pPr>
            <a:lvl9pPr marL="3886200" indent="-228600" eaLnBrk="0" fontAlgn="base" hangingPunct="0">
              <a:spcBef>
                <a:spcPct val="0"/>
              </a:spcBef>
              <a:spcAft>
                <a:spcPct val="0"/>
              </a:spcAft>
              <a:defRPr sz="2400">
                <a:solidFill>
                  <a:srgbClr val="0095D3"/>
                </a:solidFill>
                <a:latin typeface="Arial" charset="0"/>
                <a:ea typeface="ＭＳ Ｐゴシック" charset="0"/>
              </a:defRPr>
            </a:lvl9pPr>
          </a:lstStyle>
          <a:p>
            <a:pPr algn="ctr" eaLnBrk="1" fontAlgn="auto" hangingPunct="1">
              <a:spcBef>
                <a:spcPts val="0"/>
              </a:spcBef>
              <a:spcAft>
                <a:spcPct val="40000"/>
              </a:spcAft>
              <a:defRPr/>
            </a:pPr>
            <a:r>
              <a:rPr lang="en-US" sz="900" dirty="0">
                <a:solidFill>
                  <a:schemeClr val="tx1"/>
                </a:solidFill>
                <a:latin typeface="+mj-lt"/>
              </a:rPr>
              <a:t>2005</a:t>
            </a:r>
          </a:p>
        </p:txBody>
      </p:sp>
      <p:sp>
        <p:nvSpPr>
          <p:cNvPr id="44" name="TextBox 43"/>
          <p:cNvSpPr txBox="1"/>
          <p:nvPr/>
        </p:nvSpPr>
        <p:spPr bwMode="auto">
          <a:xfrm rot="16200000">
            <a:off x="4122745" y="2392872"/>
            <a:ext cx="596900" cy="238125"/>
          </a:xfrm>
          <a:prstGeom prst="rect">
            <a:avLst/>
          </a:prstGeom>
          <a:noFill/>
        </p:spPr>
        <p:txBody>
          <a:bodyPr>
            <a:spAutoFit/>
          </a:bodyPr>
          <a:lstStyle/>
          <a:p>
            <a:pPr fontAlgn="auto">
              <a:spcBef>
                <a:spcPts val="0"/>
              </a:spcBef>
              <a:spcAft>
                <a:spcPct val="40000"/>
              </a:spcAft>
              <a:defRPr/>
            </a:pPr>
            <a:r>
              <a:rPr lang="en-US" sz="900" dirty="0">
                <a:solidFill>
                  <a:schemeClr val="bg1"/>
                </a:solidFill>
                <a:latin typeface="+mj-lt"/>
              </a:rPr>
              <a:t>Millions</a:t>
            </a:r>
          </a:p>
        </p:txBody>
      </p:sp>
      <p:sp>
        <p:nvSpPr>
          <p:cNvPr id="23" name="Rectangle 22"/>
          <p:cNvSpPr/>
          <p:nvPr/>
        </p:nvSpPr>
        <p:spPr bwMode="auto">
          <a:xfrm>
            <a:off x="6812280" y="4119635"/>
            <a:ext cx="133350" cy="133350"/>
          </a:xfrm>
          <a:prstGeom prst="rect">
            <a:avLst/>
          </a:prstGeom>
          <a:solidFill>
            <a:schemeClr val="accent1"/>
          </a:solidFill>
          <a:ln w="19050">
            <a:noFill/>
            <a:round/>
            <a:headEnd/>
            <a:tailEnd/>
          </a:ln>
        </p:spPr>
        <p:txBody>
          <a:bodyPr wrap="none" lIns="0" tIns="0" rIns="0" bIns="0" anchor="ctr"/>
          <a:lstStyle/>
          <a:p>
            <a:pPr algn="ctr" fontAlgn="auto">
              <a:spcBef>
                <a:spcPts val="0"/>
              </a:spcBef>
              <a:spcAft>
                <a:spcPct val="40000"/>
              </a:spcAft>
              <a:defRPr/>
            </a:pPr>
            <a:endParaRPr lang="en-US" dirty="0">
              <a:latin typeface="+mj-lt"/>
              <a:ea typeface="ＭＳ Ｐゴシック" pitchFamily="34" charset="-128"/>
            </a:endParaRPr>
          </a:p>
        </p:txBody>
      </p:sp>
      <p:cxnSp>
        <p:nvCxnSpPr>
          <p:cNvPr id="49" name="Straight Arrow Connector 48"/>
          <p:cNvCxnSpPr>
            <a:stCxn id="50" idx="2"/>
          </p:cNvCxnSpPr>
          <p:nvPr/>
        </p:nvCxnSpPr>
        <p:spPr>
          <a:xfrm flipH="1">
            <a:off x="6908800" y="2380098"/>
            <a:ext cx="7679" cy="408258"/>
          </a:xfrm>
          <a:prstGeom prst="straightConnector1">
            <a:avLst/>
          </a:prstGeom>
          <a:ln w="63500" cmpd="sng">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7"/>
          <p:cNvSpPr>
            <a:spLocks noChangeArrowheads="1"/>
          </p:cNvSpPr>
          <p:nvPr/>
        </p:nvSpPr>
        <p:spPr bwMode="auto">
          <a:xfrm>
            <a:off x="6081823" y="1901633"/>
            <a:ext cx="1669312" cy="478465"/>
          </a:xfrm>
          <a:prstGeom prst="rect">
            <a:avLst/>
          </a:prstGeom>
          <a:noFill/>
          <a:ln w="127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wrap="none" lIns="0" rIns="0" anchor="ctr"/>
          <a:lstStyle/>
          <a:p>
            <a:pPr algn="ctr" fontAlgn="auto">
              <a:spcBef>
                <a:spcPts val="0"/>
              </a:spcBef>
              <a:spcAft>
                <a:spcPts val="0"/>
              </a:spcAft>
              <a:buClr>
                <a:srgbClr val="000000"/>
              </a:buClr>
              <a:defRPr/>
            </a:pPr>
            <a:r>
              <a:rPr lang="en-US" sz="1400" b="1" dirty="0" smtClean="0">
                <a:ln/>
                <a:solidFill>
                  <a:schemeClr val="tx1"/>
                </a:solidFill>
              </a:rPr>
              <a:t>Virtual machine</a:t>
            </a:r>
          </a:p>
          <a:p>
            <a:pPr algn="ctr" fontAlgn="auto">
              <a:spcBef>
                <a:spcPts val="0"/>
              </a:spcBef>
              <a:spcAft>
                <a:spcPts val="0"/>
              </a:spcAft>
              <a:buClr>
                <a:srgbClr val="000000"/>
              </a:buClr>
              <a:defRPr/>
            </a:pPr>
            <a:r>
              <a:rPr lang="en-US" sz="1400" b="1" dirty="0" smtClean="0">
                <a:ln/>
                <a:solidFill>
                  <a:schemeClr val="tx1"/>
                </a:solidFill>
              </a:rPr>
              <a:t>crossover</a:t>
            </a:r>
            <a:endParaRPr lang="en-US" sz="1400" b="1" dirty="0">
              <a:ln/>
              <a:solidFill>
                <a:schemeClr val="tx1"/>
              </a:solidFill>
            </a:endParaRPr>
          </a:p>
        </p:txBody>
      </p:sp>
      <p:sp>
        <p:nvSpPr>
          <p:cNvPr id="34" name="Rectangle 33"/>
          <p:cNvSpPr/>
          <p:nvPr/>
        </p:nvSpPr>
        <p:spPr>
          <a:xfrm>
            <a:off x="146650" y="1526756"/>
            <a:ext cx="4597878" cy="2677656"/>
          </a:xfrm>
          <a:prstGeom prst="rect">
            <a:avLst/>
          </a:prstGeom>
        </p:spPr>
        <p:txBody>
          <a:bodyPr wrap="square" anchor="ctr">
            <a:spAutoFit/>
          </a:bodyPr>
          <a:lstStyle/>
          <a:p>
            <a:pPr marL="171450" indent="-171450">
              <a:spcAft>
                <a:spcPts val="1200"/>
              </a:spcAft>
              <a:buClr>
                <a:schemeClr val="bg1"/>
              </a:buClr>
              <a:buSzPct val="80000"/>
              <a:buFont typeface="Arial" pitchFamily="34" charset="0"/>
              <a:buChar char="•"/>
              <a:defRPr/>
            </a:pPr>
            <a:r>
              <a:rPr lang="en-US" sz="1600" b="1" dirty="0" smtClean="0">
                <a:ln/>
              </a:rPr>
              <a:t>80% of applications </a:t>
            </a:r>
            <a:r>
              <a:rPr lang="en-US" sz="1600" dirty="0" smtClean="0"/>
              <a:t>will be virtualized by 2015</a:t>
            </a:r>
            <a:r>
              <a:rPr lang="en-US" sz="1100" baseline="56000" dirty="0" smtClean="0"/>
              <a:t>1</a:t>
            </a:r>
            <a:endParaRPr lang="en-US" sz="1600" baseline="56000" dirty="0" smtClean="0"/>
          </a:p>
          <a:p>
            <a:pPr marL="171450" indent="-171450">
              <a:spcAft>
                <a:spcPts val="1200"/>
              </a:spcAft>
              <a:buClr>
                <a:schemeClr val="bg1"/>
              </a:buClr>
              <a:buSzPct val="80000"/>
              <a:buFont typeface="Arial" pitchFamily="34" charset="0"/>
              <a:buChar char="•"/>
              <a:defRPr/>
            </a:pPr>
            <a:r>
              <a:rPr lang="en-US" sz="1600" b="1" dirty="0" smtClean="0">
                <a:ln/>
              </a:rPr>
              <a:t>75% of enterprises </a:t>
            </a:r>
            <a:r>
              <a:rPr lang="en-US" sz="1600" dirty="0" smtClean="0">
                <a:ln/>
              </a:rPr>
              <a:t>have client virtualization on their agenda in next 12 months</a:t>
            </a:r>
            <a:r>
              <a:rPr lang="en-US" sz="1100" baseline="56000" dirty="0" smtClean="0"/>
              <a:t>2</a:t>
            </a:r>
          </a:p>
          <a:p>
            <a:pPr marL="171450" indent="-171450">
              <a:spcAft>
                <a:spcPts val="1200"/>
              </a:spcAft>
              <a:buClr>
                <a:schemeClr val="bg1"/>
              </a:buClr>
              <a:buSzPct val="80000"/>
              <a:buFont typeface="Arial" pitchFamily="34" charset="0"/>
              <a:buChar char="•"/>
              <a:defRPr/>
            </a:pPr>
            <a:r>
              <a:rPr lang="en-US" sz="1600" b="1" dirty="0" smtClean="0"/>
              <a:t>SMB </a:t>
            </a:r>
            <a:r>
              <a:rPr lang="en-US" sz="1600" dirty="0" smtClean="0"/>
              <a:t>adoption of virtualization  </a:t>
            </a:r>
            <a:r>
              <a:rPr lang="en-US" sz="1600" b="1" dirty="0" smtClean="0"/>
              <a:t>21% to 50% </a:t>
            </a:r>
            <a:r>
              <a:rPr lang="en-US" sz="1600" dirty="0" smtClean="0"/>
              <a:t>higher than </a:t>
            </a:r>
            <a:r>
              <a:rPr lang="en-US" sz="1600" b="1" dirty="0" smtClean="0"/>
              <a:t>enterprise</a:t>
            </a:r>
            <a:r>
              <a:rPr lang="en-US" sz="1100" baseline="56000" dirty="0" smtClean="0"/>
              <a:t>3</a:t>
            </a:r>
          </a:p>
          <a:p>
            <a:pPr marL="171450" indent="-171450">
              <a:spcAft>
                <a:spcPts val="1200"/>
              </a:spcAft>
              <a:buClr>
                <a:schemeClr val="bg1"/>
              </a:buClr>
              <a:buSzPct val="80000"/>
              <a:buFont typeface="Arial" pitchFamily="34" charset="0"/>
              <a:buChar char="•"/>
              <a:defRPr/>
            </a:pPr>
            <a:r>
              <a:rPr lang="en-GB" sz="1600" b="1" dirty="0" smtClean="0"/>
              <a:t>36% </a:t>
            </a:r>
            <a:r>
              <a:rPr lang="en-GB" sz="1600" dirty="0" smtClean="0"/>
              <a:t>of customers currently prefer a </a:t>
            </a:r>
            <a:r>
              <a:rPr lang="en-GB" sz="1600" b="1" dirty="0" smtClean="0"/>
              <a:t>fully integrated </a:t>
            </a:r>
            <a:r>
              <a:rPr lang="en-GB" sz="1600" dirty="0" smtClean="0"/>
              <a:t>virtualized solution</a:t>
            </a:r>
            <a:r>
              <a:rPr lang="en-GB" sz="1100" baseline="56000" dirty="0" smtClean="0"/>
              <a:t>4</a:t>
            </a:r>
            <a:endParaRPr lang="en-US" sz="1100" baseline="56000" dirty="0" smtClean="0"/>
          </a:p>
          <a:p>
            <a:pPr marL="171450" indent="-171450" fontAlgn="auto">
              <a:spcBef>
                <a:spcPts val="0"/>
              </a:spcBef>
              <a:spcAft>
                <a:spcPts val="1200"/>
              </a:spcAft>
              <a:buClr>
                <a:schemeClr val="bg1"/>
              </a:buClr>
              <a:buSzPct val="80000"/>
              <a:buFont typeface="Arial" pitchFamily="34" charset="0"/>
              <a:buChar char="•"/>
              <a:defRPr/>
            </a:pPr>
            <a:endParaRPr lang="en-US" baseline="30000" dirty="0" smtClean="0">
              <a:solidFill>
                <a:schemeClr val="bg1"/>
              </a:solidFill>
            </a:endParaRPr>
          </a:p>
        </p:txBody>
      </p:sp>
      <p:sp>
        <p:nvSpPr>
          <p:cNvPr id="52" name="Rectangle 51"/>
          <p:cNvSpPr/>
          <p:nvPr/>
        </p:nvSpPr>
        <p:spPr>
          <a:xfrm>
            <a:off x="530578" y="4769556"/>
            <a:ext cx="4978400" cy="2822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14"/>
          <p:cNvSpPr txBox="1">
            <a:spLocks noChangeArrowheads="1"/>
          </p:cNvSpPr>
          <p:nvPr/>
        </p:nvSpPr>
        <p:spPr bwMode="auto">
          <a:xfrm>
            <a:off x="550576" y="4596213"/>
            <a:ext cx="5665787" cy="466854"/>
          </a:xfrm>
          <a:prstGeom prst="rect">
            <a:avLst/>
          </a:prstGeom>
          <a:noFill/>
          <a:ln w="9525">
            <a:noFill/>
            <a:miter lim="800000"/>
            <a:headEnd/>
            <a:tailEnd/>
          </a:ln>
        </p:spPr>
        <p:txBody>
          <a:bodyPr wrap="square">
            <a:noAutofit/>
          </a:bodyPr>
          <a:lstStyle/>
          <a:p>
            <a:pPr indent="-117475"/>
            <a:r>
              <a:rPr lang="en-US" sz="600" dirty="0" smtClean="0">
                <a:solidFill>
                  <a:srgbClr val="858689"/>
                </a:solidFill>
              </a:rPr>
              <a:t>1. IDC, WW Server Virtualization Shipment Forecast, 2005–2013.</a:t>
            </a:r>
          </a:p>
          <a:p>
            <a:pPr indent="-117475"/>
            <a:r>
              <a:rPr lang="en-US" sz="600" dirty="0" smtClean="0">
                <a:solidFill>
                  <a:srgbClr val="858689"/>
                </a:solidFill>
              </a:rPr>
              <a:t>2. Gartner, 2012</a:t>
            </a:r>
            <a:endParaRPr lang="en-US" sz="600" dirty="0">
              <a:solidFill>
                <a:srgbClr val="858689"/>
              </a:solidFill>
            </a:endParaRPr>
          </a:p>
          <a:p>
            <a:r>
              <a:rPr lang="de-CH" sz="600" dirty="0" smtClean="0">
                <a:solidFill>
                  <a:schemeClr val="bg1">
                    <a:lumMod val="50000"/>
                  </a:schemeClr>
                </a:solidFill>
              </a:rPr>
              <a:t>3 </a:t>
            </a:r>
            <a:r>
              <a:rPr lang="en-US" sz="600" dirty="0" err="1" smtClean="0">
                <a:solidFill>
                  <a:schemeClr val="bg1">
                    <a:lumMod val="50000"/>
                  </a:schemeClr>
                </a:solidFill>
              </a:rPr>
              <a:t>Acronis</a:t>
            </a:r>
            <a:r>
              <a:rPr lang="en-US" sz="600" dirty="0" smtClean="0">
                <a:solidFill>
                  <a:schemeClr val="bg1">
                    <a:lumMod val="50000"/>
                  </a:schemeClr>
                </a:solidFill>
              </a:rPr>
              <a:t> Global Disaster Recovery Index 2012 survey of SMB IT managers in 18 countries</a:t>
            </a:r>
          </a:p>
          <a:p>
            <a:pPr indent="-117475"/>
            <a:r>
              <a:rPr lang="en-GB" sz="600" dirty="0" smtClean="0">
                <a:solidFill>
                  <a:schemeClr val="bg1">
                    <a:lumMod val="50000"/>
                  </a:schemeClr>
                </a:solidFill>
              </a:rPr>
              <a:t>4. Enterprise Strategy Group - </a:t>
            </a:r>
            <a:r>
              <a:rPr lang="en-US" sz="600" dirty="0" smtClean="0">
                <a:solidFill>
                  <a:schemeClr val="bg1">
                    <a:lumMod val="50000"/>
                  </a:schemeClr>
                </a:solidFill>
              </a:rPr>
              <a:t>Virtual Computing Infrastructure  2012</a:t>
            </a:r>
          </a:p>
          <a:p>
            <a:pPr indent="-117475"/>
            <a:endParaRPr lang="en-US" sz="700" dirty="0" smtClean="0">
              <a:solidFill>
                <a:srgbClr val="FF0000"/>
              </a:solidFill>
            </a:endParaRPr>
          </a:p>
          <a:p>
            <a:pPr indent="-117475"/>
            <a:endParaRPr lang="en-US" sz="700" dirty="0">
              <a:solidFill>
                <a:srgbClr val="858689"/>
              </a:solidFill>
            </a:endParaRPr>
          </a:p>
        </p:txBody>
      </p:sp>
    </p:spTree>
    <p:extLst>
      <p:ext uri="{BB962C8B-B14F-4D97-AF65-F5344CB8AC3E}">
        <p14:creationId xmlns:p14="http://schemas.microsoft.com/office/powerpoint/2010/main" val="1851153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 calcmode="lin" valueType="num">
                                      <p:cBhvr additive="base">
                                        <p:cTn id="7"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anim calcmode="lin" valueType="num">
                                      <p:cBhvr additive="base">
                                        <p:cTn id="11" dur="500" fill="hold"/>
                                        <p:tgtEl>
                                          <p:spTgt spid="34">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4">
                                            <p:txEl>
                                              <p:pRg st="1" end="1"/>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34">
                                            <p:txEl>
                                              <p:pRg st="2" end="2"/>
                                            </p:txEl>
                                          </p:spTgt>
                                        </p:tgtEl>
                                        <p:attrNameLst>
                                          <p:attrName>style.visibility</p:attrName>
                                        </p:attrNameLst>
                                      </p:cBhvr>
                                      <p:to>
                                        <p:strVal val="visible"/>
                                      </p:to>
                                    </p:set>
                                    <p:anim calcmode="lin" valueType="num">
                                      <p:cBhvr additive="base">
                                        <p:cTn id="16" dur="500" fill="hold"/>
                                        <p:tgtEl>
                                          <p:spTgt spid="34">
                                            <p:txEl>
                                              <p:pRg st="2" end="2"/>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4">
                                            <p:txEl>
                                              <p:pRg st="2" end="2"/>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fill="hold" nodeType="afterEffect">
                                  <p:stCondLst>
                                    <p:cond delay="0"/>
                                  </p:stCondLst>
                                  <p:childTnLst>
                                    <p:set>
                                      <p:cBhvr>
                                        <p:cTn id="20" dur="1" fill="hold">
                                          <p:stCondLst>
                                            <p:cond delay="0"/>
                                          </p:stCondLst>
                                        </p:cTn>
                                        <p:tgtEl>
                                          <p:spTgt spid="34">
                                            <p:txEl>
                                              <p:pRg st="3" end="3"/>
                                            </p:txEl>
                                          </p:spTgt>
                                        </p:tgtEl>
                                        <p:attrNameLst>
                                          <p:attrName>style.visibility</p:attrName>
                                        </p:attrNameLst>
                                      </p:cBhvr>
                                      <p:to>
                                        <p:strVal val="visible"/>
                                      </p:to>
                                    </p:set>
                                    <p:anim calcmode="lin" valueType="num">
                                      <p:cBhvr additive="base">
                                        <p:cTn id="21" dur="500" fill="hold"/>
                                        <p:tgtEl>
                                          <p:spTgt spid="34">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4">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t>Five 9’s for mission critical high availability</a:t>
            </a:r>
            <a:endParaRPr lang="en-US" dirty="0"/>
          </a:p>
        </p:txBody>
      </p:sp>
      <p:sp>
        <p:nvSpPr>
          <p:cNvPr id="2" name="Title 1"/>
          <p:cNvSpPr>
            <a:spLocks noGrp="1"/>
          </p:cNvSpPr>
          <p:nvPr>
            <p:ph type="title"/>
          </p:nvPr>
        </p:nvSpPr>
        <p:spPr/>
        <p:txBody>
          <a:bodyPr/>
          <a:lstStyle/>
          <a:p>
            <a:r>
              <a:rPr lang="en-US" dirty="0" smtClean="0"/>
              <a:t>Best-in-class availability</a:t>
            </a:r>
            <a:endParaRPr lang="en-US" dirty="0"/>
          </a:p>
        </p:txBody>
      </p:sp>
      <p:sp>
        <p:nvSpPr>
          <p:cNvPr id="7" name="Content Placeholder 6"/>
          <p:cNvSpPr>
            <a:spLocks noGrp="1"/>
          </p:cNvSpPr>
          <p:nvPr>
            <p:ph sz="quarter" idx="10"/>
          </p:nvPr>
        </p:nvSpPr>
        <p:spPr/>
        <p:txBody>
          <a:bodyPr/>
          <a:lstStyle/>
          <a:p>
            <a:r>
              <a:rPr lang="en-US" smtClean="0"/>
              <a:t>HP StoreVirtual </a:t>
            </a:r>
            <a:r>
              <a:rPr lang="en-US" dirty="0" smtClean="0"/>
              <a:t>Storage can sustain multiple concurrent failures and still keep data online and accessible</a:t>
            </a:r>
          </a:p>
          <a:p>
            <a:pPr lvl="2">
              <a:spcAft>
                <a:spcPts val="1200"/>
              </a:spcAft>
            </a:pPr>
            <a:r>
              <a:rPr lang="en-US" dirty="0" smtClean="0"/>
              <a:t>A unique feature of HP StoreVirtual, Network RAID offers protection above and beyond typical hardware redundancy with a minimum of 2 copies guaranteed to live on different nodes.</a:t>
            </a:r>
          </a:p>
          <a:p>
            <a:pPr lvl="2">
              <a:spcAft>
                <a:spcPts val="1200"/>
              </a:spcAft>
            </a:pPr>
            <a:r>
              <a:rPr lang="en-US" dirty="0" smtClean="0"/>
              <a:t>All physical capacity is aggregated and is available to all volumes created on the storage cluster, responding to iSCSI requests as a single logical system. </a:t>
            </a:r>
          </a:p>
          <a:p>
            <a:pPr lvl="2">
              <a:spcAft>
                <a:spcPts val="1200"/>
              </a:spcAft>
            </a:pPr>
            <a:r>
              <a:rPr lang="en-US" dirty="0" smtClean="0"/>
              <a:t>The multi-site stretch cluster feature  allows for an entire site to go down with half of the cluster still running with a complete copy of the data at the second site.</a:t>
            </a:r>
          </a:p>
          <a:p>
            <a:pPr lvl="2">
              <a:spcAft>
                <a:spcPts val="1200"/>
              </a:spcAft>
            </a:pPr>
            <a:r>
              <a:rPr lang="en-US" dirty="0" err="1" smtClean="0"/>
              <a:t>vMSC</a:t>
            </a:r>
            <a:r>
              <a:rPr lang="en-US" dirty="0" smtClean="0"/>
              <a:t> certified – Multi-site configuration is designed to maintain data availability beyond a single physical or logical site and validates full compatibility with the VMware HA features over geographically dispersed sites </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 Placeholder 68"/>
          <p:cNvSpPr>
            <a:spLocks noGrp="1"/>
          </p:cNvSpPr>
          <p:nvPr>
            <p:ph type="subTitle" idx="1"/>
          </p:nvPr>
        </p:nvSpPr>
        <p:spPr/>
        <p:txBody>
          <a:bodyPr/>
          <a:lstStyle/>
          <a:p>
            <a:r>
              <a:rPr lang="en-US" dirty="0" smtClean="0"/>
              <a:t>Always on storage</a:t>
            </a:r>
            <a:endParaRPr lang="en-US" dirty="0"/>
          </a:p>
        </p:txBody>
      </p:sp>
      <p:sp>
        <p:nvSpPr>
          <p:cNvPr id="45058" name="Rectangle 3"/>
          <p:cNvSpPr>
            <a:spLocks noGrp="1" noChangeArrowheads="1"/>
          </p:cNvSpPr>
          <p:nvPr>
            <p:ph type="title"/>
          </p:nvPr>
        </p:nvSpPr>
        <p:spPr/>
        <p:txBody>
          <a:bodyPr/>
          <a:lstStyle/>
          <a:p>
            <a:r>
              <a:rPr lang="en-US" smtClean="0"/>
              <a:t>Storage HA for virtualization</a:t>
            </a:r>
            <a:endParaRPr lang="en-US" dirty="0" smtClean="0"/>
          </a:p>
        </p:txBody>
      </p:sp>
      <p:sp>
        <p:nvSpPr>
          <p:cNvPr id="58" name="Text Placeholder 57"/>
          <p:cNvSpPr>
            <a:spLocks noGrp="1"/>
          </p:cNvSpPr>
          <p:nvPr>
            <p:ph sz="quarter" idx="10"/>
          </p:nvPr>
        </p:nvSpPr>
        <p:spPr>
          <a:xfrm>
            <a:off x="329184" y="1065007"/>
            <a:ext cx="4106182" cy="3518900"/>
          </a:xfrm>
        </p:spPr>
        <p:txBody>
          <a:bodyPr/>
          <a:lstStyle/>
          <a:p>
            <a:r>
              <a:rPr lang="en-US" dirty="0" smtClean="0"/>
              <a:t>Protect data from any SPOF including </a:t>
            </a:r>
            <a:br>
              <a:rPr lang="en-US" dirty="0" smtClean="0"/>
            </a:br>
            <a:r>
              <a:rPr lang="en-US" dirty="0" smtClean="0"/>
              <a:t>the array</a:t>
            </a:r>
          </a:p>
          <a:p>
            <a:pPr lvl="1"/>
            <a:r>
              <a:rPr lang="en-US" dirty="0" smtClean="0"/>
              <a:t>RAID 10 (Mirror copy)</a:t>
            </a:r>
          </a:p>
          <a:p>
            <a:pPr lvl="2"/>
            <a:r>
              <a:rPr lang="en-US" dirty="0" smtClean="0"/>
              <a:t>Mixed workloads (email, DB, virtualization)</a:t>
            </a:r>
          </a:p>
          <a:p>
            <a:pPr lvl="2"/>
            <a:r>
              <a:rPr lang="en-US" dirty="0" smtClean="0"/>
              <a:t>Can lose up to half of nodes and data </a:t>
            </a:r>
            <a:br>
              <a:rPr lang="en-US" dirty="0" smtClean="0"/>
            </a:br>
            <a:r>
              <a:rPr lang="en-US" dirty="0" smtClean="0"/>
              <a:t>remains available</a:t>
            </a:r>
          </a:p>
          <a:p>
            <a:pPr lvl="1"/>
            <a:r>
              <a:rPr lang="en-US" dirty="0" smtClean="0"/>
              <a:t>RAID 5 and 6 (Parity)</a:t>
            </a:r>
          </a:p>
          <a:p>
            <a:pPr lvl="2"/>
            <a:r>
              <a:rPr lang="en-US" dirty="0" smtClean="0"/>
              <a:t>Read heavy workloads (file shares)</a:t>
            </a:r>
          </a:p>
          <a:p>
            <a:r>
              <a:rPr lang="en-US" dirty="0" smtClean="0"/>
              <a:t>Storage is as highly available as the VMs</a:t>
            </a:r>
          </a:p>
          <a:p>
            <a:pPr lvl="1"/>
            <a:r>
              <a:rPr lang="en-US" dirty="0" smtClean="0"/>
              <a:t>Volume level granularity  </a:t>
            </a:r>
          </a:p>
          <a:p>
            <a:pPr lvl="1"/>
            <a:r>
              <a:rPr lang="en-US" dirty="0" smtClean="0"/>
              <a:t>Change network RAID levels on-the-fly</a:t>
            </a:r>
          </a:p>
        </p:txBody>
      </p:sp>
      <p:pic>
        <p:nvPicPr>
          <p:cNvPr id="71" name="Picture 4" descr="C:\Users\wagnerge\Pictures\SDW_Icons_Final_v2\SDW_Icons_Final_v2\Storage\Storage_Indicator\SW_Storage_Indicator_SM.png"/>
          <p:cNvPicPr>
            <a:picLocks noChangeAspect="1" noChangeArrowheads="1"/>
          </p:cNvPicPr>
          <p:nvPr/>
        </p:nvPicPr>
        <p:blipFill>
          <a:blip r:embed="rId3" cstate="screen"/>
          <a:srcRect/>
          <a:stretch>
            <a:fillRect/>
          </a:stretch>
        </p:blipFill>
        <p:spPr bwMode="auto">
          <a:xfrm>
            <a:off x="4794673" y="3024105"/>
            <a:ext cx="4043690" cy="1661385"/>
          </a:xfrm>
          <a:prstGeom prst="rect">
            <a:avLst/>
          </a:prstGeom>
          <a:noFill/>
        </p:spPr>
      </p:pic>
      <p:pic>
        <p:nvPicPr>
          <p:cNvPr id="72" name="Picture 71" descr="SW_12LFF_Server_SM.png"/>
          <p:cNvPicPr>
            <a:picLocks noChangeAspect="1"/>
          </p:cNvPicPr>
          <p:nvPr/>
        </p:nvPicPr>
        <p:blipFill>
          <a:blip r:embed="rId4" cstate="screen"/>
          <a:stretch>
            <a:fillRect/>
          </a:stretch>
        </p:blipFill>
        <p:spPr>
          <a:xfrm>
            <a:off x="5095769" y="2929762"/>
            <a:ext cx="3235018" cy="1613402"/>
          </a:xfrm>
          <a:prstGeom prst="rect">
            <a:avLst/>
          </a:prstGeom>
        </p:spPr>
      </p:pic>
      <p:pic>
        <p:nvPicPr>
          <p:cNvPr id="85" name="Picture 84" descr="SW_12LFF_Server_SM.png"/>
          <p:cNvPicPr>
            <a:picLocks noChangeAspect="1"/>
          </p:cNvPicPr>
          <p:nvPr/>
        </p:nvPicPr>
        <p:blipFill>
          <a:blip r:embed="rId4" cstate="screen"/>
          <a:stretch>
            <a:fillRect/>
          </a:stretch>
        </p:blipFill>
        <p:spPr>
          <a:xfrm>
            <a:off x="5091233" y="2701905"/>
            <a:ext cx="3235018" cy="1613402"/>
          </a:xfrm>
          <a:prstGeom prst="rect">
            <a:avLst/>
          </a:prstGeom>
        </p:spPr>
      </p:pic>
      <p:pic>
        <p:nvPicPr>
          <p:cNvPr id="86" name="Picture 85" descr="SW_12LFF_Server_SM.png"/>
          <p:cNvPicPr>
            <a:picLocks noChangeAspect="1"/>
          </p:cNvPicPr>
          <p:nvPr/>
        </p:nvPicPr>
        <p:blipFill>
          <a:blip r:embed="rId4" cstate="screen"/>
          <a:stretch>
            <a:fillRect/>
          </a:stretch>
        </p:blipFill>
        <p:spPr>
          <a:xfrm>
            <a:off x="5086684" y="2468187"/>
            <a:ext cx="3235018" cy="1613402"/>
          </a:xfrm>
          <a:prstGeom prst="rect">
            <a:avLst/>
          </a:prstGeom>
        </p:spPr>
      </p:pic>
      <p:pic>
        <p:nvPicPr>
          <p:cNvPr id="87" name="Picture 86" descr="SW_12LFF_Server_SM.png"/>
          <p:cNvPicPr>
            <a:picLocks noChangeAspect="1"/>
          </p:cNvPicPr>
          <p:nvPr/>
        </p:nvPicPr>
        <p:blipFill>
          <a:blip r:embed="rId4" cstate="screen"/>
          <a:stretch>
            <a:fillRect/>
          </a:stretch>
        </p:blipFill>
        <p:spPr>
          <a:xfrm>
            <a:off x="5082135" y="2234469"/>
            <a:ext cx="3235018" cy="1613402"/>
          </a:xfrm>
          <a:prstGeom prst="rect">
            <a:avLst/>
          </a:prstGeom>
        </p:spPr>
      </p:pic>
      <p:pic>
        <p:nvPicPr>
          <p:cNvPr id="88" name="Picture 87" descr="SW_12LFF_Server_SM.png"/>
          <p:cNvPicPr>
            <a:picLocks noChangeAspect="1"/>
          </p:cNvPicPr>
          <p:nvPr/>
        </p:nvPicPr>
        <p:blipFill>
          <a:blip r:embed="rId4" cstate="screen"/>
          <a:stretch>
            <a:fillRect/>
          </a:stretch>
        </p:blipFill>
        <p:spPr>
          <a:xfrm>
            <a:off x="5077586" y="2000751"/>
            <a:ext cx="3235018" cy="1613402"/>
          </a:xfrm>
          <a:prstGeom prst="rect">
            <a:avLst/>
          </a:prstGeom>
        </p:spPr>
      </p:pic>
      <p:pic>
        <p:nvPicPr>
          <p:cNvPr id="89" name="Picture 88" descr="SW_12LFF_Server_SM.png"/>
          <p:cNvPicPr>
            <a:picLocks noChangeAspect="1"/>
          </p:cNvPicPr>
          <p:nvPr/>
        </p:nvPicPr>
        <p:blipFill>
          <a:blip r:embed="rId4" cstate="screen"/>
          <a:stretch>
            <a:fillRect/>
          </a:stretch>
        </p:blipFill>
        <p:spPr>
          <a:xfrm>
            <a:off x="5073037" y="1767033"/>
            <a:ext cx="3235018" cy="1613402"/>
          </a:xfrm>
          <a:prstGeom prst="rect">
            <a:avLst/>
          </a:prstGeom>
        </p:spPr>
      </p:pic>
      <p:sp>
        <p:nvSpPr>
          <p:cNvPr id="82" name="Can 81"/>
          <p:cNvSpPr/>
          <p:nvPr/>
        </p:nvSpPr>
        <p:spPr>
          <a:xfrm>
            <a:off x="7449023" y="2620214"/>
            <a:ext cx="581724" cy="1476252"/>
          </a:xfrm>
          <a:prstGeom prst="can">
            <a:avLst/>
          </a:prstGeom>
          <a:solidFill>
            <a:schemeClr val="accent3">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mj-lt"/>
            </a:endParaRPr>
          </a:p>
        </p:txBody>
      </p:sp>
      <p:sp>
        <p:nvSpPr>
          <p:cNvPr id="83" name="Can 82"/>
          <p:cNvSpPr/>
          <p:nvPr/>
        </p:nvSpPr>
        <p:spPr>
          <a:xfrm>
            <a:off x="6689683" y="2951801"/>
            <a:ext cx="581724" cy="1476252"/>
          </a:xfrm>
          <a:prstGeom prst="can">
            <a:avLst/>
          </a:prstGeom>
          <a:solidFill>
            <a:schemeClr val="accent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mj-lt"/>
            </a:endParaRPr>
          </a:p>
        </p:txBody>
      </p:sp>
      <p:sp>
        <p:nvSpPr>
          <p:cNvPr id="107" name="AutoShape 65"/>
          <p:cNvSpPr>
            <a:spLocks noChangeArrowheads="1"/>
          </p:cNvSpPr>
          <p:nvPr/>
        </p:nvSpPr>
        <p:spPr bwMode="auto">
          <a:xfrm>
            <a:off x="7038819" y="3553789"/>
            <a:ext cx="152400" cy="114300"/>
          </a:xfrm>
          <a:prstGeom prst="cube">
            <a:avLst>
              <a:gd name="adj" fmla="val 15625"/>
            </a:avLst>
          </a:prstGeom>
          <a:solidFill>
            <a:srgbClr val="FF0000"/>
          </a:solidFill>
          <a:ln w="3175">
            <a:solidFill>
              <a:srgbClr val="000000"/>
            </a:solidFill>
            <a:miter lim="800000"/>
            <a:headEnd/>
            <a:tailEnd/>
          </a:ln>
        </p:spPr>
        <p:txBody>
          <a:bodyPr wrap="none" lIns="0" tIns="0" rIns="0" bIns="0" anchor="ctr"/>
          <a:lstStyle/>
          <a:p>
            <a:pPr algn="ctr"/>
            <a:r>
              <a:rPr lang="en-US" sz="800" b="1" dirty="0">
                <a:solidFill>
                  <a:schemeClr val="bg1"/>
                </a:solidFill>
              </a:rPr>
              <a:t>B</a:t>
            </a:r>
          </a:p>
        </p:txBody>
      </p:sp>
      <p:sp>
        <p:nvSpPr>
          <p:cNvPr id="108" name="AutoShape 68"/>
          <p:cNvSpPr>
            <a:spLocks noChangeArrowheads="1"/>
          </p:cNvSpPr>
          <p:nvPr/>
        </p:nvSpPr>
        <p:spPr bwMode="auto">
          <a:xfrm>
            <a:off x="6796055" y="3100684"/>
            <a:ext cx="152400" cy="114300"/>
          </a:xfrm>
          <a:prstGeom prst="cube">
            <a:avLst>
              <a:gd name="adj" fmla="val 15625"/>
            </a:avLst>
          </a:prstGeom>
          <a:solidFill>
            <a:schemeClr val="accent1">
              <a:lumMod val="20000"/>
              <a:lumOff val="80000"/>
            </a:schemeClr>
          </a:solidFill>
          <a:ln w="3175">
            <a:solidFill>
              <a:srgbClr val="000000"/>
            </a:solidFill>
            <a:miter lim="800000"/>
            <a:headEnd/>
            <a:tailEnd/>
          </a:ln>
        </p:spPr>
        <p:txBody>
          <a:bodyPr wrap="none" lIns="0" tIns="0" rIns="0" bIns="0" anchor="ctr"/>
          <a:lstStyle/>
          <a:p>
            <a:pPr algn="ctr"/>
            <a:r>
              <a:rPr lang="en-US" sz="800" b="1" dirty="0"/>
              <a:t>A</a:t>
            </a:r>
          </a:p>
        </p:txBody>
      </p:sp>
      <p:sp>
        <p:nvSpPr>
          <p:cNvPr id="109" name="AutoShape 70"/>
          <p:cNvSpPr>
            <a:spLocks noChangeArrowheads="1"/>
          </p:cNvSpPr>
          <p:nvPr/>
        </p:nvSpPr>
        <p:spPr bwMode="auto">
          <a:xfrm>
            <a:off x="6796055" y="3780341"/>
            <a:ext cx="152400" cy="114300"/>
          </a:xfrm>
          <a:prstGeom prst="cube">
            <a:avLst>
              <a:gd name="adj" fmla="val 15625"/>
            </a:avLst>
          </a:prstGeom>
          <a:solidFill>
            <a:srgbClr val="7030A0"/>
          </a:solidFill>
          <a:ln w="3175">
            <a:solidFill>
              <a:srgbClr val="000000"/>
            </a:solidFill>
            <a:miter lim="800000"/>
            <a:headEnd/>
            <a:tailEnd/>
          </a:ln>
        </p:spPr>
        <p:txBody>
          <a:bodyPr wrap="none" lIns="0" tIns="0" rIns="0" bIns="0" anchor="ctr"/>
          <a:lstStyle/>
          <a:p>
            <a:pPr algn="ctr"/>
            <a:r>
              <a:rPr lang="en-US" sz="800" b="1" dirty="0">
                <a:solidFill>
                  <a:schemeClr val="bg1"/>
                </a:solidFill>
              </a:rPr>
              <a:t>C</a:t>
            </a:r>
          </a:p>
        </p:txBody>
      </p:sp>
      <p:sp>
        <p:nvSpPr>
          <p:cNvPr id="110" name="AutoShape 71"/>
          <p:cNvSpPr>
            <a:spLocks noChangeArrowheads="1"/>
          </p:cNvSpPr>
          <p:nvPr/>
        </p:nvSpPr>
        <p:spPr bwMode="auto">
          <a:xfrm>
            <a:off x="7038819" y="4006894"/>
            <a:ext cx="152400" cy="114300"/>
          </a:xfrm>
          <a:prstGeom prst="cube">
            <a:avLst>
              <a:gd name="adj" fmla="val 15625"/>
            </a:avLst>
          </a:prstGeom>
          <a:solidFill>
            <a:srgbClr val="FFFF00"/>
          </a:solidFill>
          <a:ln w="3175">
            <a:solidFill>
              <a:srgbClr val="000000"/>
            </a:solidFill>
            <a:miter lim="800000"/>
            <a:headEnd/>
            <a:tailEnd/>
          </a:ln>
        </p:spPr>
        <p:txBody>
          <a:bodyPr wrap="none" lIns="0" tIns="0" rIns="0" bIns="0" anchor="ctr"/>
          <a:lstStyle/>
          <a:p>
            <a:pPr algn="ctr"/>
            <a:r>
              <a:rPr lang="en-US" sz="800" b="1" dirty="0"/>
              <a:t>D</a:t>
            </a:r>
          </a:p>
        </p:txBody>
      </p:sp>
      <p:sp>
        <p:nvSpPr>
          <p:cNvPr id="111" name="AutoShape 65"/>
          <p:cNvSpPr>
            <a:spLocks noChangeArrowheads="1"/>
          </p:cNvSpPr>
          <p:nvPr/>
        </p:nvSpPr>
        <p:spPr bwMode="auto">
          <a:xfrm>
            <a:off x="7038819" y="3327236"/>
            <a:ext cx="152400" cy="114300"/>
          </a:xfrm>
          <a:prstGeom prst="cube">
            <a:avLst>
              <a:gd name="adj" fmla="val 15625"/>
            </a:avLst>
          </a:prstGeom>
          <a:solidFill>
            <a:srgbClr val="FF0000"/>
          </a:solidFill>
          <a:ln w="3175">
            <a:solidFill>
              <a:srgbClr val="000000"/>
            </a:solidFill>
            <a:miter lim="800000"/>
            <a:headEnd/>
            <a:tailEnd/>
          </a:ln>
        </p:spPr>
        <p:txBody>
          <a:bodyPr wrap="none" lIns="0" tIns="0" rIns="0" bIns="0" anchor="ctr"/>
          <a:lstStyle/>
          <a:p>
            <a:pPr algn="ctr"/>
            <a:r>
              <a:rPr lang="en-US" sz="800" b="1" dirty="0">
                <a:solidFill>
                  <a:schemeClr val="bg1"/>
                </a:solidFill>
              </a:rPr>
              <a:t>B</a:t>
            </a:r>
          </a:p>
        </p:txBody>
      </p:sp>
      <p:sp>
        <p:nvSpPr>
          <p:cNvPr id="112" name="AutoShape 68"/>
          <p:cNvSpPr>
            <a:spLocks noChangeArrowheads="1"/>
          </p:cNvSpPr>
          <p:nvPr/>
        </p:nvSpPr>
        <p:spPr bwMode="auto">
          <a:xfrm>
            <a:off x="6796055" y="3327236"/>
            <a:ext cx="152400" cy="114300"/>
          </a:xfrm>
          <a:prstGeom prst="cube">
            <a:avLst>
              <a:gd name="adj" fmla="val 15625"/>
            </a:avLst>
          </a:prstGeom>
          <a:solidFill>
            <a:schemeClr val="accent1">
              <a:lumMod val="20000"/>
              <a:lumOff val="80000"/>
            </a:schemeClr>
          </a:solidFill>
          <a:ln w="3175">
            <a:solidFill>
              <a:srgbClr val="000000"/>
            </a:solidFill>
            <a:miter lim="800000"/>
            <a:headEnd/>
            <a:tailEnd/>
          </a:ln>
        </p:spPr>
        <p:txBody>
          <a:bodyPr wrap="none" lIns="0" tIns="0" rIns="0" bIns="0" anchor="ctr"/>
          <a:lstStyle/>
          <a:p>
            <a:pPr algn="ctr"/>
            <a:r>
              <a:rPr lang="en-US" sz="800" b="1" dirty="0"/>
              <a:t>A</a:t>
            </a:r>
          </a:p>
        </p:txBody>
      </p:sp>
      <p:sp>
        <p:nvSpPr>
          <p:cNvPr id="113" name="AutoShape 70"/>
          <p:cNvSpPr>
            <a:spLocks noChangeArrowheads="1"/>
          </p:cNvSpPr>
          <p:nvPr/>
        </p:nvSpPr>
        <p:spPr bwMode="auto">
          <a:xfrm>
            <a:off x="6796055" y="3553789"/>
            <a:ext cx="152400" cy="114300"/>
          </a:xfrm>
          <a:prstGeom prst="cube">
            <a:avLst>
              <a:gd name="adj" fmla="val 15625"/>
            </a:avLst>
          </a:prstGeom>
          <a:solidFill>
            <a:srgbClr val="7030A0"/>
          </a:solidFill>
          <a:ln w="3175">
            <a:solidFill>
              <a:srgbClr val="000000"/>
            </a:solidFill>
            <a:miter lim="800000"/>
            <a:headEnd/>
            <a:tailEnd/>
          </a:ln>
        </p:spPr>
        <p:txBody>
          <a:bodyPr wrap="none" lIns="0" tIns="0" rIns="0" bIns="0" anchor="ctr"/>
          <a:lstStyle/>
          <a:p>
            <a:pPr algn="ctr"/>
            <a:r>
              <a:rPr lang="en-US" sz="800" b="1" dirty="0">
                <a:solidFill>
                  <a:schemeClr val="bg1"/>
                </a:solidFill>
              </a:rPr>
              <a:t>C</a:t>
            </a:r>
          </a:p>
        </p:txBody>
      </p:sp>
      <p:sp>
        <p:nvSpPr>
          <p:cNvPr id="114" name="AutoShape 71"/>
          <p:cNvSpPr>
            <a:spLocks noChangeArrowheads="1"/>
          </p:cNvSpPr>
          <p:nvPr/>
        </p:nvSpPr>
        <p:spPr bwMode="auto">
          <a:xfrm>
            <a:off x="7038819" y="3780341"/>
            <a:ext cx="152400" cy="114300"/>
          </a:xfrm>
          <a:prstGeom prst="cube">
            <a:avLst>
              <a:gd name="adj" fmla="val 15625"/>
            </a:avLst>
          </a:prstGeom>
          <a:solidFill>
            <a:srgbClr val="FFFF00"/>
          </a:solidFill>
          <a:ln w="3175">
            <a:solidFill>
              <a:srgbClr val="000000"/>
            </a:solidFill>
            <a:miter lim="800000"/>
            <a:headEnd/>
            <a:tailEnd/>
          </a:ln>
        </p:spPr>
        <p:txBody>
          <a:bodyPr wrap="none" lIns="0" tIns="0" rIns="0" bIns="0" anchor="ctr"/>
          <a:lstStyle/>
          <a:p>
            <a:pPr algn="ctr"/>
            <a:r>
              <a:rPr lang="en-US" sz="800" b="1" dirty="0"/>
              <a:t>D</a:t>
            </a:r>
          </a:p>
        </p:txBody>
      </p:sp>
      <p:sp>
        <p:nvSpPr>
          <p:cNvPr id="115" name="AutoShape 71"/>
          <p:cNvSpPr>
            <a:spLocks noChangeArrowheads="1"/>
          </p:cNvSpPr>
          <p:nvPr/>
        </p:nvSpPr>
        <p:spPr bwMode="auto">
          <a:xfrm>
            <a:off x="6796055" y="4006894"/>
            <a:ext cx="152400" cy="114300"/>
          </a:xfrm>
          <a:prstGeom prst="cube">
            <a:avLst>
              <a:gd name="adj" fmla="val 15625"/>
            </a:avLst>
          </a:prstGeom>
          <a:solidFill>
            <a:schemeClr val="accent4"/>
          </a:solidFill>
          <a:ln w="3175">
            <a:solidFill>
              <a:srgbClr val="000000"/>
            </a:solidFill>
            <a:miter lim="800000"/>
            <a:headEnd/>
            <a:tailEnd/>
          </a:ln>
        </p:spPr>
        <p:txBody>
          <a:bodyPr wrap="none" lIns="0" tIns="0" rIns="0" bIns="0" anchor="ctr"/>
          <a:lstStyle/>
          <a:p>
            <a:pPr algn="ctr"/>
            <a:r>
              <a:rPr lang="en-US" sz="800" b="1" dirty="0" smtClean="0"/>
              <a:t>E</a:t>
            </a:r>
            <a:endParaRPr lang="en-US" sz="800" b="1" dirty="0"/>
          </a:p>
        </p:txBody>
      </p:sp>
      <p:sp>
        <p:nvSpPr>
          <p:cNvPr id="116" name="AutoShape 71"/>
          <p:cNvSpPr>
            <a:spLocks noChangeArrowheads="1"/>
          </p:cNvSpPr>
          <p:nvPr/>
        </p:nvSpPr>
        <p:spPr bwMode="auto">
          <a:xfrm>
            <a:off x="6796055" y="4233448"/>
            <a:ext cx="152400" cy="114300"/>
          </a:xfrm>
          <a:prstGeom prst="cube">
            <a:avLst>
              <a:gd name="adj" fmla="val 15625"/>
            </a:avLst>
          </a:prstGeom>
          <a:solidFill>
            <a:schemeClr val="accent4"/>
          </a:solidFill>
          <a:ln w="3175">
            <a:solidFill>
              <a:srgbClr val="000000"/>
            </a:solidFill>
            <a:miter lim="800000"/>
            <a:headEnd/>
            <a:tailEnd/>
          </a:ln>
        </p:spPr>
        <p:txBody>
          <a:bodyPr wrap="none" lIns="0" tIns="0" rIns="0" bIns="0" anchor="ctr"/>
          <a:lstStyle/>
          <a:p>
            <a:pPr algn="ctr"/>
            <a:r>
              <a:rPr lang="en-US" sz="800" b="1" dirty="0" smtClean="0"/>
              <a:t>E</a:t>
            </a:r>
            <a:endParaRPr lang="en-US" sz="800" b="1" dirty="0"/>
          </a:p>
        </p:txBody>
      </p:sp>
      <p:sp>
        <p:nvSpPr>
          <p:cNvPr id="117" name="AutoShape 71"/>
          <p:cNvSpPr>
            <a:spLocks noChangeArrowheads="1"/>
          </p:cNvSpPr>
          <p:nvPr/>
        </p:nvSpPr>
        <p:spPr bwMode="auto">
          <a:xfrm>
            <a:off x="7038819" y="4233448"/>
            <a:ext cx="152400" cy="114300"/>
          </a:xfrm>
          <a:prstGeom prst="cube">
            <a:avLst>
              <a:gd name="adj" fmla="val 15625"/>
            </a:avLst>
          </a:prstGeom>
          <a:solidFill>
            <a:schemeClr val="accent3"/>
          </a:solidFill>
          <a:ln w="3175">
            <a:solidFill>
              <a:srgbClr val="000000"/>
            </a:solidFill>
            <a:miter lim="800000"/>
            <a:headEnd/>
            <a:tailEnd/>
          </a:ln>
        </p:spPr>
        <p:txBody>
          <a:bodyPr wrap="none" lIns="0" tIns="0" rIns="0" bIns="0" anchor="ctr"/>
          <a:lstStyle/>
          <a:p>
            <a:pPr algn="ctr"/>
            <a:r>
              <a:rPr lang="en-US" sz="800" b="1" dirty="0" smtClean="0"/>
              <a:t>F</a:t>
            </a:r>
            <a:endParaRPr lang="en-US" sz="800" b="1" dirty="0"/>
          </a:p>
        </p:txBody>
      </p:sp>
      <p:sp>
        <p:nvSpPr>
          <p:cNvPr id="118" name="AutoShape 71"/>
          <p:cNvSpPr>
            <a:spLocks noChangeArrowheads="1"/>
          </p:cNvSpPr>
          <p:nvPr/>
        </p:nvSpPr>
        <p:spPr bwMode="auto">
          <a:xfrm>
            <a:off x="7038819" y="3100684"/>
            <a:ext cx="152400" cy="114300"/>
          </a:xfrm>
          <a:prstGeom prst="cube">
            <a:avLst>
              <a:gd name="adj" fmla="val 15625"/>
            </a:avLst>
          </a:prstGeom>
          <a:solidFill>
            <a:schemeClr val="accent3"/>
          </a:solidFill>
          <a:ln w="3175">
            <a:solidFill>
              <a:srgbClr val="000000"/>
            </a:solidFill>
            <a:miter lim="800000"/>
            <a:headEnd/>
            <a:tailEnd/>
          </a:ln>
        </p:spPr>
        <p:txBody>
          <a:bodyPr wrap="none" lIns="0" tIns="0" rIns="0" bIns="0" anchor="ctr"/>
          <a:lstStyle/>
          <a:p>
            <a:pPr algn="ctr"/>
            <a:r>
              <a:rPr lang="en-US" sz="800" b="1" dirty="0" smtClean="0"/>
              <a:t>F</a:t>
            </a:r>
            <a:endParaRPr lang="en-US" sz="800" b="1" dirty="0"/>
          </a:p>
        </p:txBody>
      </p:sp>
      <p:sp>
        <p:nvSpPr>
          <p:cNvPr id="120" name="AutoShape 68"/>
          <p:cNvSpPr>
            <a:spLocks noChangeArrowheads="1"/>
          </p:cNvSpPr>
          <p:nvPr/>
        </p:nvSpPr>
        <p:spPr bwMode="auto">
          <a:xfrm>
            <a:off x="7649619" y="2759154"/>
            <a:ext cx="152400" cy="114300"/>
          </a:xfrm>
          <a:prstGeom prst="cube">
            <a:avLst>
              <a:gd name="adj" fmla="val 15625"/>
            </a:avLst>
          </a:prstGeom>
          <a:solidFill>
            <a:schemeClr val="accent1">
              <a:lumMod val="20000"/>
              <a:lumOff val="80000"/>
            </a:schemeClr>
          </a:solidFill>
          <a:ln w="3175">
            <a:solidFill>
              <a:srgbClr val="000000"/>
            </a:solidFill>
            <a:miter lim="800000"/>
            <a:headEnd/>
            <a:tailEnd/>
          </a:ln>
        </p:spPr>
        <p:txBody>
          <a:bodyPr wrap="none" lIns="0" tIns="0" rIns="0" bIns="0" anchor="ctr"/>
          <a:lstStyle/>
          <a:p>
            <a:pPr algn="ctr"/>
            <a:r>
              <a:rPr lang="en-US" sz="800" b="1" dirty="0"/>
              <a:t>A</a:t>
            </a:r>
          </a:p>
        </p:txBody>
      </p:sp>
      <p:sp>
        <p:nvSpPr>
          <p:cNvPr id="121" name="AutoShape 70"/>
          <p:cNvSpPr>
            <a:spLocks noChangeArrowheads="1"/>
          </p:cNvSpPr>
          <p:nvPr/>
        </p:nvSpPr>
        <p:spPr bwMode="auto">
          <a:xfrm>
            <a:off x="7649619" y="3438812"/>
            <a:ext cx="152400" cy="114300"/>
          </a:xfrm>
          <a:prstGeom prst="cube">
            <a:avLst>
              <a:gd name="adj" fmla="val 15625"/>
            </a:avLst>
          </a:prstGeom>
          <a:solidFill>
            <a:srgbClr val="FFFF00"/>
          </a:solidFill>
          <a:ln w="3175">
            <a:solidFill>
              <a:srgbClr val="000000"/>
            </a:solidFill>
            <a:miter lim="800000"/>
            <a:headEnd/>
            <a:tailEnd/>
          </a:ln>
        </p:spPr>
        <p:txBody>
          <a:bodyPr wrap="none" lIns="0" tIns="0" rIns="0" bIns="0" anchor="ctr"/>
          <a:lstStyle/>
          <a:p>
            <a:pPr algn="ctr"/>
            <a:r>
              <a:rPr lang="en-US" sz="800" b="1" dirty="0" smtClean="0"/>
              <a:t>D</a:t>
            </a:r>
            <a:endParaRPr lang="en-US" sz="800" b="1" dirty="0"/>
          </a:p>
        </p:txBody>
      </p:sp>
      <p:sp>
        <p:nvSpPr>
          <p:cNvPr id="124" name="AutoShape 68"/>
          <p:cNvSpPr>
            <a:spLocks noChangeArrowheads="1"/>
          </p:cNvSpPr>
          <p:nvPr/>
        </p:nvSpPr>
        <p:spPr bwMode="auto">
          <a:xfrm>
            <a:off x="7649619" y="2985707"/>
            <a:ext cx="152400" cy="114300"/>
          </a:xfrm>
          <a:prstGeom prst="cube">
            <a:avLst>
              <a:gd name="adj" fmla="val 15625"/>
            </a:avLst>
          </a:prstGeom>
          <a:solidFill>
            <a:srgbClr val="FF0000"/>
          </a:solidFill>
          <a:ln w="3175">
            <a:solidFill>
              <a:srgbClr val="000000"/>
            </a:solidFill>
            <a:miter lim="800000"/>
            <a:headEnd/>
            <a:tailEnd/>
          </a:ln>
        </p:spPr>
        <p:txBody>
          <a:bodyPr wrap="none" lIns="0" tIns="0" rIns="0" bIns="0" anchor="ctr"/>
          <a:lstStyle/>
          <a:p>
            <a:pPr algn="ctr"/>
            <a:r>
              <a:rPr lang="en-US" sz="800" b="1" dirty="0" smtClean="0">
                <a:solidFill>
                  <a:schemeClr val="bg1"/>
                </a:solidFill>
              </a:rPr>
              <a:t>B</a:t>
            </a:r>
            <a:endParaRPr lang="en-US" sz="800" b="1" dirty="0">
              <a:solidFill>
                <a:schemeClr val="bg1"/>
              </a:solidFill>
            </a:endParaRPr>
          </a:p>
        </p:txBody>
      </p:sp>
      <p:sp>
        <p:nvSpPr>
          <p:cNvPr id="125" name="AutoShape 70"/>
          <p:cNvSpPr>
            <a:spLocks noChangeArrowheads="1"/>
          </p:cNvSpPr>
          <p:nvPr/>
        </p:nvSpPr>
        <p:spPr bwMode="auto">
          <a:xfrm>
            <a:off x="7649619" y="3212259"/>
            <a:ext cx="152400" cy="114300"/>
          </a:xfrm>
          <a:prstGeom prst="cube">
            <a:avLst>
              <a:gd name="adj" fmla="val 15625"/>
            </a:avLst>
          </a:prstGeom>
          <a:solidFill>
            <a:srgbClr val="7030A0"/>
          </a:solidFill>
          <a:ln w="3175">
            <a:solidFill>
              <a:srgbClr val="000000"/>
            </a:solidFill>
            <a:miter lim="800000"/>
            <a:headEnd/>
            <a:tailEnd/>
          </a:ln>
        </p:spPr>
        <p:txBody>
          <a:bodyPr wrap="none" lIns="0" tIns="0" rIns="0" bIns="0" anchor="ctr"/>
          <a:lstStyle/>
          <a:p>
            <a:pPr algn="ctr"/>
            <a:r>
              <a:rPr lang="en-US" sz="800" b="1" dirty="0">
                <a:solidFill>
                  <a:schemeClr val="bg1"/>
                </a:solidFill>
              </a:rPr>
              <a:t>C</a:t>
            </a:r>
          </a:p>
        </p:txBody>
      </p:sp>
      <p:sp>
        <p:nvSpPr>
          <p:cNvPr id="127" name="AutoShape 71"/>
          <p:cNvSpPr>
            <a:spLocks noChangeArrowheads="1"/>
          </p:cNvSpPr>
          <p:nvPr/>
        </p:nvSpPr>
        <p:spPr bwMode="auto">
          <a:xfrm>
            <a:off x="7649619" y="3665364"/>
            <a:ext cx="152400" cy="114300"/>
          </a:xfrm>
          <a:prstGeom prst="cube">
            <a:avLst>
              <a:gd name="adj" fmla="val 15625"/>
            </a:avLst>
          </a:prstGeom>
          <a:noFill/>
          <a:ln w="3175">
            <a:noFill/>
            <a:miter lim="800000"/>
            <a:headEnd/>
            <a:tailEnd/>
          </a:ln>
        </p:spPr>
        <p:txBody>
          <a:bodyPr wrap="none" lIns="0" tIns="0" rIns="0" bIns="0" anchor="ctr"/>
          <a:lstStyle/>
          <a:p>
            <a:pPr algn="ctr"/>
            <a:r>
              <a:rPr lang="en-US" sz="1100" b="1" dirty="0" smtClean="0">
                <a:solidFill>
                  <a:schemeClr val="bg1"/>
                </a:solidFill>
              </a:rPr>
              <a:t>P</a:t>
            </a:r>
            <a:r>
              <a:rPr lang="en-US" sz="1100" b="1" baseline="-25000" dirty="0" smtClean="0">
                <a:solidFill>
                  <a:schemeClr val="bg1"/>
                </a:solidFill>
              </a:rPr>
              <a:t>1</a:t>
            </a:r>
            <a:endParaRPr lang="en-US" sz="800" b="1" baseline="-25000" dirty="0">
              <a:solidFill>
                <a:schemeClr val="bg1"/>
              </a:solidFill>
            </a:endParaRPr>
          </a:p>
        </p:txBody>
      </p:sp>
      <p:sp>
        <p:nvSpPr>
          <p:cNvPr id="128" name="AutoShape 71"/>
          <p:cNvSpPr>
            <a:spLocks noChangeArrowheads="1"/>
          </p:cNvSpPr>
          <p:nvPr/>
        </p:nvSpPr>
        <p:spPr bwMode="auto">
          <a:xfrm>
            <a:off x="7649619" y="3891918"/>
            <a:ext cx="152400" cy="114300"/>
          </a:xfrm>
          <a:prstGeom prst="cube">
            <a:avLst>
              <a:gd name="adj" fmla="val 15625"/>
            </a:avLst>
          </a:prstGeom>
          <a:solidFill>
            <a:schemeClr val="accent4"/>
          </a:solidFill>
          <a:ln w="3175">
            <a:solidFill>
              <a:srgbClr val="000000"/>
            </a:solidFill>
            <a:miter lim="800000"/>
            <a:headEnd/>
            <a:tailEnd/>
          </a:ln>
        </p:spPr>
        <p:txBody>
          <a:bodyPr wrap="none" lIns="0" tIns="0" rIns="0" bIns="0" anchor="ctr"/>
          <a:lstStyle/>
          <a:p>
            <a:pPr algn="ctr"/>
            <a:r>
              <a:rPr lang="en-US" sz="800" b="1" dirty="0" smtClean="0"/>
              <a:t>E</a:t>
            </a:r>
            <a:endParaRPr lang="en-US" sz="800" b="1" dirty="0"/>
          </a:p>
        </p:txBody>
      </p:sp>
      <p:sp>
        <p:nvSpPr>
          <p:cNvPr id="84" name="Rectangle 83"/>
          <p:cNvSpPr/>
          <p:nvPr/>
        </p:nvSpPr>
        <p:spPr>
          <a:xfrm>
            <a:off x="5455420" y="1937105"/>
            <a:ext cx="2939103" cy="707886"/>
          </a:xfrm>
          <a:prstGeom prst="rect">
            <a:avLst/>
          </a:prstGeom>
          <a:noFill/>
          <a:scene3d>
            <a:camera prst="isometricTopUp"/>
            <a:lightRig rig="threePt" dir="t"/>
          </a:scene3d>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r>
              <a:rPr lang="en-US" sz="2000" b="1" dirty="0" smtClean="0">
                <a:ln w="11430"/>
                <a:solidFill>
                  <a:srgbClr val="F8F8F8"/>
                </a:solidFill>
                <a:effectLst>
                  <a:outerShdw blurRad="25400" algn="tl" rotWithShape="0">
                    <a:srgbClr val="000000">
                      <a:alpha val="43000"/>
                    </a:srgbClr>
                  </a:outerShdw>
                </a:effectLst>
              </a:rPr>
              <a:t>Per volume</a:t>
            </a:r>
          </a:p>
          <a:p>
            <a:r>
              <a:rPr lang="en-US" sz="2000" b="1" dirty="0">
                <a:ln w="11430"/>
                <a:solidFill>
                  <a:srgbClr val="F8F8F8"/>
                </a:solidFill>
                <a:effectLst>
                  <a:outerShdw blurRad="25400" algn="tl" rotWithShape="0">
                    <a:srgbClr val="000000">
                      <a:alpha val="43000"/>
                    </a:srgbClr>
                  </a:outerShdw>
                </a:effectLst>
              </a:rPr>
              <a:t>h</a:t>
            </a:r>
            <a:r>
              <a:rPr lang="en-US" sz="2000" b="1" dirty="0" smtClean="0">
                <a:ln w="11430"/>
                <a:solidFill>
                  <a:srgbClr val="F8F8F8"/>
                </a:solidFill>
                <a:effectLst>
                  <a:outerShdw blurRad="25400" algn="tl" rotWithShape="0">
                    <a:srgbClr val="000000">
                      <a:alpha val="43000"/>
                    </a:srgbClr>
                  </a:outerShdw>
                </a:effectLst>
              </a:rPr>
              <a:t>igh </a:t>
            </a:r>
            <a:r>
              <a:rPr lang="en-US" sz="2000" b="1" dirty="0">
                <a:ln w="11430"/>
                <a:solidFill>
                  <a:srgbClr val="F8F8F8"/>
                </a:solidFill>
                <a:effectLst>
                  <a:outerShdw blurRad="25400" algn="tl" rotWithShape="0">
                    <a:srgbClr val="000000">
                      <a:alpha val="43000"/>
                    </a:srgbClr>
                  </a:outerShdw>
                </a:effectLst>
              </a:rPr>
              <a:t>a</a:t>
            </a:r>
            <a:r>
              <a:rPr lang="en-US" sz="2000" b="1" dirty="0" smtClean="0">
                <a:ln w="11430"/>
                <a:solidFill>
                  <a:srgbClr val="F8F8F8"/>
                </a:solidFill>
                <a:effectLst>
                  <a:outerShdw blurRad="25400" algn="tl" rotWithShape="0">
                    <a:srgbClr val="000000">
                      <a:alpha val="43000"/>
                    </a:srgbClr>
                  </a:outerShdw>
                </a:effectLst>
              </a:rPr>
              <a:t>vailability</a:t>
            </a:r>
            <a:endParaRPr lang="en-US" sz="2000" b="1" dirty="0">
              <a:ln w="11430"/>
              <a:solidFill>
                <a:srgbClr val="F8F8F8"/>
              </a:solidFill>
              <a:effectLst>
                <a:outerShdw blurRad="25400" algn="tl" rotWithShape="0">
                  <a:srgbClr val="000000">
                    <a:alpha val="43000"/>
                  </a:srgbClr>
                </a:outerShdw>
              </a:effectLst>
            </a:endParaRPr>
          </a:p>
        </p:txBody>
      </p:sp>
      <p:sp>
        <p:nvSpPr>
          <p:cNvPr id="42" name="Rectangle 41"/>
          <p:cNvSpPr/>
          <p:nvPr/>
        </p:nvSpPr>
        <p:spPr>
          <a:xfrm>
            <a:off x="6443706" y="2556556"/>
            <a:ext cx="1009479" cy="707886"/>
          </a:xfrm>
          <a:prstGeom prst="rect">
            <a:avLst/>
          </a:prstGeom>
          <a:noFill/>
          <a:scene3d>
            <a:camera prst="isometricOffAxis2Left"/>
            <a:lightRig rig="threePt" dir="t"/>
          </a:scene3d>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2000" b="1" spc="150" dirty="0" smtClean="0">
                <a:ln w="11430"/>
                <a:solidFill>
                  <a:srgbClr val="F8F8F8"/>
                </a:solidFill>
                <a:effectLst>
                  <a:outerShdw blurRad="25400" algn="tl" rotWithShape="0">
                    <a:srgbClr val="000000">
                      <a:alpha val="43000"/>
                    </a:srgbClr>
                  </a:outerShdw>
                </a:effectLst>
              </a:rPr>
              <a:t>NR</a:t>
            </a:r>
            <a:r>
              <a:rPr lang="en-US" sz="2000" b="1" spc="150" dirty="0">
                <a:ln w="11430"/>
                <a:solidFill>
                  <a:srgbClr val="F8F8F8"/>
                </a:solidFill>
                <a:effectLst>
                  <a:outerShdw blurRad="25400" algn="tl" rotWithShape="0">
                    <a:srgbClr val="000000">
                      <a:alpha val="43000"/>
                    </a:srgbClr>
                  </a:outerShdw>
                </a:effectLst>
              </a:rPr>
              <a:t/>
            </a:r>
            <a:br>
              <a:rPr lang="en-US" sz="2000" b="1" spc="150" dirty="0">
                <a:ln w="11430"/>
                <a:solidFill>
                  <a:srgbClr val="F8F8F8"/>
                </a:solidFill>
                <a:effectLst>
                  <a:outerShdw blurRad="25400" algn="tl" rotWithShape="0">
                    <a:srgbClr val="000000">
                      <a:alpha val="43000"/>
                    </a:srgbClr>
                  </a:outerShdw>
                </a:effectLst>
              </a:rPr>
            </a:br>
            <a:r>
              <a:rPr lang="en-US" sz="2000" b="1" spc="150" dirty="0" smtClean="0">
                <a:ln w="11430"/>
                <a:solidFill>
                  <a:srgbClr val="F8F8F8"/>
                </a:solidFill>
                <a:effectLst>
                  <a:outerShdw blurRad="25400" algn="tl" rotWithShape="0">
                    <a:srgbClr val="000000">
                      <a:alpha val="43000"/>
                    </a:srgbClr>
                  </a:outerShdw>
                </a:effectLst>
              </a:rPr>
              <a:t>10</a:t>
            </a:r>
          </a:p>
        </p:txBody>
      </p:sp>
      <p:sp>
        <p:nvSpPr>
          <p:cNvPr id="43" name="Rectangle 42"/>
          <p:cNvSpPr/>
          <p:nvPr/>
        </p:nvSpPr>
        <p:spPr>
          <a:xfrm>
            <a:off x="7213755" y="2235520"/>
            <a:ext cx="1009479" cy="707886"/>
          </a:xfrm>
          <a:prstGeom prst="rect">
            <a:avLst/>
          </a:prstGeom>
          <a:noFill/>
          <a:scene3d>
            <a:camera prst="isometricOffAxis2Left"/>
            <a:lightRig rig="threePt" dir="t"/>
          </a:scene3d>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2000" b="1" spc="150" dirty="0" smtClean="0">
                <a:ln w="11430"/>
                <a:solidFill>
                  <a:srgbClr val="F8F8F8"/>
                </a:solidFill>
                <a:effectLst>
                  <a:outerShdw blurRad="25400" algn="tl" rotWithShape="0">
                    <a:srgbClr val="000000">
                      <a:alpha val="43000"/>
                    </a:srgbClr>
                  </a:outerShdw>
                </a:effectLst>
              </a:rPr>
              <a:t>NR</a:t>
            </a:r>
            <a:r>
              <a:rPr lang="en-US" sz="2000" b="1" spc="150" dirty="0">
                <a:ln w="11430"/>
                <a:solidFill>
                  <a:srgbClr val="F8F8F8"/>
                </a:solidFill>
                <a:effectLst>
                  <a:outerShdw blurRad="25400" algn="tl" rotWithShape="0">
                    <a:srgbClr val="000000">
                      <a:alpha val="43000"/>
                    </a:srgbClr>
                  </a:outerShdw>
                </a:effectLst>
              </a:rPr>
              <a:t/>
            </a:r>
            <a:br>
              <a:rPr lang="en-US" sz="2000" b="1" spc="150" dirty="0">
                <a:ln w="11430"/>
                <a:solidFill>
                  <a:srgbClr val="F8F8F8"/>
                </a:solidFill>
                <a:effectLst>
                  <a:outerShdw blurRad="25400" algn="tl" rotWithShape="0">
                    <a:srgbClr val="000000">
                      <a:alpha val="43000"/>
                    </a:srgbClr>
                  </a:outerShdw>
                </a:effectLst>
              </a:rPr>
            </a:br>
            <a:r>
              <a:rPr lang="en-US" sz="2000" b="1" spc="150" dirty="0" smtClean="0">
                <a:ln w="11430"/>
                <a:solidFill>
                  <a:srgbClr val="F8F8F8"/>
                </a:solidFill>
                <a:effectLst>
                  <a:outerShdw blurRad="25400" algn="tl" rotWithShape="0">
                    <a:srgbClr val="000000">
                      <a:alpha val="43000"/>
                    </a:srgbClr>
                  </a:outerShdw>
                </a:effectLst>
              </a:rPr>
              <a:t>5</a:t>
            </a:r>
          </a:p>
        </p:txBody>
      </p:sp>
      <p:pic>
        <p:nvPicPr>
          <p:cNvPr id="61" name="Picture 5" descr="C:\Users\wagnerge\Pictures\SDW_Icons_Final_v2\SDW_Icons_Final_v2\Servers\Server_Indicator\SW_Server_Indicator_SM.png"/>
          <p:cNvPicPr>
            <a:picLocks noChangeAspect="1" noChangeArrowheads="1"/>
          </p:cNvPicPr>
          <p:nvPr/>
        </p:nvPicPr>
        <p:blipFill>
          <a:blip r:embed="rId5" cstate="screen"/>
          <a:srcRect/>
          <a:stretch>
            <a:fillRect/>
          </a:stretch>
        </p:blipFill>
        <p:spPr bwMode="auto">
          <a:xfrm>
            <a:off x="4425530" y="1130687"/>
            <a:ext cx="2362200" cy="970532"/>
          </a:xfrm>
          <a:prstGeom prst="rect">
            <a:avLst/>
          </a:prstGeom>
          <a:noFill/>
        </p:spPr>
      </p:pic>
      <p:pic>
        <p:nvPicPr>
          <p:cNvPr id="62" name="Picture 2" descr="C:\Users\wagnerge\Pictures\SDW_Icons_Final_v2\SDW_Icons_Final_v2\Servers\General_Server\SW_General_Server_SM.png"/>
          <p:cNvPicPr>
            <a:picLocks noChangeAspect="1" noChangeArrowheads="1"/>
          </p:cNvPicPr>
          <p:nvPr/>
        </p:nvPicPr>
        <p:blipFill>
          <a:blip r:embed="rId6" cstate="screen"/>
          <a:srcRect/>
          <a:stretch>
            <a:fillRect/>
          </a:stretch>
        </p:blipFill>
        <p:spPr bwMode="auto">
          <a:xfrm>
            <a:off x="4743032" y="1111357"/>
            <a:ext cx="1736763" cy="885887"/>
          </a:xfrm>
          <a:prstGeom prst="rect">
            <a:avLst/>
          </a:prstGeom>
          <a:noFill/>
        </p:spPr>
      </p:pic>
      <p:pic>
        <p:nvPicPr>
          <p:cNvPr id="63" name="Picture 2" descr="C:\Users\wagnerge\Pictures\SDW_Icons_Final_v2\SDW_Icons_Final_v2\Servers\General_Server\SW_General_Server_SM.png"/>
          <p:cNvPicPr>
            <a:picLocks noChangeAspect="1" noChangeArrowheads="1"/>
          </p:cNvPicPr>
          <p:nvPr/>
        </p:nvPicPr>
        <p:blipFill>
          <a:blip r:embed="rId6" cstate="screen"/>
          <a:srcRect/>
          <a:stretch>
            <a:fillRect/>
          </a:stretch>
        </p:blipFill>
        <p:spPr bwMode="auto">
          <a:xfrm>
            <a:off x="4743032" y="976275"/>
            <a:ext cx="1736763" cy="885887"/>
          </a:xfrm>
          <a:prstGeom prst="rect">
            <a:avLst/>
          </a:prstGeom>
          <a:noFill/>
        </p:spPr>
      </p:pic>
      <p:pic>
        <p:nvPicPr>
          <p:cNvPr id="64" name="Picture 2" descr="C:\Users\wagnerge\Pictures\SDW_Icons_Final_v2\SDW_Icons_Final_v2\Servers\General_Server\SW_General_Server_SM.png"/>
          <p:cNvPicPr>
            <a:picLocks noChangeAspect="1" noChangeArrowheads="1"/>
          </p:cNvPicPr>
          <p:nvPr/>
        </p:nvPicPr>
        <p:blipFill>
          <a:blip r:embed="rId6" cstate="screen"/>
          <a:srcRect/>
          <a:stretch>
            <a:fillRect/>
          </a:stretch>
        </p:blipFill>
        <p:spPr bwMode="auto">
          <a:xfrm>
            <a:off x="4743032" y="841193"/>
            <a:ext cx="1736763" cy="885887"/>
          </a:xfrm>
          <a:prstGeom prst="rect">
            <a:avLst/>
          </a:prstGeom>
          <a:noFill/>
        </p:spPr>
      </p:pic>
      <p:pic>
        <p:nvPicPr>
          <p:cNvPr id="65" name="Picture 2" descr="C:\Users\wagnerge\Pictures\SDW_Icons_Final_v2\SDW_Icons_Final_v2\Servers\General_Server\SW_General_Server_SM.png"/>
          <p:cNvPicPr>
            <a:picLocks noChangeAspect="1" noChangeArrowheads="1"/>
          </p:cNvPicPr>
          <p:nvPr/>
        </p:nvPicPr>
        <p:blipFill>
          <a:blip r:embed="rId6" cstate="screen"/>
          <a:srcRect/>
          <a:stretch>
            <a:fillRect/>
          </a:stretch>
        </p:blipFill>
        <p:spPr bwMode="auto">
          <a:xfrm>
            <a:off x="4743032" y="706111"/>
            <a:ext cx="1736763" cy="885887"/>
          </a:xfrm>
          <a:prstGeom prst="rect">
            <a:avLst/>
          </a:prstGeom>
          <a:noFill/>
        </p:spPr>
      </p:pic>
      <p:grpSp>
        <p:nvGrpSpPr>
          <p:cNvPr id="2" name="Group 65"/>
          <p:cNvGrpSpPr/>
          <p:nvPr/>
        </p:nvGrpSpPr>
        <p:grpSpPr>
          <a:xfrm>
            <a:off x="4791599" y="864322"/>
            <a:ext cx="1111951" cy="582260"/>
            <a:chOff x="7155554" y="4875685"/>
            <a:chExt cx="1111951" cy="776347"/>
          </a:xfrm>
        </p:grpSpPr>
        <p:pic>
          <p:nvPicPr>
            <p:cNvPr id="67" name="Picture 3" descr="C:\Users\wagnerge\Pictures\SDW_Icons_Final_v2\SDW_Icons_Final_v2\Virtualization\Virtual_Server\Single\SW_Virtual_Server_Single_SM.png"/>
            <p:cNvPicPr>
              <a:picLocks noChangeAspect="1" noChangeArrowheads="1"/>
            </p:cNvPicPr>
            <p:nvPr/>
          </p:nvPicPr>
          <p:blipFill>
            <a:blip r:embed="rId7" cstate="screen"/>
            <a:srcRect/>
            <a:stretch>
              <a:fillRect/>
            </a:stretch>
          </p:blipFill>
          <p:spPr bwMode="auto">
            <a:xfrm>
              <a:off x="7155554" y="4875685"/>
              <a:ext cx="768245" cy="578191"/>
            </a:xfrm>
            <a:prstGeom prst="rect">
              <a:avLst/>
            </a:prstGeom>
            <a:noFill/>
          </p:spPr>
        </p:pic>
        <p:pic>
          <p:nvPicPr>
            <p:cNvPr id="68" name="Picture 3" descr="C:\Users\wagnerge\Pictures\SDW_Icons_Final_v2\SDW_Icons_Final_v2\Virtualization\Virtual_Server\Single\SW_Virtual_Server_Single_SM.png"/>
            <p:cNvPicPr>
              <a:picLocks noChangeAspect="1" noChangeArrowheads="1"/>
            </p:cNvPicPr>
            <p:nvPr/>
          </p:nvPicPr>
          <p:blipFill>
            <a:blip r:embed="rId7" cstate="screen"/>
            <a:srcRect/>
            <a:stretch>
              <a:fillRect/>
            </a:stretch>
          </p:blipFill>
          <p:spPr bwMode="auto">
            <a:xfrm>
              <a:off x="7499260" y="5073841"/>
              <a:ext cx="768245" cy="578191"/>
            </a:xfrm>
            <a:prstGeom prst="rect">
              <a:avLst/>
            </a:prstGeom>
            <a:noFill/>
          </p:spPr>
        </p:pic>
      </p:grpSp>
      <p:grpSp>
        <p:nvGrpSpPr>
          <p:cNvPr id="3" name="Group 69"/>
          <p:cNvGrpSpPr/>
          <p:nvPr/>
        </p:nvGrpSpPr>
        <p:grpSpPr>
          <a:xfrm>
            <a:off x="4791599" y="789313"/>
            <a:ext cx="1111951" cy="582260"/>
            <a:chOff x="7155554" y="4875685"/>
            <a:chExt cx="1111951" cy="776347"/>
          </a:xfrm>
        </p:grpSpPr>
        <p:pic>
          <p:nvPicPr>
            <p:cNvPr id="75" name="Picture 3" descr="C:\Users\wagnerge\Pictures\SDW_Icons_Final_v2\SDW_Icons_Final_v2\Virtualization\Virtual_Server\Single\SW_Virtual_Server_Single_SM.png"/>
            <p:cNvPicPr>
              <a:picLocks noChangeAspect="1" noChangeArrowheads="1"/>
            </p:cNvPicPr>
            <p:nvPr/>
          </p:nvPicPr>
          <p:blipFill>
            <a:blip r:embed="rId7" cstate="screen"/>
            <a:srcRect/>
            <a:stretch>
              <a:fillRect/>
            </a:stretch>
          </p:blipFill>
          <p:spPr bwMode="auto">
            <a:xfrm>
              <a:off x="7155554" y="4875685"/>
              <a:ext cx="768245" cy="578191"/>
            </a:xfrm>
            <a:prstGeom prst="rect">
              <a:avLst/>
            </a:prstGeom>
            <a:noFill/>
          </p:spPr>
        </p:pic>
        <p:pic>
          <p:nvPicPr>
            <p:cNvPr id="76" name="Picture 3" descr="C:\Users\wagnerge\Pictures\SDW_Icons_Final_v2\SDW_Icons_Final_v2\Virtualization\Virtual_Server\Single\SW_Virtual_Server_Single_SM.png"/>
            <p:cNvPicPr>
              <a:picLocks noChangeAspect="1" noChangeArrowheads="1"/>
            </p:cNvPicPr>
            <p:nvPr/>
          </p:nvPicPr>
          <p:blipFill>
            <a:blip r:embed="rId7" cstate="screen"/>
            <a:srcRect/>
            <a:stretch>
              <a:fillRect/>
            </a:stretch>
          </p:blipFill>
          <p:spPr bwMode="auto">
            <a:xfrm>
              <a:off x="7499260" y="5073841"/>
              <a:ext cx="768245" cy="578191"/>
            </a:xfrm>
            <a:prstGeom prst="rect">
              <a:avLst/>
            </a:prstGeom>
            <a:noFill/>
          </p:spPr>
        </p:pic>
      </p:grpSp>
      <p:grpSp>
        <p:nvGrpSpPr>
          <p:cNvPr id="4" name="Group 78"/>
          <p:cNvGrpSpPr/>
          <p:nvPr/>
        </p:nvGrpSpPr>
        <p:grpSpPr>
          <a:xfrm>
            <a:off x="4791599" y="714304"/>
            <a:ext cx="1111951" cy="582260"/>
            <a:chOff x="7155554" y="4875685"/>
            <a:chExt cx="1111951" cy="776347"/>
          </a:xfrm>
        </p:grpSpPr>
        <p:pic>
          <p:nvPicPr>
            <p:cNvPr id="92" name="Picture 3" descr="C:\Users\wagnerge\Pictures\SDW_Icons_Final_v2\SDW_Icons_Final_v2\Virtualization\Virtual_Server\Single\SW_Virtual_Server_Single_SM.png"/>
            <p:cNvPicPr>
              <a:picLocks noChangeAspect="1" noChangeArrowheads="1"/>
            </p:cNvPicPr>
            <p:nvPr/>
          </p:nvPicPr>
          <p:blipFill>
            <a:blip r:embed="rId7" cstate="screen"/>
            <a:srcRect/>
            <a:stretch>
              <a:fillRect/>
            </a:stretch>
          </p:blipFill>
          <p:spPr bwMode="auto">
            <a:xfrm>
              <a:off x="7155554" y="4875685"/>
              <a:ext cx="768245" cy="578191"/>
            </a:xfrm>
            <a:prstGeom prst="rect">
              <a:avLst/>
            </a:prstGeom>
            <a:noFill/>
          </p:spPr>
        </p:pic>
        <p:pic>
          <p:nvPicPr>
            <p:cNvPr id="93" name="Picture 3" descr="C:\Users\wagnerge\Pictures\SDW_Icons_Final_v2\SDW_Icons_Final_v2\Virtualization\Virtual_Server\Single\SW_Virtual_Server_Single_SM.png"/>
            <p:cNvPicPr>
              <a:picLocks noChangeAspect="1" noChangeArrowheads="1"/>
            </p:cNvPicPr>
            <p:nvPr/>
          </p:nvPicPr>
          <p:blipFill>
            <a:blip r:embed="rId7" cstate="screen"/>
            <a:srcRect/>
            <a:stretch>
              <a:fillRect/>
            </a:stretch>
          </p:blipFill>
          <p:spPr bwMode="auto">
            <a:xfrm>
              <a:off x="7499260" y="5073841"/>
              <a:ext cx="768245" cy="578191"/>
            </a:xfrm>
            <a:prstGeom prst="rect">
              <a:avLst/>
            </a:prstGeom>
            <a:noFill/>
          </p:spPr>
        </p:pic>
      </p:grpSp>
      <p:pic>
        <p:nvPicPr>
          <p:cNvPr id="101" name="Picture 100" descr="SW_Email_App_SM.png"/>
          <p:cNvPicPr>
            <a:picLocks noChangeAspect="1"/>
          </p:cNvPicPr>
          <p:nvPr/>
        </p:nvPicPr>
        <p:blipFill>
          <a:blip r:embed="rId8" cstate="screen"/>
          <a:stretch>
            <a:fillRect/>
          </a:stretch>
        </p:blipFill>
        <p:spPr>
          <a:xfrm>
            <a:off x="4926743" y="577451"/>
            <a:ext cx="578677" cy="286479"/>
          </a:xfrm>
          <a:prstGeom prst="rect">
            <a:avLst/>
          </a:prstGeom>
        </p:spPr>
      </p:pic>
    </p:spTree>
    <p:extLst>
      <p:ext uri="{BB962C8B-B14F-4D97-AF65-F5344CB8AC3E}">
        <p14:creationId xmlns:p14="http://schemas.microsoft.com/office/powerpoint/2010/main" val="31429864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fade">
                                      <p:cBhvr>
                                        <p:cTn id="11" dur="1000"/>
                                        <p:tgtEl>
                                          <p:spTgt spid="10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1"/>
                                        </p:tgtEl>
                                        <p:attrNameLst>
                                          <p:attrName>style.visibility</p:attrName>
                                        </p:attrNameLst>
                                      </p:cBhvr>
                                      <p:to>
                                        <p:strVal val="visible"/>
                                      </p:to>
                                    </p:set>
                                    <p:animEffect transition="in" filter="fade">
                                      <p:cBhvr>
                                        <p:cTn id="14" dur="1000"/>
                                        <p:tgtEl>
                                          <p:spTgt spid="1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fade">
                                      <p:cBhvr>
                                        <p:cTn id="17" dur="1000"/>
                                        <p:tgtEl>
                                          <p:spTgt spid="1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0"/>
                                        </p:tgtEl>
                                        <p:attrNameLst>
                                          <p:attrName>style.visibility</p:attrName>
                                        </p:attrNameLst>
                                      </p:cBhvr>
                                      <p:to>
                                        <p:strVal val="visible"/>
                                      </p:to>
                                    </p:set>
                                    <p:animEffect transition="in" filter="fade">
                                      <p:cBhvr>
                                        <p:cTn id="20" dur="1000"/>
                                        <p:tgtEl>
                                          <p:spTgt spid="1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1000"/>
                                        <p:tgtEl>
                                          <p:spTgt spid="1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7"/>
                                        </p:tgtEl>
                                        <p:attrNameLst>
                                          <p:attrName>style.visibility</p:attrName>
                                        </p:attrNameLst>
                                      </p:cBhvr>
                                      <p:to>
                                        <p:strVal val="visible"/>
                                      </p:to>
                                    </p:set>
                                    <p:animEffect transition="in" filter="fade">
                                      <p:cBhvr>
                                        <p:cTn id="26" dur="1000"/>
                                        <p:tgtEl>
                                          <p:spTgt spid="1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2"/>
                                        </p:tgtEl>
                                        <p:attrNameLst>
                                          <p:attrName>style.visibility</p:attrName>
                                        </p:attrNameLst>
                                      </p:cBhvr>
                                      <p:to>
                                        <p:strVal val="visible"/>
                                      </p:to>
                                    </p:set>
                                    <p:animEffect transition="in" filter="fade">
                                      <p:cBhvr>
                                        <p:cTn id="29" dur="1000"/>
                                        <p:tgtEl>
                                          <p:spTgt spid="1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7"/>
                                        </p:tgtEl>
                                        <p:attrNameLst>
                                          <p:attrName>style.visibility</p:attrName>
                                        </p:attrNameLst>
                                      </p:cBhvr>
                                      <p:to>
                                        <p:strVal val="visible"/>
                                      </p:to>
                                    </p:set>
                                    <p:animEffect transition="in" filter="fade">
                                      <p:cBhvr>
                                        <p:cTn id="32" dur="1000"/>
                                        <p:tgtEl>
                                          <p:spTgt spid="10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9"/>
                                        </p:tgtEl>
                                        <p:attrNameLst>
                                          <p:attrName>style.visibility</p:attrName>
                                        </p:attrNameLst>
                                      </p:cBhvr>
                                      <p:to>
                                        <p:strVal val="visible"/>
                                      </p:to>
                                    </p:set>
                                    <p:animEffect transition="in" filter="fade">
                                      <p:cBhvr>
                                        <p:cTn id="35" dur="1000"/>
                                        <p:tgtEl>
                                          <p:spTgt spid="10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4"/>
                                        </p:tgtEl>
                                        <p:attrNameLst>
                                          <p:attrName>style.visibility</p:attrName>
                                        </p:attrNameLst>
                                      </p:cBhvr>
                                      <p:to>
                                        <p:strVal val="visible"/>
                                      </p:to>
                                    </p:set>
                                    <p:animEffect transition="in" filter="fade">
                                      <p:cBhvr>
                                        <p:cTn id="38" dur="1000"/>
                                        <p:tgtEl>
                                          <p:spTgt spid="1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6"/>
                                        </p:tgtEl>
                                        <p:attrNameLst>
                                          <p:attrName>style.visibility</p:attrName>
                                        </p:attrNameLst>
                                      </p:cBhvr>
                                      <p:to>
                                        <p:strVal val="visible"/>
                                      </p:to>
                                    </p:set>
                                    <p:animEffect transition="in" filter="fade">
                                      <p:cBhvr>
                                        <p:cTn id="41" dur="1000"/>
                                        <p:tgtEl>
                                          <p:spTgt spid="1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8"/>
                                        </p:tgtEl>
                                        <p:attrNameLst>
                                          <p:attrName>style.visibility</p:attrName>
                                        </p:attrNameLst>
                                      </p:cBhvr>
                                      <p:to>
                                        <p:strVal val="visible"/>
                                      </p:to>
                                    </p:set>
                                    <p:animEffect transition="in" filter="fade">
                                      <p:cBhvr>
                                        <p:cTn id="44" dur="1000"/>
                                        <p:tgtEl>
                                          <p:spTgt spid="11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20"/>
                                        </p:tgtEl>
                                        <p:attrNameLst>
                                          <p:attrName>style.visibility</p:attrName>
                                        </p:attrNameLst>
                                      </p:cBhvr>
                                      <p:to>
                                        <p:strVal val="visible"/>
                                      </p:to>
                                    </p:set>
                                    <p:animEffect transition="in" filter="fade">
                                      <p:cBhvr>
                                        <p:cTn id="53" dur="1000"/>
                                        <p:tgtEl>
                                          <p:spTgt spid="12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4"/>
                                        </p:tgtEl>
                                        <p:attrNameLst>
                                          <p:attrName>style.visibility</p:attrName>
                                        </p:attrNameLst>
                                      </p:cBhvr>
                                      <p:to>
                                        <p:strVal val="visible"/>
                                      </p:to>
                                    </p:set>
                                    <p:animEffect transition="in" filter="fade">
                                      <p:cBhvr>
                                        <p:cTn id="56" dur="1000"/>
                                        <p:tgtEl>
                                          <p:spTgt spid="1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25"/>
                                        </p:tgtEl>
                                        <p:attrNameLst>
                                          <p:attrName>style.visibility</p:attrName>
                                        </p:attrNameLst>
                                      </p:cBhvr>
                                      <p:to>
                                        <p:strVal val="visible"/>
                                      </p:to>
                                    </p:set>
                                    <p:animEffect transition="in" filter="fade">
                                      <p:cBhvr>
                                        <p:cTn id="59" dur="1000"/>
                                        <p:tgtEl>
                                          <p:spTgt spid="1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1"/>
                                        </p:tgtEl>
                                        <p:attrNameLst>
                                          <p:attrName>style.visibility</p:attrName>
                                        </p:attrNameLst>
                                      </p:cBhvr>
                                      <p:to>
                                        <p:strVal val="visible"/>
                                      </p:to>
                                    </p:set>
                                    <p:animEffect transition="in" filter="fade">
                                      <p:cBhvr>
                                        <p:cTn id="62" dur="1000"/>
                                        <p:tgtEl>
                                          <p:spTgt spid="1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27"/>
                                        </p:tgtEl>
                                        <p:attrNameLst>
                                          <p:attrName>style.visibility</p:attrName>
                                        </p:attrNameLst>
                                      </p:cBhvr>
                                      <p:to>
                                        <p:strVal val="visible"/>
                                      </p:to>
                                    </p:set>
                                    <p:animEffect transition="in" filter="fade">
                                      <p:cBhvr>
                                        <p:cTn id="65" dur="1000"/>
                                        <p:tgtEl>
                                          <p:spTgt spid="12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28"/>
                                        </p:tgtEl>
                                        <p:attrNameLst>
                                          <p:attrName>style.visibility</p:attrName>
                                        </p:attrNameLst>
                                      </p:cBhvr>
                                      <p:to>
                                        <p:strVal val="visible"/>
                                      </p:to>
                                    </p:set>
                                    <p:animEffect transition="in" filter="fade">
                                      <p:cBhvr>
                                        <p:cTn id="68" dur="1000"/>
                                        <p:tgtEl>
                                          <p:spTgt spid="128"/>
                                        </p:tgtEl>
                                      </p:cBhvr>
                                    </p:animEffect>
                                  </p:childTnLst>
                                </p:cTn>
                              </p:par>
                              <p:par>
                                <p:cTn id="69" presetID="9" presetClass="emph" presetSubtype="0" grpId="1" nodeType="withEffect">
                                  <p:stCondLst>
                                    <p:cond delay="0"/>
                                  </p:stCondLst>
                                  <p:childTnLst>
                                    <p:set>
                                      <p:cBhvr rctx="PPT">
                                        <p:cTn id="70" dur="indefinite"/>
                                        <p:tgtEl>
                                          <p:spTgt spid="109"/>
                                        </p:tgtEl>
                                        <p:attrNameLst>
                                          <p:attrName>style.opacity</p:attrName>
                                        </p:attrNameLst>
                                      </p:cBhvr>
                                      <p:to>
                                        <p:strVal val="0"/>
                                      </p:to>
                                    </p:set>
                                    <p:animEffect filter="image" prLst="opacity: 0">
                                      <p:cBhvr rctx="IE">
                                        <p:cTn id="71" dur="indefinite"/>
                                        <p:tgtEl>
                                          <p:spTgt spid="109"/>
                                        </p:tgtEl>
                                      </p:cBhvr>
                                    </p:animEffect>
                                  </p:childTnLst>
                                </p:cTn>
                              </p:par>
                              <p:par>
                                <p:cTn id="72" presetID="9" presetClass="emph" presetSubtype="0" grpId="1" nodeType="withEffect">
                                  <p:stCondLst>
                                    <p:cond delay="0"/>
                                  </p:stCondLst>
                                  <p:childTnLst>
                                    <p:set>
                                      <p:cBhvr rctx="PPT">
                                        <p:cTn id="73" dur="indefinite"/>
                                        <p:tgtEl>
                                          <p:spTgt spid="114"/>
                                        </p:tgtEl>
                                        <p:attrNameLst>
                                          <p:attrName>style.opacity</p:attrName>
                                        </p:attrNameLst>
                                      </p:cBhvr>
                                      <p:to>
                                        <p:strVal val="0"/>
                                      </p:to>
                                    </p:set>
                                    <p:animEffect filter="image" prLst="opacity: 0">
                                      <p:cBhvr rctx="IE">
                                        <p:cTn id="74" dur="indefinite"/>
                                        <p:tgtEl>
                                          <p:spTgt spid="114"/>
                                        </p:tgtEl>
                                      </p:cBhvr>
                                    </p:animEffect>
                                  </p:childTnLst>
                                </p:cTn>
                              </p:par>
                              <p:par>
                                <p:cTn id="75" presetID="9" presetClass="emph" presetSubtype="0" grpId="1" nodeType="withEffect">
                                  <p:stCondLst>
                                    <p:cond delay="0"/>
                                  </p:stCondLst>
                                  <p:childTnLst>
                                    <p:set>
                                      <p:cBhvr rctx="PPT">
                                        <p:cTn id="76" dur="indefinite"/>
                                        <p:tgtEl>
                                          <p:spTgt spid="121"/>
                                        </p:tgtEl>
                                        <p:attrNameLst>
                                          <p:attrName>style.opacity</p:attrName>
                                        </p:attrNameLst>
                                      </p:cBhvr>
                                      <p:to>
                                        <p:strVal val="0"/>
                                      </p:to>
                                    </p:set>
                                    <p:animEffect filter="image" prLst="opacity: 0">
                                      <p:cBhvr rctx="IE">
                                        <p:cTn id="77" dur="indefinite"/>
                                        <p:tgtEl>
                                          <p:spTgt spid="121"/>
                                        </p:tgtEl>
                                      </p:cBhvr>
                                    </p:animEffect>
                                  </p:childTnLst>
                                </p:cTn>
                              </p:par>
                              <p:par>
                                <p:cTn id="78" presetID="10" presetClass="exit" presetSubtype="0" fill="hold" nodeType="withEffect">
                                  <p:stCondLst>
                                    <p:cond delay="0"/>
                                  </p:stCondLst>
                                  <p:childTnLst>
                                    <p:animEffect transition="out" filter="fade">
                                      <p:cBhvr>
                                        <p:cTn id="79" dur="500"/>
                                        <p:tgtEl>
                                          <p:spTgt spid="86"/>
                                        </p:tgtEl>
                                      </p:cBhvr>
                                    </p:animEffect>
                                    <p:set>
                                      <p:cBhvr>
                                        <p:cTn id="80" dur="1" fill="hold">
                                          <p:stCondLst>
                                            <p:cond delay="499"/>
                                          </p:stCondLst>
                                        </p:cTn>
                                        <p:tgtEl>
                                          <p:spTgt spid="8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88"/>
                                        </p:tgtEl>
                                      </p:cBhvr>
                                    </p:animEffect>
                                    <p:set>
                                      <p:cBhvr>
                                        <p:cTn id="83" dur="1" fill="hold">
                                          <p:stCondLst>
                                            <p:cond delay="499"/>
                                          </p:stCondLst>
                                        </p:cTn>
                                        <p:tgtEl>
                                          <p:spTgt spid="88"/>
                                        </p:tgtEl>
                                        <p:attrNameLst>
                                          <p:attrName>style.visibility</p:attrName>
                                        </p:attrNameLst>
                                      </p:cBhvr>
                                      <p:to>
                                        <p:strVal val="hidden"/>
                                      </p:to>
                                    </p:set>
                                  </p:childTnLst>
                                </p:cTn>
                              </p:par>
                              <p:par>
                                <p:cTn id="84" presetID="9" presetClass="emph" presetSubtype="0" grpId="1" nodeType="withEffect">
                                  <p:stCondLst>
                                    <p:cond delay="0"/>
                                  </p:stCondLst>
                                  <p:childTnLst>
                                    <p:set>
                                      <p:cBhvr rctx="PPT">
                                        <p:cTn id="85" dur="indefinite"/>
                                        <p:tgtEl>
                                          <p:spTgt spid="43"/>
                                        </p:tgtEl>
                                        <p:attrNameLst>
                                          <p:attrName>style.opacity</p:attrName>
                                        </p:attrNameLst>
                                      </p:cBhvr>
                                      <p:to>
                                        <p:strVal val="0"/>
                                      </p:to>
                                    </p:set>
                                    <p:animEffect filter="image" prLst="opacity: 0">
                                      <p:cBhvr rctx="IE">
                                        <p:cTn id="86" dur="indefinite"/>
                                        <p:tgtEl>
                                          <p:spTgt spid="43"/>
                                        </p:tgtEl>
                                      </p:cBhvr>
                                    </p:animEffect>
                                  </p:childTnLst>
                                </p:cTn>
                              </p:par>
                              <p:par>
                                <p:cTn id="87" presetID="9" presetClass="emph" presetSubtype="0" grpId="1" nodeType="withEffect">
                                  <p:stCondLst>
                                    <p:cond delay="0"/>
                                  </p:stCondLst>
                                  <p:childTnLst>
                                    <p:set>
                                      <p:cBhvr rctx="PPT">
                                        <p:cTn id="88" dur="indefinite"/>
                                        <p:tgtEl>
                                          <p:spTgt spid="120"/>
                                        </p:tgtEl>
                                        <p:attrNameLst>
                                          <p:attrName>style.opacity</p:attrName>
                                        </p:attrNameLst>
                                      </p:cBhvr>
                                      <p:to>
                                        <p:strVal val="0"/>
                                      </p:to>
                                    </p:set>
                                    <p:animEffect filter="image" prLst="opacity: 0">
                                      <p:cBhvr rctx="IE">
                                        <p:cTn id="89" dur="indefinite"/>
                                        <p:tgtEl>
                                          <p:spTgt spid="120"/>
                                        </p:tgtEl>
                                      </p:cBhvr>
                                    </p:animEffect>
                                  </p:childTnLst>
                                </p:cTn>
                              </p:par>
                              <p:par>
                                <p:cTn id="90" presetID="9" presetClass="emph" presetSubtype="0" grpId="1" nodeType="withEffect">
                                  <p:stCondLst>
                                    <p:cond delay="0"/>
                                  </p:stCondLst>
                                  <p:childTnLst>
                                    <p:set>
                                      <p:cBhvr rctx="PPT">
                                        <p:cTn id="91" dur="indefinite"/>
                                        <p:tgtEl>
                                          <p:spTgt spid="124"/>
                                        </p:tgtEl>
                                        <p:attrNameLst>
                                          <p:attrName>style.opacity</p:attrName>
                                        </p:attrNameLst>
                                      </p:cBhvr>
                                      <p:to>
                                        <p:strVal val="0"/>
                                      </p:to>
                                    </p:set>
                                    <p:animEffect filter="image" prLst="opacity: 0">
                                      <p:cBhvr rctx="IE">
                                        <p:cTn id="92" dur="indefinite"/>
                                        <p:tgtEl>
                                          <p:spTgt spid="124"/>
                                        </p:tgtEl>
                                      </p:cBhvr>
                                    </p:animEffect>
                                  </p:childTnLst>
                                </p:cTn>
                              </p:par>
                              <p:par>
                                <p:cTn id="93" presetID="9" presetClass="emph" presetSubtype="0" grpId="1" nodeType="withEffect">
                                  <p:stCondLst>
                                    <p:cond delay="0"/>
                                  </p:stCondLst>
                                  <p:childTnLst>
                                    <p:set>
                                      <p:cBhvr rctx="PPT">
                                        <p:cTn id="94" dur="indefinite"/>
                                        <p:tgtEl>
                                          <p:spTgt spid="125"/>
                                        </p:tgtEl>
                                        <p:attrNameLst>
                                          <p:attrName>style.opacity</p:attrName>
                                        </p:attrNameLst>
                                      </p:cBhvr>
                                      <p:to>
                                        <p:strVal val="0"/>
                                      </p:to>
                                    </p:set>
                                    <p:animEffect filter="image" prLst="opacity: 0">
                                      <p:cBhvr rctx="IE">
                                        <p:cTn id="95" dur="indefinite"/>
                                        <p:tgtEl>
                                          <p:spTgt spid="125"/>
                                        </p:tgtEl>
                                      </p:cBhvr>
                                    </p:animEffect>
                                  </p:childTnLst>
                                </p:cTn>
                              </p:par>
                              <p:par>
                                <p:cTn id="96" presetID="9" presetClass="emph" presetSubtype="0" grpId="2" nodeType="withEffect">
                                  <p:stCondLst>
                                    <p:cond delay="0"/>
                                  </p:stCondLst>
                                  <p:childTnLst>
                                    <p:set>
                                      <p:cBhvr rctx="PPT">
                                        <p:cTn id="97" dur="indefinite"/>
                                        <p:tgtEl>
                                          <p:spTgt spid="121"/>
                                        </p:tgtEl>
                                        <p:attrNameLst>
                                          <p:attrName>style.opacity</p:attrName>
                                        </p:attrNameLst>
                                      </p:cBhvr>
                                      <p:to>
                                        <p:strVal val="0"/>
                                      </p:to>
                                    </p:set>
                                    <p:animEffect filter="image" prLst="opacity: 0">
                                      <p:cBhvr rctx="IE">
                                        <p:cTn id="98" dur="indefinite"/>
                                        <p:tgtEl>
                                          <p:spTgt spid="121"/>
                                        </p:tgtEl>
                                      </p:cBhvr>
                                    </p:animEffect>
                                  </p:childTnLst>
                                </p:cTn>
                              </p:par>
                              <p:par>
                                <p:cTn id="99" presetID="9" presetClass="emph" presetSubtype="0" grpId="1" nodeType="withEffect">
                                  <p:stCondLst>
                                    <p:cond delay="0"/>
                                  </p:stCondLst>
                                  <p:childTnLst>
                                    <p:set>
                                      <p:cBhvr rctx="PPT">
                                        <p:cTn id="100" dur="indefinite"/>
                                        <p:tgtEl>
                                          <p:spTgt spid="127"/>
                                        </p:tgtEl>
                                        <p:attrNameLst>
                                          <p:attrName>style.opacity</p:attrName>
                                        </p:attrNameLst>
                                      </p:cBhvr>
                                      <p:to>
                                        <p:strVal val="0"/>
                                      </p:to>
                                    </p:set>
                                    <p:animEffect filter="image" prLst="opacity: 0">
                                      <p:cBhvr rctx="IE">
                                        <p:cTn id="101" dur="indefinite"/>
                                        <p:tgtEl>
                                          <p:spTgt spid="127"/>
                                        </p:tgtEl>
                                      </p:cBhvr>
                                    </p:animEffect>
                                  </p:childTnLst>
                                </p:cTn>
                              </p:par>
                              <p:par>
                                <p:cTn id="102" presetID="9" presetClass="emph" presetSubtype="0" grpId="1" nodeType="withEffect">
                                  <p:stCondLst>
                                    <p:cond delay="0"/>
                                  </p:stCondLst>
                                  <p:childTnLst>
                                    <p:set>
                                      <p:cBhvr rctx="PPT">
                                        <p:cTn id="103" dur="indefinite"/>
                                        <p:tgtEl>
                                          <p:spTgt spid="128"/>
                                        </p:tgtEl>
                                        <p:attrNameLst>
                                          <p:attrName>style.opacity</p:attrName>
                                        </p:attrNameLst>
                                      </p:cBhvr>
                                      <p:to>
                                        <p:strVal val="0"/>
                                      </p:to>
                                    </p:set>
                                    <p:animEffect filter="image" prLst="opacity: 0">
                                      <p:cBhvr rctx="IE">
                                        <p:cTn id="104" dur="indefinite"/>
                                        <p:tgtEl>
                                          <p:spTgt spid="128"/>
                                        </p:tgtEl>
                                      </p:cBhvr>
                                    </p:animEffect>
                                  </p:childTnLst>
                                </p:cTn>
                              </p:par>
                              <p:par>
                                <p:cTn id="105" presetID="9" presetClass="emph" presetSubtype="0" grpId="0" nodeType="withEffect">
                                  <p:stCondLst>
                                    <p:cond delay="0"/>
                                  </p:stCondLst>
                                  <p:childTnLst>
                                    <p:set>
                                      <p:cBhvr rctx="PPT">
                                        <p:cTn id="106" dur="indefinite"/>
                                        <p:tgtEl>
                                          <p:spTgt spid="82"/>
                                        </p:tgtEl>
                                        <p:attrNameLst>
                                          <p:attrName>style.opacity</p:attrName>
                                        </p:attrNameLst>
                                      </p:cBhvr>
                                      <p:to>
                                        <p:strVal val="0"/>
                                      </p:to>
                                    </p:set>
                                    <p:animEffect filter="image" prLst="opacity: 0">
                                      <p:cBhvr rctx="IE">
                                        <p:cTn id="107" dur="indefinite"/>
                                        <p:tgtEl>
                                          <p:spTgt spid="82"/>
                                        </p:tgtEl>
                                      </p:cBhvr>
                                    </p:animEffect>
                                  </p:childTnLst>
                                </p:cTn>
                              </p:par>
                              <p:par>
                                <p:cTn id="108" presetID="9" presetClass="emph" presetSubtype="0" grpId="2" nodeType="withEffect">
                                  <p:stCondLst>
                                    <p:cond delay="0"/>
                                  </p:stCondLst>
                                  <p:childTnLst>
                                    <p:set>
                                      <p:cBhvr rctx="PPT">
                                        <p:cTn id="109" dur="indefinite"/>
                                        <p:tgtEl>
                                          <p:spTgt spid="124"/>
                                        </p:tgtEl>
                                        <p:attrNameLst>
                                          <p:attrName>style.opacity</p:attrName>
                                        </p:attrNameLst>
                                      </p:cBhvr>
                                      <p:to>
                                        <p:strVal val="0"/>
                                      </p:to>
                                    </p:set>
                                    <p:animEffect filter="image" prLst="opacity: 0">
                                      <p:cBhvr rctx="IE">
                                        <p:cTn id="110" dur="indefinite"/>
                                        <p:tgtEl>
                                          <p:spTgt spid="124"/>
                                        </p:tgtEl>
                                      </p:cBhvr>
                                    </p:animEffect>
                                  </p:childTnLst>
                                </p:cTn>
                              </p:par>
                              <p:par>
                                <p:cTn id="111" presetID="9" presetClass="emph" presetSubtype="0" grpId="1" nodeType="withEffect">
                                  <p:stCondLst>
                                    <p:cond delay="0"/>
                                  </p:stCondLst>
                                  <p:childTnLst>
                                    <p:set>
                                      <p:cBhvr rctx="PPT">
                                        <p:cTn id="112" dur="indefinite"/>
                                        <p:tgtEl>
                                          <p:spTgt spid="111"/>
                                        </p:tgtEl>
                                        <p:attrNameLst>
                                          <p:attrName>style.opacity</p:attrName>
                                        </p:attrNameLst>
                                      </p:cBhvr>
                                      <p:to>
                                        <p:strVal val="0"/>
                                      </p:to>
                                    </p:set>
                                    <p:animEffect filter="image" prLst="opacity: 0">
                                      <p:cBhvr rctx="IE">
                                        <p:cTn id="113" dur="indefinite"/>
                                        <p:tgtEl>
                                          <p:spTgt spid="111"/>
                                        </p:tgtEl>
                                      </p:cBhvr>
                                    </p:animEffect>
                                  </p:childTnLst>
                                </p:cTn>
                              </p:par>
                              <p:par>
                                <p:cTn id="114" presetID="9" presetClass="emph" presetSubtype="0" grpId="1" nodeType="withEffect">
                                  <p:stCondLst>
                                    <p:cond delay="0"/>
                                  </p:stCondLst>
                                  <p:childTnLst>
                                    <p:set>
                                      <p:cBhvr rctx="PPT">
                                        <p:cTn id="115" dur="indefinite"/>
                                        <p:tgtEl>
                                          <p:spTgt spid="112"/>
                                        </p:tgtEl>
                                        <p:attrNameLst>
                                          <p:attrName>style.opacity</p:attrName>
                                        </p:attrNameLst>
                                      </p:cBhvr>
                                      <p:to>
                                        <p:strVal val="0"/>
                                      </p:to>
                                    </p:set>
                                    <p:animEffect filter="image" prLst="opacity: 0">
                                      <p:cBhvr rctx="IE">
                                        <p:cTn id="116" dur="indefinite"/>
                                        <p:tgtEl>
                                          <p:spTgt spid="112"/>
                                        </p:tgtEl>
                                      </p:cBhvr>
                                    </p:animEffect>
                                  </p:childTnLst>
                                </p:cTn>
                              </p:par>
                              <p:par>
                                <p:cTn id="117" presetID="10" presetClass="exit" presetSubtype="0" fill="hold" nodeType="withEffect">
                                  <p:stCondLst>
                                    <p:cond delay="0"/>
                                  </p:stCondLst>
                                  <p:childTnLst>
                                    <p:animEffect transition="out" filter="fade">
                                      <p:cBhvr>
                                        <p:cTn id="118" dur="2000"/>
                                        <p:tgtEl>
                                          <p:spTgt spid="72"/>
                                        </p:tgtEl>
                                      </p:cBhvr>
                                    </p:animEffect>
                                    <p:set>
                                      <p:cBhvr>
                                        <p:cTn id="119" dur="1" fill="hold">
                                          <p:stCondLst>
                                            <p:cond delay="1999"/>
                                          </p:stCondLst>
                                        </p:cTn>
                                        <p:tgtEl>
                                          <p:spTgt spid="72"/>
                                        </p:tgtEl>
                                        <p:attrNameLst>
                                          <p:attrName>style.visibility</p:attrName>
                                        </p:attrNameLst>
                                      </p:cBhvr>
                                      <p:to>
                                        <p:strVal val="hidden"/>
                                      </p:to>
                                    </p:set>
                                  </p:childTnLst>
                                </p:cTn>
                              </p:par>
                              <p:par>
                                <p:cTn id="120" presetID="9" presetClass="emph" presetSubtype="0" grpId="1" nodeType="withEffect">
                                  <p:stCondLst>
                                    <p:cond delay="0"/>
                                  </p:stCondLst>
                                  <p:childTnLst>
                                    <p:set>
                                      <p:cBhvr rctx="PPT">
                                        <p:cTn id="121" dur="indefinite"/>
                                        <p:tgtEl>
                                          <p:spTgt spid="117"/>
                                        </p:tgtEl>
                                        <p:attrNameLst>
                                          <p:attrName>style.opacity</p:attrName>
                                        </p:attrNameLst>
                                      </p:cBhvr>
                                      <p:to>
                                        <p:strVal val="0"/>
                                      </p:to>
                                    </p:set>
                                    <p:animEffect filter="image" prLst="opacity: 0">
                                      <p:cBhvr rctx="IE">
                                        <p:cTn id="122" dur="indefinite"/>
                                        <p:tgtEl>
                                          <p:spTgt spid="117"/>
                                        </p:tgtEl>
                                      </p:cBhvr>
                                    </p:animEffect>
                                  </p:childTnLst>
                                </p:cTn>
                              </p:par>
                              <p:par>
                                <p:cTn id="123" presetID="9" presetClass="emph" presetSubtype="0" grpId="1" nodeType="withEffect">
                                  <p:stCondLst>
                                    <p:cond delay="0"/>
                                  </p:stCondLst>
                                  <p:childTnLst>
                                    <p:set>
                                      <p:cBhvr rctx="PPT">
                                        <p:cTn id="124" dur="indefinite"/>
                                        <p:tgtEl>
                                          <p:spTgt spid="116"/>
                                        </p:tgtEl>
                                        <p:attrNameLst>
                                          <p:attrName>style.opacity</p:attrName>
                                        </p:attrNameLst>
                                      </p:cBhvr>
                                      <p:to>
                                        <p:strVal val="0"/>
                                      </p:to>
                                    </p:set>
                                    <p:animEffect filter="image" prLst="opacity: 0">
                                      <p:cBhvr rctx="IE">
                                        <p:cTn id="125" dur="indefinite"/>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107" grpId="0" animBg="1"/>
      <p:bldP spid="108" grpId="0" animBg="1"/>
      <p:bldP spid="109" grpId="0" animBg="1"/>
      <p:bldP spid="109" grpId="1" animBg="1"/>
      <p:bldP spid="110" grpId="0" animBg="1"/>
      <p:bldP spid="111" grpId="0" animBg="1"/>
      <p:bldP spid="111" grpId="1" animBg="1"/>
      <p:bldP spid="112" grpId="0" animBg="1"/>
      <p:bldP spid="112" grpId="1" animBg="1"/>
      <p:bldP spid="113" grpId="0" animBg="1"/>
      <p:bldP spid="114" grpId="0" animBg="1"/>
      <p:bldP spid="114" grpId="1" animBg="1"/>
      <p:bldP spid="115" grpId="0" animBg="1"/>
      <p:bldP spid="116" grpId="0" animBg="1"/>
      <p:bldP spid="116" grpId="1" animBg="1"/>
      <p:bldP spid="117" grpId="0" animBg="1"/>
      <p:bldP spid="117" grpId="1" animBg="1"/>
      <p:bldP spid="118" grpId="0" animBg="1"/>
      <p:bldP spid="120" grpId="0" animBg="1"/>
      <p:bldP spid="120" grpId="1" animBg="1"/>
      <p:bldP spid="121" grpId="0" animBg="1"/>
      <p:bldP spid="121" grpId="1" animBg="1"/>
      <p:bldP spid="121" grpId="2" animBg="1"/>
      <p:bldP spid="124" grpId="0" animBg="1"/>
      <p:bldP spid="124" grpId="1" animBg="1"/>
      <p:bldP spid="124" grpId="2" animBg="1"/>
      <p:bldP spid="125" grpId="0" animBg="1"/>
      <p:bldP spid="125" grpId="1" animBg="1"/>
      <p:bldP spid="127" grpId="0"/>
      <p:bldP spid="127" grpId="1"/>
      <p:bldP spid="128" grpId="0" animBg="1"/>
      <p:bldP spid="128" grpId="1" animBg="1"/>
      <p:bldP spid="42" grpId="0"/>
      <p:bldP spid="43" grpId="0"/>
      <p:bldP spid="43"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143"/>
          <p:cNvSpPr/>
          <p:nvPr/>
        </p:nvSpPr>
        <p:spPr>
          <a:xfrm>
            <a:off x="533401" y="4476750"/>
            <a:ext cx="8610600" cy="6667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Subtitle 145"/>
          <p:cNvSpPr>
            <a:spLocks noGrp="1"/>
          </p:cNvSpPr>
          <p:nvPr>
            <p:ph type="subTitle" idx="1"/>
          </p:nvPr>
        </p:nvSpPr>
        <p:spPr/>
        <p:txBody>
          <a:bodyPr/>
          <a:lstStyle/>
          <a:p>
            <a:r>
              <a:rPr lang="en-US" i="1" dirty="0" smtClean="0"/>
              <a:t>First</a:t>
            </a:r>
            <a:r>
              <a:rPr lang="en-US" dirty="0" smtClean="0"/>
              <a:t> iSCSI portfolio &amp; </a:t>
            </a:r>
            <a:r>
              <a:rPr lang="en-US" i="1" dirty="0" smtClean="0"/>
              <a:t>Only</a:t>
            </a:r>
            <a:r>
              <a:rPr lang="en-US" dirty="0" smtClean="0"/>
              <a:t> VSA product with VMware </a:t>
            </a:r>
            <a:r>
              <a:rPr lang="en-US" dirty="0" err="1" smtClean="0"/>
              <a:t>vMSC</a:t>
            </a:r>
            <a:r>
              <a:rPr lang="en-US" dirty="0" smtClean="0"/>
              <a:t> certification</a:t>
            </a:r>
            <a:endParaRPr lang="en-US" dirty="0"/>
          </a:p>
        </p:txBody>
      </p:sp>
      <p:sp>
        <p:nvSpPr>
          <p:cNvPr id="3" name="Title 2"/>
          <p:cNvSpPr>
            <a:spLocks noGrp="1"/>
          </p:cNvSpPr>
          <p:nvPr>
            <p:ph type="title"/>
          </p:nvPr>
        </p:nvSpPr>
        <p:spPr/>
        <p:txBody>
          <a:bodyPr/>
          <a:lstStyle/>
          <a:p>
            <a:r>
              <a:rPr lang="en-US" sz="2700" dirty="0" smtClean="0"/>
              <a:t>Real-time protection from site failure – Multi-site HA</a:t>
            </a:r>
            <a:endParaRPr lang="en-US" sz="2700" dirty="0"/>
          </a:p>
        </p:txBody>
      </p:sp>
      <p:sp>
        <p:nvSpPr>
          <p:cNvPr id="7" name="Content Placeholder 6"/>
          <p:cNvSpPr>
            <a:spLocks noGrp="1"/>
          </p:cNvSpPr>
          <p:nvPr>
            <p:ph sz="quarter" idx="10"/>
          </p:nvPr>
        </p:nvSpPr>
        <p:spPr>
          <a:xfrm>
            <a:off x="329184" y="1188721"/>
            <a:ext cx="4014216" cy="3228975"/>
          </a:xfrm>
        </p:spPr>
        <p:txBody>
          <a:bodyPr/>
          <a:lstStyle/>
          <a:p>
            <a:r>
              <a:rPr lang="en-US" dirty="0" smtClean="0"/>
              <a:t>Physical separation for protection from:</a:t>
            </a:r>
          </a:p>
          <a:p>
            <a:pPr lvl="2"/>
            <a:r>
              <a:rPr lang="en-US" dirty="0" smtClean="0"/>
              <a:t>Component failure</a:t>
            </a:r>
          </a:p>
          <a:p>
            <a:pPr lvl="2"/>
            <a:r>
              <a:rPr lang="en-US" dirty="0" smtClean="0"/>
              <a:t>Node failure</a:t>
            </a:r>
          </a:p>
          <a:p>
            <a:pPr lvl="2"/>
            <a:r>
              <a:rPr lang="en-US" dirty="0" smtClean="0"/>
              <a:t>Failure in rack</a:t>
            </a:r>
          </a:p>
          <a:p>
            <a:pPr lvl="2"/>
            <a:r>
              <a:rPr lang="en-US" dirty="0" smtClean="0"/>
              <a:t>Failure of building</a:t>
            </a:r>
          </a:p>
          <a:p>
            <a:pPr lvl="2"/>
            <a:r>
              <a:rPr lang="en-US" dirty="0" smtClean="0"/>
              <a:t>Site or Data Center failure</a:t>
            </a:r>
          </a:p>
          <a:p>
            <a:pPr>
              <a:spcBef>
                <a:spcPts val="600"/>
              </a:spcBef>
            </a:pPr>
            <a:r>
              <a:rPr lang="en-US" dirty="0" smtClean="0"/>
              <a:t>The next level of HA for virtualized environments</a:t>
            </a:r>
          </a:p>
          <a:p>
            <a:pPr lvl="2"/>
            <a:r>
              <a:rPr lang="en-US" dirty="0" smtClean="0"/>
              <a:t>All NR10 volumes are online and accessible simultaneously at both sites</a:t>
            </a:r>
          </a:p>
          <a:p>
            <a:pPr lvl="2"/>
            <a:r>
              <a:rPr lang="en-US" dirty="0" smtClean="0"/>
              <a:t>Volumes and VMs remain online in the event               of a site failure</a:t>
            </a:r>
          </a:p>
          <a:p>
            <a:pPr lvl="2"/>
            <a:r>
              <a:rPr lang="en-US" dirty="0" smtClean="0"/>
              <a:t>Volumes automatically re-sync after failed site comes back online</a:t>
            </a:r>
            <a:endParaRPr lang="en-US" dirty="0"/>
          </a:p>
        </p:txBody>
      </p:sp>
      <p:sp>
        <p:nvSpPr>
          <p:cNvPr id="757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6" name="Rounded Rectangle 75"/>
          <p:cNvSpPr/>
          <p:nvPr/>
        </p:nvSpPr>
        <p:spPr>
          <a:xfrm>
            <a:off x="4875504" y="1212376"/>
            <a:ext cx="1852994" cy="3584811"/>
          </a:xfrm>
          <a:prstGeom prst="roundRect">
            <a:avLst/>
          </a:prstGeom>
          <a:ln/>
        </p:spPr>
        <p:style>
          <a:lnRef idx="2">
            <a:schemeClr val="accent1"/>
          </a:lnRef>
          <a:fillRef idx="1">
            <a:schemeClr val="lt1"/>
          </a:fillRef>
          <a:effectRef idx="0">
            <a:schemeClr val="accent1"/>
          </a:effectRef>
          <a:fontRef idx="minor">
            <a:schemeClr val="dk1"/>
          </a:fontRef>
        </p:style>
        <p:txBody>
          <a:bodyPr lIns="91440" tIns="45720" rtlCol="0" anchor="t" anchorCtr="0"/>
          <a:lstStyle/>
          <a:p>
            <a:pPr algn="ctr">
              <a:lnSpc>
                <a:spcPct val="85000"/>
              </a:lnSpc>
            </a:pPr>
            <a:r>
              <a:rPr lang="en-US" sz="2000" dirty="0" smtClean="0">
                <a:solidFill>
                  <a:schemeClr val="tx2"/>
                </a:solidFill>
                <a:latin typeface="+mj-lt"/>
              </a:rPr>
              <a:t>Site/Rack 1</a:t>
            </a:r>
          </a:p>
        </p:txBody>
      </p:sp>
      <p:sp>
        <p:nvSpPr>
          <p:cNvPr id="77" name="Rounded Rectangle 76"/>
          <p:cNvSpPr/>
          <p:nvPr/>
        </p:nvSpPr>
        <p:spPr>
          <a:xfrm>
            <a:off x="6972532" y="1212376"/>
            <a:ext cx="1852994" cy="3584811"/>
          </a:xfrm>
          <a:prstGeom prst="roundRect">
            <a:avLst/>
          </a:prstGeom>
          <a:ln>
            <a:solidFill>
              <a:schemeClr val="bg1"/>
            </a:solidFill>
          </a:ln>
          <a:effectLst>
            <a:glow rad="1397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lIns="91440" tIns="45720" rtlCol="0" anchor="t" anchorCtr="0"/>
          <a:lstStyle/>
          <a:p>
            <a:pPr algn="ctr">
              <a:lnSpc>
                <a:spcPct val="85000"/>
              </a:lnSpc>
            </a:pPr>
            <a:r>
              <a:rPr lang="en-US" sz="2000" dirty="0" smtClean="0">
                <a:solidFill>
                  <a:schemeClr val="tx2"/>
                </a:solidFill>
                <a:latin typeface="+mj-lt"/>
              </a:rPr>
              <a:t>Site/Rack2</a:t>
            </a:r>
          </a:p>
        </p:txBody>
      </p:sp>
      <p:sp>
        <p:nvSpPr>
          <p:cNvPr id="82" name="Rounded Rectangle 81"/>
          <p:cNvSpPr/>
          <p:nvPr/>
        </p:nvSpPr>
        <p:spPr>
          <a:xfrm>
            <a:off x="5027547" y="3201496"/>
            <a:ext cx="3668071" cy="1376343"/>
          </a:xfrm>
          <a:prstGeom prst="roundRect">
            <a:avLst/>
          </a:prstGeom>
          <a:solidFill>
            <a:schemeClr val="accent1">
              <a:lumMod val="40000"/>
              <a:lumOff val="60000"/>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t" anchorCtr="0"/>
          <a:lstStyle/>
          <a:p>
            <a:pPr algn="ctr">
              <a:lnSpc>
                <a:spcPct val="85000"/>
              </a:lnSpc>
            </a:pPr>
            <a:r>
              <a:rPr lang="en-US" sz="1400" b="1" dirty="0" smtClean="0">
                <a:solidFill>
                  <a:schemeClr val="tx1"/>
                </a:solidFill>
                <a:latin typeface="+mj-lt"/>
              </a:rPr>
              <a:t>Single cluster</a:t>
            </a:r>
          </a:p>
        </p:txBody>
      </p:sp>
      <p:sp>
        <p:nvSpPr>
          <p:cNvPr id="83" name="Rounded Rectangle 82"/>
          <p:cNvSpPr/>
          <p:nvPr/>
        </p:nvSpPr>
        <p:spPr>
          <a:xfrm>
            <a:off x="5027547" y="1615546"/>
            <a:ext cx="3668070" cy="1353965"/>
          </a:xfrm>
          <a:prstGeom prst="roundRect">
            <a:avLst/>
          </a:prstGeom>
          <a:solidFill>
            <a:srgbClr val="92D050">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t" anchorCtr="0"/>
          <a:lstStyle/>
          <a:p>
            <a:pPr algn="ctr">
              <a:lnSpc>
                <a:spcPct val="85000"/>
              </a:lnSpc>
            </a:pPr>
            <a:r>
              <a:rPr lang="en-US" sz="1400" b="1" dirty="0" smtClean="0">
                <a:solidFill>
                  <a:schemeClr val="tx1"/>
                </a:solidFill>
                <a:latin typeface="+mj-lt"/>
              </a:rPr>
              <a:t>Single cluster</a:t>
            </a:r>
          </a:p>
        </p:txBody>
      </p:sp>
      <p:pic>
        <p:nvPicPr>
          <p:cNvPr id="84" name="Picture 2" descr="C:\Users\wagnerge\Pictures\SDW_Icons_Final_v2\SDW_Icons_Final_v2\Servers\General_Server\SW_General_Server_SM.png"/>
          <p:cNvPicPr>
            <a:picLocks noChangeAspect="1" noChangeArrowheads="1"/>
          </p:cNvPicPr>
          <p:nvPr/>
        </p:nvPicPr>
        <p:blipFill>
          <a:blip r:embed="rId3" cstate="screen"/>
          <a:srcRect/>
          <a:stretch>
            <a:fillRect/>
          </a:stretch>
        </p:blipFill>
        <p:spPr bwMode="auto">
          <a:xfrm>
            <a:off x="7267619" y="1943391"/>
            <a:ext cx="1285041" cy="873964"/>
          </a:xfrm>
          <a:prstGeom prst="rect">
            <a:avLst/>
          </a:prstGeom>
          <a:noFill/>
        </p:spPr>
      </p:pic>
      <p:pic>
        <p:nvPicPr>
          <p:cNvPr id="85" name="Picture 2" descr="C:\Users\wagnerge\Pictures\SDW_Icons_Final_v2\SDW_Icons_Final_v2\Servers\General_Server\SW_General_Server_SM.png"/>
          <p:cNvPicPr>
            <a:picLocks noChangeAspect="1" noChangeArrowheads="1"/>
          </p:cNvPicPr>
          <p:nvPr/>
        </p:nvPicPr>
        <p:blipFill>
          <a:blip r:embed="rId3" cstate="screen"/>
          <a:srcRect/>
          <a:stretch>
            <a:fillRect/>
          </a:stretch>
        </p:blipFill>
        <p:spPr bwMode="auto">
          <a:xfrm>
            <a:off x="7267619" y="1822133"/>
            <a:ext cx="1285041" cy="873964"/>
          </a:xfrm>
          <a:prstGeom prst="rect">
            <a:avLst/>
          </a:prstGeom>
          <a:noFill/>
        </p:spPr>
      </p:pic>
      <p:sp>
        <p:nvSpPr>
          <p:cNvPr id="86" name="Text Box 91"/>
          <p:cNvSpPr txBox="1">
            <a:spLocks noChangeArrowheads="1"/>
          </p:cNvSpPr>
          <p:nvPr/>
        </p:nvSpPr>
        <p:spPr bwMode="auto">
          <a:xfrm>
            <a:off x="4810126" y="4798367"/>
            <a:ext cx="4248150" cy="276999"/>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defRPr/>
            </a:pPr>
            <a:r>
              <a:rPr lang="en-US" sz="1200" dirty="0"/>
              <a:t>Single </a:t>
            </a:r>
            <a:r>
              <a:rPr lang="en-US" sz="1200" dirty="0" smtClean="0"/>
              <a:t>cluster stretched </a:t>
            </a:r>
            <a:r>
              <a:rPr lang="en-US" sz="1200" dirty="0"/>
              <a:t>between two </a:t>
            </a:r>
            <a:r>
              <a:rPr lang="en-US" sz="1200" dirty="0" smtClean="0"/>
              <a:t>racks, rooms or buildings</a:t>
            </a:r>
            <a:endParaRPr lang="en-US" sz="1200" dirty="0"/>
          </a:p>
        </p:txBody>
      </p:sp>
      <p:sp>
        <p:nvSpPr>
          <p:cNvPr id="87" name="Rounded Rectangle 86"/>
          <p:cNvSpPr/>
          <p:nvPr/>
        </p:nvSpPr>
        <p:spPr>
          <a:xfrm>
            <a:off x="5037427" y="3207116"/>
            <a:ext cx="1526905" cy="1392329"/>
          </a:xfrm>
          <a:prstGeom prst="roundRect">
            <a:avLst/>
          </a:prstGeom>
          <a:solidFill>
            <a:schemeClr val="accent1">
              <a:lumMod val="40000"/>
              <a:lumOff val="60000"/>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t" anchorCtr="0"/>
          <a:lstStyle/>
          <a:p>
            <a:pPr algn="ctr">
              <a:lnSpc>
                <a:spcPct val="85000"/>
              </a:lnSpc>
            </a:pPr>
            <a:endParaRPr lang="en-US" sz="1400" dirty="0" smtClean="0">
              <a:solidFill>
                <a:schemeClr val="tx1"/>
              </a:solidFill>
              <a:latin typeface="+mj-lt"/>
            </a:endParaRPr>
          </a:p>
        </p:txBody>
      </p:sp>
      <p:pic>
        <p:nvPicPr>
          <p:cNvPr id="88" name="Picture 87" descr="SW_12LFF_Server_SM.png"/>
          <p:cNvPicPr>
            <a:picLocks noChangeAspect="1"/>
          </p:cNvPicPr>
          <p:nvPr/>
        </p:nvPicPr>
        <p:blipFill>
          <a:blip r:embed="rId4" cstate="screen"/>
          <a:stretch>
            <a:fillRect/>
          </a:stretch>
        </p:blipFill>
        <p:spPr>
          <a:xfrm>
            <a:off x="5164804" y="3623067"/>
            <a:ext cx="1296758" cy="862311"/>
          </a:xfrm>
          <a:prstGeom prst="rect">
            <a:avLst/>
          </a:prstGeom>
        </p:spPr>
      </p:pic>
      <p:pic>
        <p:nvPicPr>
          <p:cNvPr id="89" name="Picture 88" descr="SW_12LFF_Server_SM.png"/>
          <p:cNvPicPr>
            <a:picLocks noChangeAspect="1"/>
          </p:cNvPicPr>
          <p:nvPr/>
        </p:nvPicPr>
        <p:blipFill>
          <a:blip r:embed="rId4" cstate="screen"/>
          <a:stretch>
            <a:fillRect/>
          </a:stretch>
        </p:blipFill>
        <p:spPr>
          <a:xfrm>
            <a:off x="5164804" y="3510091"/>
            <a:ext cx="1296758" cy="862311"/>
          </a:xfrm>
          <a:prstGeom prst="rect">
            <a:avLst/>
          </a:prstGeom>
        </p:spPr>
      </p:pic>
      <p:pic>
        <p:nvPicPr>
          <p:cNvPr id="90" name="Picture 89" descr="SW_12LFF_Server_SM.png"/>
          <p:cNvPicPr>
            <a:picLocks noChangeAspect="1"/>
          </p:cNvPicPr>
          <p:nvPr/>
        </p:nvPicPr>
        <p:blipFill>
          <a:blip r:embed="rId4" cstate="screen"/>
          <a:stretch>
            <a:fillRect/>
          </a:stretch>
        </p:blipFill>
        <p:spPr>
          <a:xfrm>
            <a:off x="5164804" y="3397114"/>
            <a:ext cx="1296758" cy="862311"/>
          </a:xfrm>
          <a:prstGeom prst="rect">
            <a:avLst/>
          </a:prstGeom>
        </p:spPr>
      </p:pic>
      <p:pic>
        <p:nvPicPr>
          <p:cNvPr id="91" name="Picture 90" descr="SW_12LFF_Server_SM.png"/>
          <p:cNvPicPr>
            <a:picLocks noChangeAspect="1"/>
          </p:cNvPicPr>
          <p:nvPr/>
        </p:nvPicPr>
        <p:blipFill>
          <a:blip r:embed="rId4" cstate="screen"/>
          <a:stretch>
            <a:fillRect/>
          </a:stretch>
        </p:blipFill>
        <p:spPr>
          <a:xfrm>
            <a:off x="5164804" y="3288664"/>
            <a:ext cx="1296758" cy="862311"/>
          </a:xfrm>
          <a:prstGeom prst="rect">
            <a:avLst/>
          </a:prstGeom>
        </p:spPr>
      </p:pic>
      <p:sp>
        <p:nvSpPr>
          <p:cNvPr id="92" name="Rectangle 91"/>
          <p:cNvSpPr/>
          <p:nvPr/>
        </p:nvSpPr>
        <p:spPr>
          <a:xfrm>
            <a:off x="5869898" y="3482155"/>
            <a:ext cx="686858" cy="461665"/>
          </a:xfrm>
          <a:prstGeom prst="rect">
            <a:avLst/>
          </a:prstGeom>
          <a:noFill/>
          <a:scene3d>
            <a:camera prst="isometricOffAxis2Left"/>
            <a:lightRig rig="threePt" dir="t"/>
          </a:scene3d>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1200" b="1" spc="150" dirty="0" smtClean="0">
                <a:ln w="11430"/>
                <a:solidFill>
                  <a:srgbClr val="F8F8F8"/>
                </a:solidFill>
                <a:effectLst>
                  <a:outerShdw blurRad="25400" algn="tl" rotWithShape="0">
                    <a:srgbClr val="000000">
                      <a:alpha val="43000"/>
                    </a:srgbClr>
                  </a:outerShdw>
                </a:effectLst>
              </a:rPr>
              <a:t>NR</a:t>
            </a:r>
            <a:r>
              <a:rPr lang="en-US" sz="1200" b="1" spc="150" dirty="0">
                <a:ln w="11430"/>
                <a:solidFill>
                  <a:srgbClr val="F8F8F8"/>
                </a:solidFill>
                <a:effectLst>
                  <a:outerShdw blurRad="25400" algn="tl" rotWithShape="0">
                    <a:srgbClr val="000000">
                      <a:alpha val="43000"/>
                    </a:srgbClr>
                  </a:outerShdw>
                </a:effectLst>
              </a:rPr>
              <a:t/>
            </a:r>
            <a:br>
              <a:rPr lang="en-US" sz="1200" b="1" spc="150" dirty="0">
                <a:ln w="11430"/>
                <a:solidFill>
                  <a:srgbClr val="F8F8F8"/>
                </a:solidFill>
                <a:effectLst>
                  <a:outerShdw blurRad="25400" algn="tl" rotWithShape="0">
                    <a:srgbClr val="000000">
                      <a:alpha val="43000"/>
                    </a:srgbClr>
                  </a:outerShdw>
                </a:effectLst>
              </a:rPr>
            </a:br>
            <a:r>
              <a:rPr lang="en-US" sz="1200" b="1" spc="150" dirty="0" smtClean="0">
                <a:ln w="11430"/>
                <a:solidFill>
                  <a:srgbClr val="F8F8F8"/>
                </a:solidFill>
                <a:effectLst>
                  <a:outerShdw blurRad="25400" algn="tl" rotWithShape="0">
                    <a:srgbClr val="000000">
                      <a:alpha val="43000"/>
                    </a:srgbClr>
                  </a:outerShdw>
                </a:effectLst>
              </a:rPr>
              <a:t>10</a:t>
            </a:r>
          </a:p>
        </p:txBody>
      </p:sp>
      <p:grpSp>
        <p:nvGrpSpPr>
          <p:cNvPr id="2" name="Group 17"/>
          <p:cNvGrpSpPr/>
          <p:nvPr/>
        </p:nvGrpSpPr>
        <p:grpSpPr>
          <a:xfrm>
            <a:off x="6075662" y="3932776"/>
            <a:ext cx="270283" cy="628158"/>
            <a:chOff x="4741752" y="4983480"/>
            <a:chExt cx="365294" cy="848970"/>
          </a:xfrm>
        </p:grpSpPr>
        <p:sp>
          <p:nvSpPr>
            <p:cNvPr id="94" name="Can 93"/>
            <p:cNvSpPr/>
            <p:nvPr/>
          </p:nvSpPr>
          <p:spPr>
            <a:xfrm>
              <a:off x="4741752" y="4983480"/>
              <a:ext cx="365294" cy="848970"/>
            </a:xfrm>
            <a:prstGeom prst="can">
              <a:avLst/>
            </a:prstGeom>
            <a:solidFill>
              <a:schemeClr val="accent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600" dirty="0" smtClean="0">
                <a:solidFill>
                  <a:prstClr val="white"/>
                </a:solidFill>
                <a:latin typeface="+mj-lt"/>
              </a:endParaRPr>
            </a:p>
          </p:txBody>
        </p:sp>
        <p:sp>
          <p:nvSpPr>
            <p:cNvPr id="95" name="AutoShape 68"/>
            <p:cNvSpPr>
              <a:spLocks noChangeArrowheads="1"/>
            </p:cNvSpPr>
            <p:nvPr/>
          </p:nvSpPr>
          <p:spPr bwMode="auto">
            <a:xfrm>
              <a:off x="4755880" y="5081086"/>
              <a:ext cx="140145" cy="140145"/>
            </a:xfrm>
            <a:prstGeom prst="cube">
              <a:avLst>
                <a:gd name="adj" fmla="val 15625"/>
              </a:avLst>
            </a:prstGeom>
            <a:solidFill>
              <a:schemeClr val="accent1">
                <a:lumMod val="20000"/>
                <a:lumOff val="80000"/>
              </a:schemeClr>
            </a:solidFill>
            <a:ln w="3175">
              <a:solidFill>
                <a:srgbClr val="000000"/>
              </a:solidFill>
              <a:miter lim="800000"/>
              <a:headEnd/>
              <a:tailEnd/>
            </a:ln>
          </p:spPr>
          <p:txBody>
            <a:bodyPr wrap="none" lIns="0" tIns="0" rIns="0" bIns="0" anchor="ctr"/>
            <a:lstStyle/>
            <a:p>
              <a:pPr algn="ctr"/>
              <a:r>
                <a:rPr lang="en-US" sz="600" b="1" dirty="0"/>
                <a:t>A</a:t>
              </a:r>
            </a:p>
          </p:txBody>
        </p:sp>
        <p:sp>
          <p:nvSpPr>
            <p:cNvPr id="96" name="AutoShape 65"/>
            <p:cNvSpPr>
              <a:spLocks noChangeArrowheads="1"/>
            </p:cNvSpPr>
            <p:nvPr/>
          </p:nvSpPr>
          <p:spPr bwMode="auto">
            <a:xfrm>
              <a:off x="4940124" y="5260068"/>
              <a:ext cx="140145" cy="140145"/>
            </a:xfrm>
            <a:prstGeom prst="cube">
              <a:avLst>
                <a:gd name="adj" fmla="val 15625"/>
              </a:avLst>
            </a:prstGeom>
            <a:solidFill>
              <a:srgbClr val="FF0000"/>
            </a:solidFill>
            <a:ln w="3175">
              <a:solidFill>
                <a:srgbClr val="000000"/>
              </a:solidFill>
              <a:miter lim="800000"/>
              <a:headEnd/>
              <a:tailEnd/>
            </a:ln>
          </p:spPr>
          <p:txBody>
            <a:bodyPr wrap="none" lIns="0" tIns="0" rIns="0" bIns="0" anchor="ctr"/>
            <a:lstStyle/>
            <a:p>
              <a:pPr algn="ctr"/>
              <a:r>
                <a:rPr lang="en-US" sz="600" b="1" dirty="0">
                  <a:solidFill>
                    <a:schemeClr val="bg1"/>
                  </a:solidFill>
                </a:rPr>
                <a:t>B</a:t>
              </a:r>
            </a:p>
          </p:txBody>
        </p:sp>
        <p:sp>
          <p:nvSpPr>
            <p:cNvPr id="97" name="AutoShape 70"/>
            <p:cNvSpPr>
              <a:spLocks noChangeArrowheads="1"/>
            </p:cNvSpPr>
            <p:nvPr/>
          </p:nvSpPr>
          <p:spPr bwMode="auto">
            <a:xfrm>
              <a:off x="4755880" y="5430258"/>
              <a:ext cx="140145" cy="140145"/>
            </a:xfrm>
            <a:prstGeom prst="cube">
              <a:avLst>
                <a:gd name="adj" fmla="val 15625"/>
              </a:avLst>
            </a:prstGeom>
            <a:solidFill>
              <a:schemeClr val="accent2"/>
            </a:solidFill>
            <a:ln w="3175">
              <a:solidFill>
                <a:srgbClr val="000000"/>
              </a:solidFill>
              <a:miter lim="800000"/>
              <a:headEnd/>
              <a:tailEnd/>
            </a:ln>
          </p:spPr>
          <p:txBody>
            <a:bodyPr wrap="none" lIns="0" tIns="0" rIns="0" bIns="0" anchor="ctr"/>
            <a:lstStyle/>
            <a:p>
              <a:pPr algn="ctr"/>
              <a:r>
                <a:rPr lang="en-US" sz="600" b="1" dirty="0">
                  <a:solidFill>
                    <a:schemeClr val="bg1"/>
                  </a:solidFill>
                </a:rPr>
                <a:t>C</a:t>
              </a:r>
            </a:p>
          </p:txBody>
        </p:sp>
        <p:sp>
          <p:nvSpPr>
            <p:cNvPr id="98" name="AutoShape 71"/>
            <p:cNvSpPr>
              <a:spLocks noChangeArrowheads="1"/>
            </p:cNvSpPr>
            <p:nvPr/>
          </p:nvSpPr>
          <p:spPr bwMode="auto">
            <a:xfrm>
              <a:off x="4940124" y="5600448"/>
              <a:ext cx="140145" cy="140145"/>
            </a:xfrm>
            <a:prstGeom prst="cube">
              <a:avLst>
                <a:gd name="adj" fmla="val 15625"/>
              </a:avLst>
            </a:prstGeom>
            <a:solidFill>
              <a:srgbClr val="FFFF00"/>
            </a:solidFill>
            <a:ln w="3175">
              <a:solidFill>
                <a:srgbClr val="000000"/>
              </a:solidFill>
              <a:miter lim="800000"/>
              <a:headEnd/>
              <a:tailEnd/>
            </a:ln>
          </p:spPr>
          <p:txBody>
            <a:bodyPr wrap="none" lIns="0" tIns="0" rIns="0" bIns="0" anchor="ctr"/>
            <a:lstStyle/>
            <a:p>
              <a:pPr algn="ctr"/>
              <a:r>
                <a:rPr lang="en-US" sz="600" b="1" dirty="0"/>
                <a:t>D</a:t>
              </a:r>
            </a:p>
          </p:txBody>
        </p:sp>
      </p:grpSp>
      <p:grpSp>
        <p:nvGrpSpPr>
          <p:cNvPr id="4" name="Group 18"/>
          <p:cNvGrpSpPr/>
          <p:nvPr/>
        </p:nvGrpSpPr>
        <p:grpSpPr>
          <a:xfrm>
            <a:off x="8221364" y="3933807"/>
            <a:ext cx="270283" cy="628158"/>
            <a:chOff x="5278051" y="4983480"/>
            <a:chExt cx="365294" cy="848970"/>
          </a:xfrm>
        </p:grpSpPr>
        <p:sp>
          <p:nvSpPr>
            <p:cNvPr id="100" name="Can 99"/>
            <p:cNvSpPr/>
            <p:nvPr/>
          </p:nvSpPr>
          <p:spPr>
            <a:xfrm>
              <a:off x="5278051" y="4983480"/>
              <a:ext cx="365294" cy="848970"/>
            </a:xfrm>
            <a:prstGeom prst="can">
              <a:avLst/>
            </a:prstGeom>
            <a:solidFill>
              <a:schemeClr val="accent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600" dirty="0" smtClean="0">
                <a:solidFill>
                  <a:prstClr val="white"/>
                </a:solidFill>
                <a:latin typeface="+mj-lt"/>
              </a:endParaRPr>
            </a:p>
          </p:txBody>
        </p:sp>
        <p:sp>
          <p:nvSpPr>
            <p:cNvPr id="101" name="AutoShape 65"/>
            <p:cNvSpPr>
              <a:spLocks noChangeArrowheads="1"/>
            </p:cNvSpPr>
            <p:nvPr/>
          </p:nvSpPr>
          <p:spPr bwMode="auto">
            <a:xfrm>
              <a:off x="5476422" y="5430258"/>
              <a:ext cx="140145" cy="140145"/>
            </a:xfrm>
            <a:prstGeom prst="cube">
              <a:avLst>
                <a:gd name="adj" fmla="val 15625"/>
              </a:avLst>
            </a:prstGeom>
            <a:solidFill>
              <a:srgbClr val="FF0000"/>
            </a:solidFill>
            <a:ln w="3175">
              <a:solidFill>
                <a:srgbClr val="000000"/>
              </a:solidFill>
              <a:miter lim="800000"/>
              <a:headEnd/>
              <a:tailEnd/>
            </a:ln>
          </p:spPr>
          <p:txBody>
            <a:bodyPr wrap="none" lIns="0" tIns="0" rIns="0" bIns="0" anchor="ctr"/>
            <a:lstStyle/>
            <a:p>
              <a:pPr algn="ctr"/>
              <a:r>
                <a:rPr lang="en-US" sz="600" b="1" dirty="0">
                  <a:solidFill>
                    <a:schemeClr val="bg1"/>
                  </a:solidFill>
                </a:rPr>
                <a:t>B</a:t>
              </a:r>
            </a:p>
          </p:txBody>
        </p:sp>
        <p:sp>
          <p:nvSpPr>
            <p:cNvPr id="102" name="AutoShape 70"/>
            <p:cNvSpPr>
              <a:spLocks noChangeArrowheads="1"/>
            </p:cNvSpPr>
            <p:nvPr/>
          </p:nvSpPr>
          <p:spPr bwMode="auto">
            <a:xfrm>
              <a:off x="5292178" y="5600448"/>
              <a:ext cx="140145" cy="140145"/>
            </a:xfrm>
            <a:prstGeom prst="cube">
              <a:avLst>
                <a:gd name="adj" fmla="val 15625"/>
              </a:avLst>
            </a:prstGeom>
            <a:solidFill>
              <a:schemeClr val="accent2"/>
            </a:solidFill>
            <a:ln w="3175">
              <a:solidFill>
                <a:srgbClr val="000000"/>
              </a:solidFill>
              <a:miter lim="800000"/>
              <a:headEnd/>
              <a:tailEnd/>
            </a:ln>
          </p:spPr>
          <p:txBody>
            <a:bodyPr wrap="none" lIns="0" tIns="0" rIns="0" bIns="0" anchor="ctr"/>
            <a:lstStyle/>
            <a:p>
              <a:pPr algn="ctr"/>
              <a:r>
                <a:rPr lang="en-US" sz="600" b="1" dirty="0">
                  <a:solidFill>
                    <a:schemeClr val="bg1"/>
                  </a:solidFill>
                </a:rPr>
                <a:t>C</a:t>
              </a:r>
            </a:p>
          </p:txBody>
        </p:sp>
        <p:sp>
          <p:nvSpPr>
            <p:cNvPr id="103" name="AutoShape 71"/>
            <p:cNvSpPr>
              <a:spLocks noChangeArrowheads="1"/>
            </p:cNvSpPr>
            <p:nvPr/>
          </p:nvSpPr>
          <p:spPr bwMode="auto">
            <a:xfrm>
              <a:off x="5476422" y="5081086"/>
              <a:ext cx="140145" cy="140145"/>
            </a:xfrm>
            <a:prstGeom prst="cube">
              <a:avLst>
                <a:gd name="adj" fmla="val 15625"/>
              </a:avLst>
            </a:prstGeom>
            <a:solidFill>
              <a:srgbClr val="FFFF00"/>
            </a:solidFill>
            <a:ln w="3175">
              <a:solidFill>
                <a:srgbClr val="000000"/>
              </a:solidFill>
              <a:miter lim="800000"/>
              <a:headEnd/>
              <a:tailEnd/>
            </a:ln>
          </p:spPr>
          <p:txBody>
            <a:bodyPr wrap="none" lIns="0" tIns="0" rIns="0" bIns="0" anchor="ctr"/>
            <a:lstStyle/>
            <a:p>
              <a:pPr algn="ctr"/>
              <a:r>
                <a:rPr lang="en-US" sz="600" b="1" dirty="0"/>
                <a:t>D</a:t>
              </a:r>
            </a:p>
          </p:txBody>
        </p:sp>
        <p:sp>
          <p:nvSpPr>
            <p:cNvPr id="104" name="AutoShape 68"/>
            <p:cNvSpPr>
              <a:spLocks noChangeArrowheads="1"/>
            </p:cNvSpPr>
            <p:nvPr/>
          </p:nvSpPr>
          <p:spPr bwMode="auto">
            <a:xfrm>
              <a:off x="5292178" y="5260068"/>
              <a:ext cx="140145" cy="140145"/>
            </a:xfrm>
            <a:prstGeom prst="cube">
              <a:avLst>
                <a:gd name="adj" fmla="val 15625"/>
              </a:avLst>
            </a:prstGeom>
            <a:solidFill>
              <a:schemeClr val="accent1">
                <a:lumMod val="20000"/>
                <a:lumOff val="80000"/>
              </a:schemeClr>
            </a:solidFill>
            <a:ln w="3175">
              <a:solidFill>
                <a:srgbClr val="000000"/>
              </a:solidFill>
              <a:miter lim="800000"/>
              <a:headEnd/>
              <a:tailEnd/>
            </a:ln>
          </p:spPr>
          <p:txBody>
            <a:bodyPr wrap="none" lIns="0" tIns="0" rIns="0" bIns="0" anchor="ctr"/>
            <a:lstStyle/>
            <a:p>
              <a:pPr algn="ctr"/>
              <a:r>
                <a:rPr lang="en-US" sz="600" b="1" dirty="0"/>
                <a:t>A</a:t>
              </a:r>
            </a:p>
          </p:txBody>
        </p:sp>
      </p:grpSp>
      <p:grpSp>
        <p:nvGrpSpPr>
          <p:cNvPr id="5" name="Group 16"/>
          <p:cNvGrpSpPr/>
          <p:nvPr/>
        </p:nvGrpSpPr>
        <p:grpSpPr>
          <a:xfrm>
            <a:off x="6075662" y="3926125"/>
            <a:ext cx="270283" cy="628158"/>
            <a:chOff x="3974021" y="4983480"/>
            <a:chExt cx="365294" cy="848970"/>
          </a:xfrm>
        </p:grpSpPr>
        <p:sp>
          <p:nvSpPr>
            <p:cNvPr id="106" name="Can 105"/>
            <p:cNvSpPr/>
            <p:nvPr/>
          </p:nvSpPr>
          <p:spPr>
            <a:xfrm>
              <a:off x="3974021" y="4983480"/>
              <a:ext cx="365294" cy="848970"/>
            </a:xfrm>
            <a:prstGeom prst="ca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600" dirty="0" smtClean="0">
                <a:solidFill>
                  <a:prstClr val="white"/>
                </a:solidFill>
                <a:latin typeface="+mj-lt"/>
              </a:endParaRPr>
            </a:p>
          </p:txBody>
        </p:sp>
        <p:sp>
          <p:nvSpPr>
            <p:cNvPr id="107" name="AutoShape 65"/>
            <p:cNvSpPr>
              <a:spLocks noChangeArrowheads="1"/>
            </p:cNvSpPr>
            <p:nvPr/>
          </p:nvSpPr>
          <p:spPr bwMode="auto">
            <a:xfrm>
              <a:off x="4172393" y="5430258"/>
              <a:ext cx="140145" cy="140145"/>
            </a:xfrm>
            <a:prstGeom prst="cube">
              <a:avLst>
                <a:gd name="adj" fmla="val 15625"/>
              </a:avLst>
            </a:prstGeom>
            <a:solidFill>
              <a:srgbClr val="FF0000"/>
            </a:solidFill>
            <a:ln w="3175">
              <a:solidFill>
                <a:srgbClr val="000000"/>
              </a:solidFill>
              <a:miter lim="800000"/>
              <a:headEnd/>
              <a:tailEnd/>
            </a:ln>
          </p:spPr>
          <p:txBody>
            <a:bodyPr wrap="none" lIns="0" tIns="0" rIns="0" bIns="0" anchor="ctr"/>
            <a:lstStyle/>
            <a:p>
              <a:pPr algn="ctr"/>
              <a:r>
                <a:rPr lang="en-US" sz="600" b="1" dirty="0">
                  <a:solidFill>
                    <a:schemeClr val="bg1"/>
                  </a:solidFill>
                </a:rPr>
                <a:t>B</a:t>
              </a:r>
            </a:p>
          </p:txBody>
        </p:sp>
        <p:sp>
          <p:nvSpPr>
            <p:cNvPr id="108" name="AutoShape 68"/>
            <p:cNvSpPr>
              <a:spLocks noChangeArrowheads="1"/>
            </p:cNvSpPr>
            <p:nvPr/>
          </p:nvSpPr>
          <p:spPr bwMode="auto">
            <a:xfrm>
              <a:off x="3988149" y="5081086"/>
              <a:ext cx="140145" cy="140145"/>
            </a:xfrm>
            <a:prstGeom prst="cube">
              <a:avLst>
                <a:gd name="adj" fmla="val 15625"/>
              </a:avLst>
            </a:prstGeom>
            <a:solidFill>
              <a:schemeClr val="accent1">
                <a:lumMod val="20000"/>
                <a:lumOff val="80000"/>
              </a:schemeClr>
            </a:solidFill>
            <a:ln w="3175">
              <a:solidFill>
                <a:srgbClr val="000000"/>
              </a:solidFill>
              <a:miter lim="800000"/>
              <a:headEnd/>
              <a:tailEnd/>
            </a:ln>
          </p:spPr>
          <p:txBody>
            <a:bodyPr wrap="none" lIns="0" tIns="0" rIns="0" bIns="0" anchor="ctr"/>
            <a:lstStyle/>
            <a:p>
              <a:pPr algn="ctr"/>
              <a:r>
                <a:rPr lang="en-US" sz="600" b="1" dirty="0"/>
                <a:t>A</a:t>
              </a:r>
            </a:p>
          </p:txBody>
        </p:sp>
        <p:sp>
          <p:nvSpPr>
            <p:cNvPr id="109" name="AutoShape 70"/>
            <p:cNvSpPr>
              <a:spLocks noChangeArrowheads="1"/>
            </p:cNvSpPr>
            <p:nvPr/>
          </p:nvSpPr>
          <p:spPr bwMode="auto">
            <a:xfrm>
              <a:off x="3988149" y="5600448"/>
              <a:ext cx="140145" cy="140145"/>
            </a:xfrm>
            <a:prstGeom prst="cube">
              <a:avLst>
                <a:gd name="adj" fmla="val 15625"/>
              </a:avLst>
            </a:prstGeom>
            <a:solidFill>
              <a:schemeClr val="accent2"/>
            </a:solidFill>
            <a:ln w="3175">
              <a:solidFill>
                <a:srgbClr val="000000"/>
              </a:solidFill>
              <a:miter lim="800000"/>
              <a:headEnd/>
              <a:tailEnd/>
            </a:ln>
          </p:spPr>
          <p:txBody>
            <a:bodyPr wrap="none" lIns="0" tIns="0" rIns="0" bIns="0" anchor="ctr"/>
            <a:lstStyle/>
            <a:p>
              <a:pPr algn="ctr"/>
              <a:r>
                <a:rPr lang="en-US" sz="600" b="1" dirty="0">
                  <a:solidFill>
                    <a:schemeClr val="bg1"/>
                  </a:solidFill>
                </a:rPr>
                <a:t>C</a:t>
              </a:r>
            </a:p>
          </p:txBody>
        </p:sp>
        <p:sp>
          <p:nvSpPr>
            <p:cNvPr id="110" name="AutoShape 71"/>
            <p:cNvSpPr>
              <a:spLocks noChangeArrowheads="1"/>
            </p:cNvSpPr>
            <p:nvPr/>
          </p:nvSpPr>
          <p:spPr bwMode="auto">
            <a:xfrm>
              <a:off x="4173551" y="5081086"/>
              <a:ext cx="140145" cy="140145"/>
            </a:xfrm>
            <a:prstGeom prst="cube">
              <a:avLst>
                <a:gd name="adj" fmla="val 15625"/>
              </a:avLst>
            </a:prstGeom>
            <a:solidFill>
              <a:srgbClr val="FFFF00"/>
            </a:solidFill>
            <a:ln w="3175">
              <a:solidFill>
                <a:srgbClr val="000000"/>
              </a:solidFill>
              <a:miter lim="800000"/>
              <a:headEnd/>
              <a:tailEnd/>
            </a:ln>
          </p:spPr>
          <p:txBody>
            <a:bodyPr wrap="none" lIns="0" tIns="0" rIns="0" bIns="0" anchor="ctr"/>
            <a:lstStyle/>
            <a:p>
              <a:pPr algn="ctr"/>
              <a:r>
                <a:rPr lang="en-US" sz="600" b="1" dirty="0"/>
                <a:t>D</a:t>
              </a:r>
            </a:p>
          </p:txBody>
        </p:sp>
        <p:sp>
          <p:nvSpPr>
            <p:cNvPr id="111" name="AutoShape 65"/>
            <p:cNvSpPr>
              <a:spLocks noChangeArrowheads="1"/>
            </p:cNvSpPr>
            <p:nvPr/>
          </p:nvSpPr>
          <p:spPr bwMode="auto">
            <a:xfrm>
              <a:off x="4172393" y="5260068"/>
              <a:ext cx="140145" cy="140145"/>
            </a:xfrm>
            <a:prstGeom prst="cube">
              <a:avLst>
                <a:gd name="adj" fmla="val 15625"/>
              </a:avLst>
            </a:prstGeom>
            <a:solidFill>
              <a:srgbClr val="FF0000"/>
            </a:solidFill>
            <a:ln w="3175">
              <a:solidFill>
                <a:srgbClr val="000000"/>
              </a:solidFill>
              <a:miter lim="800000"/>
              <a:headEnd/>
              <a:tailEnd/>
            </a:ln>
          </p:spPr>
          <p:txBody>
            <a:bodyPr wrap="none" lIns="0" tIns="0" rIns="0" bIns="0" anchor="ctr"/>
            <a:lstStyle/>
            <a:p>
              <a:pPr algn="ctr"/>
              <a:r>
                <a:rPr lang="en-US" sz="600" b="1" dirty="0">
                  <a:solidFill>
                    <a:schemeClr val="bg1"/>
                  </a:solidFill>
                </a:rPr>
                <a:t>B</a:t>
              </a:r>
            </a:p>
          </p:txBody>
        </p:sp>
        <p:sp>
          <p:nvSpPr>
            <p:cNvPr id="112" name="AutoShape 68"/>
            <p:cNvSpPr>
              <a:spLocks noChangeArrowheads="1"/>
            </p:cNvSpPr>
            <p:nvPr/>
          </p:nvSpPr>
          <p:spPr bwMode="auto">
            <a:xfrm>
              <a:off x="3988149" y="5260068"/>
              <a:ext cx="140145" cy="140145"/>
            </a:xfrm>
            <a:prstGeom prst="cube">
              <a:avLst>
                <a:gd name="adj" fmla="val 15625"/>
              </a:avLst>
            </a:prstGeom>
            <a:solidFill>
              <a:schemeClr val="accent1">
                <a:lumMod val="20000"/>
                <a:lumOff val="80000"/>
              </a:schemeClr>
            </a:solidFill>
            <a:ln w="3175">
              <a:solidFill>
                <a:srgbClr val="000000"/>
              </a:solidFill>
              <a:miter lim="800000"/>
              <a:headEnd/>
              <a:tailEnd/>
            </a:ln>
          </p:spPr>
          <p:txBody>
            <a:bodyPr wrap="none" lIns="0" tIns="0" rIns="0" bIns="0" anchor="ctr"/>
            <a:lstStyle/>
            <a:p>
              <a:pPr algn="ctr"/>
              <a:r>
                <a:rPr lang="en-US" sz="600" b="1" dirty="0"/>
                <a:t>A</a:t>
              </a:r>
            </a:p>
          </p:txBody>
        </p:sp>
        <p:sp>
          <p:nvSpPr>
            <p:cNvPr id="113" name="AutoShape 70"/>
            <p:cNvSpPr>
              <a:spLocks noChangeArrowheads="1"/>
            </p:cNvSpPr>
            <p:nvPr/>
          </p:nvSpPr>
          <p:spPr bwMode="auto">
            <a:xfrm>
              <a:off x="3988149" y="5430258"/>
              <a:ext cx="140145" cy="140145"/>
            </a:xfrm>
            <a:prstGeom prst="cube">
              <a:avLst>
                <a:gd name="adj" fmla="val 15625"/>
              </a:avLst>
            </a:prstGeom>
            <a:solidFill>
              <a:schemeClr val="accent2"/>
            </a:solidFill>
            <a:ln w="3175">
              <a:solidFill>
                <a:srgbClr val="000000"/>
              </a:solidFill>
              <a:miter lim="800000"/>
              <a:headEnd/>
              <a:tailEnd/>
            </a:ln>
          </p:spPr>
          <p:txBody>
            <a:bodyPr wrap="none" lIns="0" tIns="0" rIns="0" bIns="0" anchor="ctr"/>
            <a:lstStyle/>
            <a:p>
              <a:pPr algn="ctr"/>
              <a:r>
                <a:rPr lang="en-US" sz="600" b="1" dirty="0">
                  <a:solidFill>
                    <a:schemeClr val="bg1"/>
                  </a:solidFill>
                </a:rPr>
                <a:t>C</a:t>
              </a:r>
            </a:p>
          </p:txBody>
        </p:sp>
        <p:sp>
          <p:nvSpPr>
            <p:cNvPr id="114" name="AutoShape 71"/>
            <p:cNvSpPr>
              <a:spLocks noChangeArrowheads="1"/>
            </p:cNvSpPr>
            <p:nvPr/>
          </p:nvSpPr>
          <p:spPr bwMode="auto">
            <a:xfrm>
              <a:off x="4172393" y="5600448"/>
              <a:ext cx="140145" cy="140145"/>
            </a:xfrm>
            <a:prstGeom prst="cube">
              <a:avLst>
                <a:gd name="adj" fmla="val 15625"/>
              </a:avLst>
            </a:prstGeom>
            <a:solidFill>
              <a:srgbClr val="FFFF00"/>
            </a:solidFill>
            <a:ln w="3175">
              <a:solidFill>
                <a:srgbClr val="000000"/>
              </a:solidFill>
              <a:miter lim="800000"/>
              <a:headEnd/>
              <a:tailEnd/>
            </a:ln>
          </p:spPr>
          <p:txBody>
            <a:bodyPr wrap="none" lIns="0" tIns="0" rIns="0" bIns="0" anchor="ctr"/>
            <a:lstStyle/>
            <a:p>
              <a:pPr algn="ctr"/>
              <a:r>
                <a:rPr lang="en-US" sz="600" b="1" dirty="0"/>
                <a:t>D</a:t>
              </a:r>
            </a:p>
          </p:txBody>
        </p:sp>
      </p:grpSp>
      <p:sp>
        <p:nvSpPr>
          <p:cNvPr id="115" name="Rounded Rectangle 114"/>
          <p:cNvSpPr/>
          <p:nvPr/>
        </p:nvSpPr>
        <p:spPr>
          <a:xfrm>
            <a:off x="5051757" y="1618819"/>
            <a:ext cx="1526906" cy="1363279"/>
          </a:xfrm>
          <a:prstGeom prst="roundRect">
            <a:avLst/>
          </a:prstGeom>
          <a:solidFill>
            <a:srgbClr val="92D050">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t" anchorCtr="0"/>
          <a:lstStyle/>
          <a:p>
            <a:pPr algn="ctr">
              <a:lnSpc>
                <a:spcPct val="85000"/>
              </a:lnSpc>
            </a:pPr>
            <a:endParaRPr lang="en-US" sz="1400" dirty="0" smtClean="0">
              <a:solidFill>
                <a:schemeClr val="tx1"/>
              </a:solidFill>
              <a:latin typeface="+mj-lt"/>
            </a:endParaRPr>
          </a:p>
        </p:txBody>
      </p:sp>
      <p:pic>
        <p:nvPicPr>
          <p:cNvPr id="116" name="Picture 2" descr="C:\Users\wagnerge\Pictures\SDW_Icons_Final_v2\SDW_Icons_Final_v2\Servers\General_Server\SW_General_Server_SM.png"/>
          <p:cNvPicPr>
            <a:picLocks noChangeAspect="1" noChangeArrowheads="1"/>
          </p:cNvPicPr>
          <p:nvPr/>
        </p:nvPicPr>
        <p:blipFill>
          <a:blip r:embed="rId3" cstate="screen"/>
          <a:srcRect/>
          <a:stretch>
            <a:fillRect/>
          </a:stretch>
        </p:blipFill>
        <p:spPr bwMode="auto">
          <a:xfrm>
            <a:off x="5159572" y="1963797"/>
            <a:ext cx="1285041" cy="873964"/>
          </a:xfrm>
          <a:prstGeom prst="rect">
            <a:avLst/>
          </a:prstGeom>
          <a:noFill/>
        </p:spPr>
      </p:pic>
      <p:pic>
        <p:nvPicPr>
          <p:cNvPr id="117" name="Picture 2" descr="C:\Users\wagnerge\Pictures\SDW_Icons_Final_v2\SDW_Icons_Final_v2\Servers\General_Server\SW_General_Server_SM.png"/>
          <p:cNvPicPr>
            <a:picLocks noChangeAspect="1" noChangeArrowheads="1"/>
          </p:cNvPicPr>
          <p:nvPr/>
        </p:nvPicPr>
        <p:blipFill>
          <a:blip r:embed="rId3" cstate="screen"/>
          <a:srcRect/>
          <a:stretch>
            <a:fillRect/>
          </a:stretch>
        </p:blipFill>
        <p:spPr bwMode="auto">
          <a:xfrm>
            <a:off x="5159572" y="1840332"/>
            <a:ext cx="1285041" cy="873964"/>
          </a:xfrm>
          <a:prstGeom prst="rect">
            <a:avLst/>
          </a:prstGeom>
          <a:noFill/>
        </p:spPr>
      </p:pic>
      <p:grpSp>
        <p:nvGrpSpPr>
          <p:cNvPr id="6" name="Group 76"/>
          <p:cNvGrpSpPr/>
          <p:nvPr/>
        </p:nvGrpSpPr>
        <p:grpSpPr>
          <a:xfrm>
            <a:off x="5208183" y="1812211"/>
            <a:ext cx="822739" cy="722423"/>
            <a:chOff x="7907289" y="333617"/>
            <a:chExt cx="1111951" cy="976371"/>
          </a:xfrm>
        </p:grpSpPr>
        <p:grpSp>
          <p:nvGrpSpPr>
            <p:cNvPr id="8" name="Group 55"/>
            <p:cNvGrpSpPr/>
            <p:nvPr/>
          </p:nvGrpSpPr>
          <p:grpSpPr>
            <a:xfrm>
              <a:off x="7907289" y="533641"/>
              <a:ext cx="1111951" cy="776347"/>
              <a:chOff x="7155554" y="4875685"/>
              <a:chExt cx="1111951" cy="776347"/>
            </a:xfrm>
          </p:grpSpPr>
          <p:pic>
            <p:nvPicPr>
              <p:cNvPr id="126" name="Picture 3" descr="C:\Users\wagnerge\Pictures\SDW_Icons_Final_v2\SDW_Icons_Final_v2\Virtualization\Virtual_Server\Single\SW_Virtual_Server_Single_SM.png"/>
              <p:cNvPicPr>
                <a:picLocks noChangeAspect="1" noChangeArrowheads="1"/>
              </p:cNvPicPr>
              <p:nvPr/>
            </p:nvPicPr>
            <p:blipFill>
              <a:blip r:embed="rId5" cstate="screen"/>
              <a:srcRect/>
              <a:stretch>
                <a:fillRect/>
              </a:stretch>
            </p:blipFill>
            <p:spPr bwMode="auto">
              <a:xfrm>
                <a:off x="7155554" y="4875685"/>
                <a:ext cx="768245" cy="578191"/>
              </a:xfrm>
              <a:prstGeom prst="rect">
                <a:avLst/>
              </a:prstGeom>
              <a:noFill/>
            </p:spPr>
          </p:pic>
          <p:pic>
            <p:nvPicPr>
              <p:cNvPr id="127" name="Picture 3" descr="C:\Users\wagnerge\Pictures\SDW_Icons_Final_v2\SDW_Icons_Final_v2\Virtualization\Virtual_Server\Single\SW_Virtual_Server_Single_SM.png"/>
              <p:cNvPicPr>
                <a:picLocks noChangeAspect="1" noChangeArrowheads="1"/>
              </p:cNvPicPr>
              <p:nvPr/>
            </p:nvPicPr>
            <p:blipFill>
              <a:blip r:embed="rId5" cstate="screen"/>
              <a:srcRect/>
              <a:stretch>
                <a:fillRect/>
              </a:stretch>
            </p:blipFill>
            <p:spPr bwMode="auto">
              <a:xfrm>
                <a:off x="7499260" y="5073841"/>
                <a:ext cx="768245" cy="578191"/>
              </a:xfrm>
              <a:prstGeom prst="rect">
                <a:avLst/>
              </a:prstGeom>
              <a:noFill/>
            </p:spPr>
          </p:pic>
        </p:grpSp>
        <p:grpSp>
          <p:nvGrpSpPr>
            <p:cNvPr id="9" name="Group 68"/>
            <p:cNvGrpSpPr/>
            <p:nvPr/>
          </p:nvGrpSpPr>
          <p:grpSpPr>
            <a:xfrm>
              <a:off x="7907289" y="433629"/>
              <a:ext cx="1111951" cy="776347"/>
              <a:chOff x="7155554" y="4875685"/>
              <a:chExt cx="1111951" cy="776347"/>
            </a:xfrm>
          </p:grpSpPr>
          <p:pic>
            <p:nvPicPr>
              <p:cNvPr id="124" name="Picture 3" descr="C:\Users\wagnerge\Pictures\SDW_Icons_Final_v2\SDW_Icons_Final_v2\Virtualization\Virtual_Server\Single\SW_Virtual_Server_Single_SM.png"/>
              <p:cNvPicPr>
                <a:picLocks noChangeAspect="1" noChangeArrowheads="1"/>
              </p:cNvPicPr>
              <p:nvPr/>
            </p:nvPicPr>
            <p:blipFill>
              <a:blip r:embed="rId5" cstate="screen"/>
              <a:srcRect/>
              <a:stretch>
                <a:fillRect/>
              </a:stretch>
            </p:blipFill>
            <p:spPr bwMode="auto">
              <a:xfrm>
                <a:off x="7155554" y="4875685"/>
                <a:ext cx="768245" cy="578191"/>
              </a:xfrm>
              <a:prstGeom prst="rect">
                <a:avLst/>
              </a:prstGeom>
              <a:noFill/>
            </p:spPr>
          </p:pic>
          <p:pic>
            <p:nvPicPr>
              <p:cNvPr id="125" name="Picture 3" descr="C:\Users\wagnerge\Pictures\SDW_Icons_Final_v2\SDW_Icons_Final_v2\Virtualization\Virtual_Server\Single\SW_Virtual_Server_Single_SM.png"/>
              <p:cNvPicPr>
                <a:picLocks noChangeAspect="1" noChangeArrowheads="1"/>
              </p:cNvPicPr>
              <p:nvPr/>
            </p:nvPicPr>
            <p:blipFill>
              <a:blip r:embed="rId5" cstate="screen"/>
              <a:srcRect/>
              <a:stretch>
                <a:fillRect/>
              </a:stretch>
            </p:blipFill>
            <p:spPr bwMode="auto">
              <a:xfrm>
                <a:off x="7499260" y="5073841"/>
                <a:ext cx="768245" cy="578191"/>
              </a:xfrm>
              <a:prstGeom prst="rect">
                <a:avLst/>
              </a:prstGeom>
              <a:noFill/>
            </p:spPr>
          </p:pic>
        </p:grpSp>
        <p:grpSp>
          <p:nvGrpSpPr>
            <p:cNvPr id="10" name="Group 72"/>
            <p:cNvGrpSpPr/>
            <p:nvPr/>
          </p:nvGrpSpPr>
          <p:grpSpPr>
            <a:xfrm>
              <a:off x="7907289" y="333617"/>
              <a:ext cx="1111951" cy="776347"/>
              <a:chOff x="7155554" y="4875685"/>
              <a:chExt cx="1111951" cy="776347"/>
            </a:xfrm>
          </p:grpSpPr>
          <p:pic>
            <p:nvPicPr>
              <p:cNvPr id="122" name="Picture 3" descr="C:\Users\wagnerge\Pictures\SDW_Icons_Final_v2\SDW_Icons_Final_v2\Virtualization\Virtual_Server\Single\SW_Virtual_Server_Single_SM.png"/>
              <p:cNvPicPr>
                <a:picLocks noChangeAspect="1" noChangeArrowheads="1"/>
              </p:cNvPicPr>
              <p:nvPr/>
            </p:nvPicPr>
            <p:blipFill>
              <a:blip r:embed="rId5" cstate="screen"/>
              <a:srcRect/>
              <a:stretch>
                <a:fillRect/>
              </a:stretch>
            </p:blipFill>
            <p:spPr bwMode="auto">
              <a:xfrm>
                <a:off x="7155554" y="4875685"/>
                <a:ext cx="768245" cy="578191"/>
              </a:xfrm>
              <a:prstGeom prst="rect">
                <a:avLst/>
              </a:prstGeom>
              <a:noFill/>
            </p:spPr>
          </p:pic>
          <p:pic>
            <p:nvPicPr>
              <p:cNvPr id="123" name="Picture 3" descr="C:\Users\wagnerge\Pictures\SDW_Icons_Final_v2\SDW_Icons_Final_v2\Virtualization\Virtual_Server\Single\SW_Virtual_Server_Single_SM.png"/>
              <p:cNvPicPr>
                <a:picLocks noChangeAspect="1" noChangeArrowheads="1"/>
              </p:cNvPicPr>
              <p:nvPr/>
            </p:nvPicPr>
            <p:blipFill>
              <a:blip r:embed="rId5" cstate="screen"/>
              <a:srcRect/>
              <a:stretch>
                <a:fillRect/>
              </a:stretch>
            </p:blipFill>
            <p:spPr bwMode="auto">
              <a:xfrm>
                <a:off x="7499260" y="5073841"/>
                <a:ext cx="768245" cy="578191"/>
              </a:xfrm>
              <a:prstGeom prst="rect">
                <a:avLst/>
              </a:prstGeom>
              <a:noFill/>
            </p:spPr>
          </p:pic>
        </p:grpSp>
      </p:grpSp>
      <p:grpSp>
        <p:nvGrpSpPr>
          <p:cNvPr id="11" name="Group 75"/>
          <p:cNvGrpSpPr/>
          <p:nvPr/>
        </p:nvGrpSpPr>
        <p:grpSpPr>
          <a:xfrm>
            <a:off x="7323010" y="1787592"/>
            <a:ext cx="822739" cy="722423"/>
            <a:chOff x="6891696" y="1600365"/>
            <a:chExt cx="1111951" cy="976371"/>
          </a:xfrm>
        </p:grpSpPr>
        <p:grpSp>
          <p:nvGrpSpPr>
            <p:cNvPr id="12" name="Group 116"/>
            <p:cNvGrpSpPr/>
            <p:nvPr/>
          </p:nvGrpSpPr>
          <p:grpSpPr>
            <a:xfrm>
              <a:off x="6891696" y="1800389"/>
              <a:ext cx="1111951" cy="776347"/>
              <a:chOff x="7155554" y="4875685"/>
              <a:chExt cx="1111951" cy="776347"/>
            </a:xfrm>
          </p:grpSpPr>
          <p:pic>
            <p:nvPicPr>
              <p:cNvPr id="136" name="Picture 3" descr="C:\Users\wagnerge\Pictures\SDW_Icons_Final_v2\SDW_Icons_Final_v2\Virtualization\Virtual_Server\Single\SW_Virtual_Server_Single_SM.png"/>
              <p:cNvPicPr>
                <a:picLocks noChangeAspect="1" noChangeArrowheads="1"/>
              </p:cNvPicPr>
              <p:nvPr/>
            </p:nvPicPr>
            <p:blipFill>
              <a:blip r:embed="rId5" cstate="screen"/>
              <a:srcRect/>
              <a:stretch>
                <a:fillRect/>
              </a:stretch>
            </p:blipFill>
            <p:spPr bwMode="auto">
              <a:xfrm>
                <a:off x="7155554" y="4875685"/>
                <a:ext cx="768245" cy="578191"/>
              </a:xfrm>
              <a:prstGeom prst="rect">
                <a:avLst/>
              </a:prstGeom>
              <a:noFill/>
            </p:spPr>
          </p:pic>
          <p:pic>
            <p:nvPicPr>
              <p:cNvPr id="137" name="Picture 3" descr="C:\Users\wagnerge\Pictures\SDW_Icons_Final_v2\SDW_Icons_Final_v2\Virtualization\Virtual_Server\Single\SW_Virtual_Server_Single_SM.png"/>
              <p:cNvPicPr>
                <a:picLocks noChangeAspect="1" noChangeArrowheads="1"/>
              </p:cNvPicPr>
              <p:nvPr/>
            </p:nvPicPr>
            <p:blipFill>
              <a:blip r:embed="rId5" cstate="screen"/>
              <a:srcRect/>
              <a:stretch>
                <a:fillRect/>
              </a:stretch>
            </p:blipFill>
            <p:spPr bwMode="auto">
              <a:xfrm>
                <a:off x="7499260" y="5073841"/>
                <a:ext cx="768245" cy="578191"/>
              </a:xfrm>
              <a:prstGeom prst="rect">
                <a:avLst/>
              </a:prstGeom>
              <a:noFill/>
            </p:spPr>
          </p:pic>
        </p:grpSp>
        <p:grpSp>
          <p:nvGrpSpPr>
            <p:cNvPr id="13" name="Group 119"/>
            <p:cNvGrpSpPr/>
            <p:nvPr/>
          </p:nvGrpSpPr>
          <p:grpSpPr>
            <a:xfrm>
              <a:off x="6891696" y="1700377"/>
              <a:ext cx="1111951" cy="776347"/>
              <a:chOff x="7155554" y="4875685"/>
              <a:chExt cx="1111951" cy="776347"/>
            </a:xfrm>
          </p:grpSpPr>
          <p:pic>
            <p:nvPicPr>
              <p:cNvPr id="134" name="Picture 3" descr="C:\Users\wagnerge\Pictures\SDW_Icons_Final_v2\SDW_Icons_Final_v2\Virtualization\Virtual_Server\Single\SW_Virtual_Server_Single_SM.png"/>
              <p:cNvPicPr>
                <a:picLocks noChangeAspect="1" noChangeArrowheads="1"/>
              </p:cNvPicPr>
              <p:nvPr/>
            </p:nvPicPr>
            <p:blipFill>
              <a:blip r:embed="rId5" cstate="screen"/>
              <a:srcRect/>
              <a:stretch>
                <a:fillRect/>
              </a:stretch>
            </p:blipFill>
            <p:spPr bwMode="auto">
              <a:xfrm>
                <a:off x="7155554" y="4875685"/>
                <a:ext cx="768245" cy="578191"/>
              </a:xfrm>
              <a:prstGeom prst="rect">
                <a:avLst/>
              </a:prstGeom>
              <a:noFill/>
            </p:spPr>
          </p:pic>
          <p:pic>
            <p:nvPicPr>
              <p:cNvPr id="135" name="Picture 3" descr="C:\Users\wagnerge\Pictures\SDW_Icons_Final_v2\SDW_Icons_Final_v2\Virtualization\Virtual_Server\Single\SW_Virtual_Server_Single_SM.png"/>
              <p:cNvPicPr>
                <a:picLocks noChangeAspect="1" noChangeArrowheads="1"/>
              </p:cNvPicPr>
              <p:nvPr/>
            </p:nvPicPr>
            <p:blipFill>
              <a:blip r:embed="rId5" cstate="screen"/>
              <a:srcRect/>
              <a:stretch>
                <a:fillRect/>
              </a:stretch>
            </p:blipFill>
            <p:spPr bwMode="auto">
              <a:xfrm>
                <a:off x="7499260" y="5073841"/>
                <a:ext cx="768245" cy="578191"/>
              </a:xfrm>
              <a:prstGeom prst="rect">
                <a:avLst/>
              </a:prstGeom>
              <a:noFill/>
            </p:spPr>
          </p:pic>
        </p:grpSp>
        <p:grpSp>
          <p:nvGrpSpPr>
            <p:cNvPr id="14" name="Group 122"/>
            <p:cNvGrpSpPr/>
            <p:nvPr/>
          </p:nvGrpSpPr>
          <p:grpSpPr>
            <a:xfrm>
              <a:off x="6891696" y="1600365"/>
              <a:ext cx="1111951" cy="776347"/>
              <a:chOff x="7155554" y="4875685"/>
              <a:chExt cx="1111951" cy="776347"/>
            </a:xfrm>
          </p:grpSpPr>
          <p:pic>
            <p:nvPicPr>
              <p:cNvPr id="132" name="Picture 3" descr="C:\Users\wagnerge\Pictures\SDW_Icons_Final_v2\SDW_Icons_Final_v2\Virtualization\Virtual_Server\Single\SW_Virtual_Server_Single_SM.png"/>
              <p:cNvPicPr>
                <a:picLocks noChangeAspect="1" noChangeArrowheads="1"/>
              </p:cNvPicPr>
              <p:nvPr/>
            </p:nvPicPr>
            <p:blipFill>
              <a:blip r:embed="rId5" cstate="screen"/>
              <a:srcRect/>
              <a:stretch>
                <a:fillRect/>
              </a:stretch>
            </p:blipFill>
            <p:spPr bwMode="auto">
              <a:xfrm>
                <a:off x="7155554" y="4875685"/>
                <a:ext cx="768245" cy="578191"/>
              </a:xfrm>
              <a:prstGeom prst="rect">
                <a:avLst/>
              </a:prstGeom>
              <a:noFill/>
            </p:spPr>
          </p:pic>
          <p:pic>
            <p:nvPicPr>
              <p:cNvPr id="133" name="Picture 3" descr="C:\Users\wagnerge\Pictures\SDW_Icons_Final_v2\SDW_Icons_Final_v2\Virtualization\Virtual_Server\Single\SW_Virtual_Server_Single_SM.png"/>
              <p:cNvPicPr>
                <a:picLocks noChangeAspect="1" noChangeArrowheads="1"/>
              </p:cNvPicPr>
              <p:nvPr/>
            </p:nvPicPr>
            <p:blipFill>
              <a:blip r:embed="rId5" cstate="screen"/>
              <a:srcRect/>
              <a:stretch>
                <a:fillRect/>
              </a:stretch>
            </p:blipFill>
            <p:spPr bwMode="auto">
              <a:xfrm>
                <a:off x="7499260" y="5073841"/>
                <a:ext cx="768245" cy="578191"/>
              </a:xfrm>
              <a:prstGeom prst="rect">
                <a:avLst/>
              </a:prstGeom>
              <a:noFill/>
            </p:spPr>
          </p:pic>
        </p:grpSp>
      </p:grpSp>
      <p:sp>
        <p:nvSpPr>
          <p:cNvPr id="138" name="Left-Right Arrow 137"/>
          <p:cNvSpPr/>
          <p:nvPr/>
        </p:nvSpPr>
        <p:spPr bwMode="auto">
          <a:xfrm>
            <a:off x="6421468" y="2740148"/>
            <a:ext cx="816347" cy="557979"/>
          </a:xfrm>
          <a:prstGeom prst="leftRightArrow">
            <a:avLst>
              <a:gd name="adj1" fmla="val 50000"/>
              <a:gd name="adj2" fmla="val 26203"/>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050" dirty="0" smtClean="0">
                <a:solidFill>
                  <a:srgbClr val="FFFFFF"/>
                </a:solidFill>
              </a:rPr>
              <a:t>= or &gt;</a:t>
            </a:r>
            <a:br>
              <a:rPr lang="en-US" sz="1050" dirty="0" smtClean="0">
                <a:solidFill>
                  <a:srgbClr val="FFFFFF"/>
                </a:solidFill>
              </a:rPr>
            </a:br>
            <a:r>
              <a:rPr lang="en-US" sz="1050" dirty="0" smtClean="0">
                <a:solidFill>
                  <a:srgbClr val="FFFFFF"/>
                </a:solidFill>
              </a:rPr>
              <a:t>1 Gb</a:t>
            </a:r>
            <a:endParaRPr lang="en-US" sz="1050" dirty="0">
              <a:solidFill>
                <a:srgbClr val="FFFFFF"/>
              </a:solidFill>
            </a:endParaRPr>
          </a:p>
        </p:txBody>
      </p:sp>
      <p:grpSp>
        <p:nvGrpSpPr>
          <p:cNvPr id="15" name="Group 91"/>
          <p:cNvGrpSpPr/>
          <p:nvPr/>
        </p:nvGrpSpPr>
        <p:grpSpPr>
          <a:xfrm>
            <a:off x="4872685" y="1214726"/>
            <a:ext cx="1852994" cy="3584811"/>
            <a:chOff x="3543840" y="1248694"/>
            <a:chExt cx="2504365" cy="4844956"/>
          </a:xfrm>
        </p:grpSpPr>
        <p:sp>
          <p:nvSpPr>
            <p:cNvPr id="140" name="Rounded Rectangle 139"/>
            <p:cNvSpPr/>
            <p:nvPr/>
          </p:nvSpPr>
          <p:spPr>
            <a:xfrm>
              <a:off x="3543840" y="1248694"/>
              <a:ext cx="2504365" cy="4844956"/>
            </a:xfrm>
            <a:prstGeom prst="roundRect">
              <a:avLst/>
            </a:prstGeom>
            <a:noFill/>
            <a:ln w="762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t" anchorCtr="0"/>
            <a:lstStyle/>
            <a:p>
              <a:pPr algn="ctr">
                <a:lnSpc>
                  <a:spcPct val="85000"/>
                </a:lnSpc>
              </a:pPr>
              <a:endParaRPr lang="en-US" sz="2000" dirty="0" smtClean="0">
                <a:solidFill>
                  <a:prstClr val="white"/>
                </a:solidFill>
                <a:latin typeface="+mj-lt"/>
              </a:endParaRPr>
            </a:p>
          </p:txBody>
        </p:sp>
        <p:cxnSp>
          <p:nvCxnSpPr>
            <p:cNvPr id="141" name="Straight Connector 140"/>
            <p:cNvCxnSpPr/>
            <p:nvPr/>
          </p:nvCxnSpPr>
          <p:spPr>
            <a:xfrm>
              <a:off x="3661062" y="1340793"/>
              <a:ext cx="2182265" cy="469017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42" name="Rectangle 141"/>
          <p:cNvSpPr/>
          <p:nvPr/>
        </p:nvSpPr>
        <p:spPr>
          <a:xfrm>
            <a:off x="7965118" y="3356630"/>
            <a:ext cx="931232" cy="646331"/>
          </a:xfrm>
          <a:prstGeom prst="rect">
            <a:avLst/>
          </a:prstGeom>
          <a:noFill/>
          <a:scene3d>
            <a:camera prst="isometricOffAxis2Left"/>
            <a:lightRig rig="threePt" dir="t"/>
          </a:scene3d>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r>
              <a:rPr lang="en-US" sz="1200" b="1" spc="150" dirty="0" smtClean="0">
                <a:ln w="11430"/>
                <a:solidFill>
                  <a:srgbClr val="F8F8F8"/>
                </a:solidFill>
                <a:effectLst>
                  <a:outerShdw blurRad="25400" algn="tl" rotWithShape="0">
                    <a:srgbClr val="000000">
                      <a:alpha val="43000"/>
                    </a:srgbClr>
                  </a:outerShdw>
                </a:effectLst>
              </a:rPr>
              <a:t>Data </a:t>
            </a:r>
          </a:p>
          <a:p>
            <a:r>
              <a:rPr lang="en-US" sz="1200" b="1" spc="150" dirty="0" smtClean="0">
                <a:ln w="11430"/>
                <a:solidFill>
                  <a:srgbClr val="F8F8F8"/>
                </a:solidFill>
                <a:effectLst>
                  <a:outerShdw blurRad="25400" algn="tl" rotWithShape="0">
                    <a:srgbClr val="000000">
                      <a:alpha val="43000"/>
                    </a:srgbClr>
                  </a:outerShdw>
                </a:effectLst>
              </a:rPr>
              <a:t>Remains Online</a:t>
            </a:r>
            <a:endParaRPr lang="en-US" sz="1200" b="1" spc="150" dirty="0">
              <a:ln w="11430"/>
              <a:solidFill>
                <a:srgbClr val="F8F8F8"/>
              </a:solidFill>
              <a:effectLst>
                <a:outerShdw blurRad="25400" algn="tl" rotWithShape="0">
                  <a:srgbClr val="000000">
                    <a:alpha val="43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1000"/>
                                        <p:tgtEl>
                                          <p:spTgt spid="77"/>
                                        </p:tgtEl>
                                      </p:cBhvr>
                                    </p:animEffect>
                                  </p:childTnLst>
                                </p:cTn>
                              </p:par>
                            </p:childTnLst>
                          </p:cTn>
                        </p:par>
                        <p:par>
                          <p:cTn id="8" fill="hold">
                            <p:stCondLst>
                              <p:cond delay="1000"/>
                            </p:stCondLst>
                            <p:childTnLst>
                              <p:par>
                                <p:cTn id="9" presetID="55" presetClass="entr" presetSubtype="0"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 calcmode="lin" valueType="num">
                                      <p:cBhvr>
                                        <p:cTn id="11" dur="1000" fill="hold"/>
                                        <p:tgtEl>
                                          <p:spTgt spid="138"/>
                                        </p:tgtEl>
                                        <p:attrNameLst>
                                          <p:attrName>ppt_w</p:attrName>
                                        </p:attrNameLst>
                                      </p:cBhvr>
                                      <p:tavLst>
                                        <p:tav tm="0">
                                          <p:val>
                                            <p:strVal val="#ppt_w*0.70"/>
                                          </p:val>
                                        </p:tav>
                                        <p:tav tm="100000">
                                          <p:val>
                                            <p:strVal val="#ppt_w"/>
                                          </p:val>
                                        </p:tav>
                                      </p:tavLst>
                                    </p:anim>
                                    <p:anim calcmode="lin" valueType="num">
                                      <p:cBhvr>
                                        <p:cTn id="12" dur="1000" fill="hold"/>
                                        <p:tgtEl>
                                          <p:spTgt spid="138"/>
                                        </p:tgtEl>
                                        <p:attrNameLst>
                                          <p:attrName>ppt_h</p:attrName>
                                        </p:attrNameLst>
                                      </p:cBhvr>
                                      <p:tavLst>
                                        <p:tav tm="0">
                                          <p:val>
                                            <p:strVal val="#ppt_h"/>
                                          </p:val>
                                        </p:tav>
                                        <p:tav tm="100000">
                                          <p:val>
                                            <p:strVal val="#ppt_h"/>
                                          </p:val>
                                        </p:tav>
                                      </p:tavLst>
                                    </p:anim>
                                    <p:animEffect transition="in" filter="fade">
                                      <p:cBhvr>
                                        <p:cTn id="13" dur="1000"/>
                                        <p:tgtEl>
                                          <p:spTgt spid="138"/>
                                        </p:tgtEl>
                                      </p:cBhvr>
                                    </p:animEffect>
                                  </p:childTnLst>
                                </p:cTn>
                              </p:par>
                              <p:par>
                                <p:cTn id="14" presetID="1" presetClass="entr" presetSubtype="0" fill="hold" nodeType="withEffect">
                                  <p:stCondLst>
                                    <p:cond delay="0"/>
                                  </p:stCondLst>
                                  <p:childTnLst>
                                    <p:set>
                                      <p:cBhvr>
                                        <p:cTn id="15" dur="1" fill="hold">
                                          <p:stCondLst>
                                            <p:cond delay="0"/>
                                          </p:stCondLst>
                                        </p:cTn>
                                        <p:tgtEl>
                                          <p:spTgt spid="8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22" presetClass="entr" presetSubtype="8" fill="hold" nodeType="with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wipe(left)">
                                      <p:cBhvr>
                                        <p:cTn id="22" dur="2000"/>
                                        <p:tgtEl>
                                          <p:spTgt spid="83"/>
                                        </p:tgtEl>
                                      </p:cBhvr>
                                    </p:animEffect>
                                  </p:childTnLst>
                                </p:cTn>
                              </p:par>
                              <p:par>
                                <p:cTn id="23" presetID="10" presetClass="exit" presetSubtype="0" fill="hold" nodeType="withEffect">
                                  <p:stCondLst>
                                    <p:cond delay="0"/>
                                  </p:stCondLst>
                                  <p:childTnLst>
                                    <p:animEffect transition="out" filter="fade">
                                      <p:cBhvr>
                                        <p:cTn id="24" dur="2000"/>
                                        <p:tgtEl>
                                          <p:spTgt spid="115"/>
                                        </p:tgtEl>
                                      </p:cBhvr>
                                    </p:animEffect>
                                    <p:set>
                                      <p:cBhvr>
                                        <p:cTn id="25" dur="1" fill="hold">
                                          <p:stCondLst>
                                            <p:cond delay="1999"/>
                                          </p:stCondLst>
                                        </p:cTn>
                                        <p:tgtEl>
                                          <p:spTgt spid="11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4.72222E-6 -4.93827E-6 L 0.22673 0.00371 " pathEditMode="relative" rAng="0" ptsTypes="AA">
                                      <p:cBhvr>
                                        <p:cTn id="32" dur="2000" fill="hold"/>
                                        <p:tgtEl>
                                          <p:spTgt spid="89"/>
                                        </p:tgtEl>
                                        <p:attrNameLst>
                                          <p:attrName>ppt_x</p:attrName>
                                          <p:attrName>ppt_y</p:attrName>
                                        </p:attrNameLst>
                                      </p:cBhvr>
                                      <p:rCtr x="11300" y="200"/>
                                    </p:animMotion>
                                  </p:childTnLst>
                                </p:cTn>
                              </p:par>
                              <p:par>
                                <p:cTn id="33" presetID="42" presetClass="path" presetSubtype="0" accel="50000" decel="50000" fill="hold" nodeType="withEffect">
                                  <p:stCondLst>
                                    <p:cond delay="0"/>
                                  </p:stCondLst>
                                  <p:childTnLst>
                                    <p:animMotion origin="layout" path="M 4.72222E-6 -3.7037E-6 L 0.2276 0.00155 " pathEditMode="relative" rAng="0" ptsTypes="AA">
                                      <p:cBhvr>
                                        <p:cTn id="34" dur="2000" fill="hold"/>
                                        <p:tgtEl>
                                          <p:spTgt spid="91"/>
                                        </p:tgtEl>
                                        <p:attrNameLst>
                                          <p:attrName>ppt_x</p:attrName>
                                          <p:attrName>ppt_y</p:attrName>
                                        </p:attrNameLst>
                                      </p:cBhvr>
                                      <p:rCtr x="11400" y="100"/>
                                    </p:animMotion>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par>
                                <p:cTn id="39" presetID="10" presetClass="exit" presetSubtype="0" fill="hold" grpId="0" nodeType="withEffect">
                                  <p:stCondLst>
                                    <p:cond delay="0"/>
                                  </p:stCondLst>
                                  <p:childTnLst>
                                    <p:animEffect transition="out" filter="fade">
                                      <p:cBhvr>
                                        <p:cTn id="40" dur="2000"/>
                                        <p:tgtEl>
                                          <p:spTgt spid="87"/>
                                        </p:tgtEl>
                                      </p:cBhvr>
                                    </p:animEffect>
                                    <p:set>
                                      <p:cBhvr>
                                        <p:cTn id="41" dur="1" fill="hold">
                                          <p:stCondLst>
                                            <p:cond delay="1999"/>
                                          </p:stCondLst>
                                        </p:cTn>
                                        <p:tgtEl>
                                          <p:spTgt spid="87"/>
                                        </p:tgtEl>
                                        <p:attrNameLst>
                                          <p:attrName>style.visibility</p:attrName>
                                        </p:attrNameLst>
                                      </p:cBhvr>
                                      <p:to>
                                        <p:strVal val="hidden"/>
                                      </p:to>
                                    </p:set>
                                  </p:childTnLst>
                                </p:cTn>
                              </p:par>
                              <p:par>
                                <p:cTn id="42" presetID="22" presetClass="entr" presetSubtype="8" fill="hold" grpId="0" nodeType="withEffect">
                                  <p:stCondLst>
                                    <p:cond delay="0"/>
                                  </p:stCondLst>
                                  <p:childTnLst>
                                    <p:set>
                                      <p:cBhvr>
                                        <p:cTn id="43" dur="1" fill="hold">
                                          <p:stCondLst>
                                            <p:cond delay="0"/>
                                          </p:stCondLst>
                                        </p:cTn>
                                        <p:tgtEl>
                                          <p:spTgt spid="82"/>
                                        </p:tgtEl>
                                        <p:attrNameLst>
                                          <p:attrName>style.visibility</p:attrName>
                                        </p:attrNameLst>
                                      </p:cBhvr>
                                      <p:to>
                                        <p:strVal val="visible"/>
                                      </p:to>
                                    </p:set>
                                    <p:animEffect transition="in" filter="wipe(left)">
                                      <p:cBhvr>
                                        <p:cTn id="44" dur="2000"/>
                                        <p:tgtEl>
                                          <p:spTgt spid="8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42" presetClass="path" presetSubtype="0" accel="50000" decel="50000" fill="hold" nodeType="withEffect">
                                  <p:stCondLst>
                                    <p:cond delay="0"/>
                                  </p:stCondLst>
                                  <p:childTnLst>
                                    <p:animMotion origin="layout" path="M -0.02083 3.58025E-6 L 0.27413 -0.03457 " pathEditMode="relative" rAng="0" ptsTypes="AA">
                                      <p:cBhvr>
                                        <p:cTn id="54" dur="2000" fill="hold"/>
                                        <p:tgtEl>
                                          <p:spTgt spid="6"/>
                                        </p:tgtEl>
                                        <p:attrNameLst>
                                          <p:attrName>ppt_x</p:attrName>
                                          <p:attrName>ppt_y</p:attrName>
                                        </p:attrNameLst>
                                      </p:cBhvr>
                                      <p:rCtr x="14700" y="-1700"/>
                                    </p:animMotion>
                                  </p:childTnLst>
                                </p:cTn>
                              </p:par>
                            </p:childTnLst>
                          </p:cTn>
                        </p:par>
                        <p:par>
                          <p:cTn id="55" fill="hold">
                            <p:stCondLst>
                              <p:cond delay="2500"/>
                            </p:stCondLst>
                            <p:childTnLst>
                              <p:par>
                                <p:cTn id="56" presetID="10" presetClass="entr" presetSubtype="0" fill="hold" grpId="0" nodeType="afterEffect">
                                  <p:stCondLst>
                                    <p:cond delay="0"/>
                                  </p:stCondLst>
                                  <p:childTnLst>
                                    <p:set>
                                      <p:cBhvr>
                                        <p:cTn id="57" dur="1" fill="hold">
                                          <p:stCondLst>
                                            <p:cond delay="0"/>
                                          </p:stCondLst>
                                        </p:cTn>
                                        <p:tgtEl>
                                          <p:spTgt spid="142"/>
                                        </p:tgtEl>
                                        <p:attrNameLst>
                                          <p:attrName>style.visibility</p:attrName>
                                        </p:attrNameLst>
                                      </p:cBhvr>
                                      <p:to>
                                        <p:strVal val="visible"/>
                                      </p:to>
                                    </p:set>
                                    <p:animEffect transition="in" filter="fade">
                                      <p:cBhvr>
                                        <p:cTn id="58" dur="10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2" grpId="0" animBg="1"/>
      <p:bldP spid="86" grpId="0"/>
      <p:bldP spid="87" grpId="0" animBg="1"/>
      <p:bldP spid="138" grpId="0" animBg="1"/>
      <p:bldP spid="14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to use HP StoreVirtual VSA</a:t>
            </a:r>
            <a:endParaRPr lang="en-US" dirty="0"/>
          </a:p>
        </p:txBody>
      </p:sp>
      <p:pic>
        <p:nvPicPr>
          <p:cNvPr id="3074"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24558" t="2159" r="24786" b="40841"/>
          <a:stretch/>
        </p:blipFill>
        <p:spPr bwMode="auto">
          <a:xfrm>
            <a:off x="506916" y="2451783"/>
            <a:ext cx="1013927" cy="824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2267160" y="790644"/>
            <a:ext cx="4358543" cy="4133308"/>
            <a:chOff x="631300" y="740884"/>
            <a:chExt cx="4358543" cy="4133308"/>
          </a:xfrm>
        </p:grpSpPr>
        <p:graphicFrame>
          <p:nvGraphicFramePr>
            <p:cNvPr id="10" name="Diagram 9"/>
            <p:cNvGraphicFramePr/>
            <p:nvPr>
              <p:extLst>
                <p:ext uri="{D42A27DB-BD31-4B8C-83A1-F6EECF244321}">
                  <p14:modId xmlns:p14="http://schemas.microsoft.com/office/powerpoint/2010/main" val="2186013671"/>
                </p:ext>
              </p:extLst>
            </p:nvPr>
          </p:nvGraphicFramePr>
          <p:xfrm>
            <a:off x="631300" y="740884"/>
            <a:ext cx="4358344" cy="41333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p:cNvSpPr txBox="1"/>
            <p:nvPr/>
          </p:nvSpPr>
          <p:spPr>
            <a:xfrm>
              <a:off x="1641875" y="1735903"/>
              <a:ext cx="2908425" cy="461665"/>
            </a:xfrm>
            <a:prstGeom prst="rect">
              <a:avLst/>
            </a:prstGeom>
            <a:noFill/>
          </p:spPr>
          <p:txBody>
            <a:bodyPr wrap="none" rtlCol="0" anchor="ctr" anchorCtr="0">
              <a:spAutoFit/>
            </a:bodyPr>
            <a:lstStyle/>
            <a:p>
              <a:pPr marL="174625" indent="-174625">
                <a:buClr>
                  <a:schemeClr val="tx2"/>
                </a:buClr>
                <a:buSzPct val="80000"/>
                <a:buFont typeface="Arial" pitchFamily="34" charset="0"/>
                <a:buChar char="•"/>
              </a:pPr>
              <a:r>
                <a:rPr lang="en-US" sz="1200" dirty="0" smtClean="0">
                  <a:latin typeface="+mj-lt"/>
                </a:rPr>
                <a:t>HA storage for smaller VM environments</a:t>
              </a:r>
            </a:p>
            <a:p>
              <a:pPr marL="174625" indent="-174625">
                <a:buClr>
                  <a:schemeClr val="tx2"/>
                </a:buClr>
                <a:buSzPct val="80000"/>
                <a:buFont typeface="Arial" pitchFamily="34" charset="0"/>
                <a:buChar char="•"/>
              </a:pPr>
              <a:r>
                <a:rPr lang="en-US" sz="1200" dirty="0" smtClean="0"/>
                <a:t>Affordable disaster </a:t>
              </a:r>
              <a:r>
                <a:rPr lang="en-US" sz="1200" dirty="0"/>
                <a:t>recovery </a:t>
              </a:r>
            </a:p>
          </p:txBody>
        </p:sp>
        <p:sp>
          <p:nvSpPr>
            <p:cNvPr id="12" name="TextBox 11"/>
            <p:cNvSpPr txBox="1"/>
            <p:nvPr/>
          </p:nvSpPr>
          <p:spPr>
            <a:xfrm>
              <a:off x="1641875" y="2579208"/>
              <a:ext cx="3347968" cy="461665"/>
            </a:xfrm>
            <a:prstGeom prst="rect">
              <a:avLst/>
            </a:prstGeom>
            <a:noFill/>
          </p:spPr>
          <p:txBody>
            <a:bodyPr wrap="none" rtlCol="0" anchor="ctr" anchorCtr="0">
              <a:spAutoFit/>
            </a:bodyPr>
            <a:lstStyle/>
            <a:p>
              <a:pPr marL="174625" indent="-174625">
                <a:buClr>
                  <a:schemeClr val="tx2"/>
                </a:buClr>
                <a:buSzPct val="80000"/>
                <a:buFont typeface="Arial" pitchFamily="34" charset="0"/>
                <a:buChar char="•"/>
              </a:pPr>
              <a:r>
                <a:rPr lang="en-US" sz="1200" dirty="0" smtClean="0">
                  <a:latin typeface="+mj-lt"/>
                </a:rPr>
                <a:t>Repurpose existing DAS or SAN</a:t>
              </a:r>
            </a:p>
            <a:p>
              <a:pPr marL="174625" indent="-174625">
                <a:buClr>
                  <a:schemeClr val="tx2"/>
                </a:buClr>
                <a:buSzPct val="80000"/>
                <a:buFont typeface="Arial" pitchFamily="34" charset="0"/>
                <a:buChar char="•"/>
              </a:pPr>
              <a:r>
                <a:rPr lang="en-US" sz="1200" dirty="0" smtClean="0">
                  <a:latin typeface="+mj-lt"/>
                </a:rPr>
                <a:t>Migrate to production StoreVirtual arrays online</a:t>
              </a:r>
            </a:p>
          </p:txBody>
        </p:sp>
        <p:sp>
          <p:nvSpPr>
            <p:cNvPr id="13" name="TextBox 12"/>
            <p:cNvSpPr txBox="1"/>
            <p:nvPr/>
          </p:nvSpPr>
          <p:spPr>
            <a:xfrm>
              <a:off x="1641875" y="3412302"/>
              <a:ext cx="2741200" cy="461665"/>
            </a:xfrm>
            <a:prstGeom prst="rect">
              <a:avLst/>
            </a:prstGeom>
            <a:noFill/>
          </p:spPr>
          <p:txBody>
            <a:bodyPr wrap="none" rtlCol="0" anchor="ctr" anchorCtr="0">
              <a:spAutoFit/>
            </a:bodyPr>
            <a:lstStyle/>
            <a:p>
              <a:pPr marL="174625" indent="-174625">
                <a:buClr>
                  <a:schemeClr val="tx2"/>
                </a:buClr>
                <a:buSzPct val="80000"/>
                <a:buFont typeface="Arial" pitchFamily="34" charset="0"/>
                <a:buChar char="•"/>
              </a:pPr>
              <a:r>
                <a:rPr lang="en-US" sz="1200" dirty="0" smtClean="0">
                  <a:latin typeface="+mj-lt"/>
                </a:rPr>
                <a:t>Create SSD tiers for high performance</a:t>
              </a:r>
            </a:p>
            <a:p>
              <a:pPr marL="174625" indent="-174625">
                <a:buClr>
                  <a:schemeClr val="tx2"/>
                </a:buClr>
                <a:buSzPct val="80000"/>
                <a:buFont typeface="Arial" pitchFamily="34" charset="0"/>
                <a:buChar char="•"/>
              </a:pPr>
              <a:r>
                <a:rPr lang="en-US" sz="1200" dirty="0" smtClean="0">
                  <a:latin typeface="+mj-lt"/>
                </a:rPr>
                <a:t>Build from blade or </a:t>
              </a:r>
              <a:r>
                <a:rPr lang="en-US" sz="1200" dirty="0">
                  <a:latin typeface="+mj-lt"/>
                </a:rPr>
                <a:t>s</a:t>
              </a:r>
              <a:r>
                <a:rPr lang="en-US" sz="1200" dirty="0" smtClean="0">
                  <a:latin typeface="+mj-lt"/>
                </a:rPr>
                <a:t>erver disks</a:t>
              </a:r>
            </a:p>
          </p:txBody>
        </p:sp>
        <p:sp>
          <p:nvSpPr>
            <p:cNvPr id="14" name="TextBox 13"/>
            <p:cNvSpPr txBox="1"/>
            <p:nvPr/>
          </p:nvSpPr>
          <p:spPr>
            <a:xfrm>
              <a:off x="1635860" y="884255"/>
              <a:ext cx="3311291" cy="461665"/>
            </a:xfrm>
            <a:prstGeom prst="rect">
              <a:avLst/>
            </a:prstGeom>
            <a:noFill/>
          </p:spPr>
          <p:txBody>
            <a:bodyPr wrap="none" rtlCol="0" anchor="ctr" anchorCtr="0">
              <a:spAutoFit/>
            </a:bodyPr>
            <a:lstStyle/>
            <a:p>
              <a:pPr marL="174625" indent="-174625">
                <a:buClr>
                  <a:schemeClr val="tx2"/>
                </a:buClr>
                <a:buSzPct val="80000"/>
                <a:buFont typeface="Arial" pitchFamily="34" charset="0"/>
                <a:buChar char="•"/>
              </a:pPr>
              <a:r>
                <a:rPr lang="en-US" sz="1200" dirty="0" smtClean="0">
                  <a:latin typeface="+mj-lt"/>
                </a:rPr>
                <a:t>Fully featured shared storage for virtualization</a:t>
              </a:r>
            </a:p>
            <a:p>
              <a:pPr marL="174625" indent="-174625">
                <a:buClr>
                  <a:schemeClr val="tx2"/>
                </a:buClr>
                <a:buSzPct val="80000"/>
                <a:buFont typeface="Arial" pitchFamily="34" charset="0"/>
                <a:buChar char="•"/>
              </a:pPr>
              <a:r>
                <a:rPr lang="en-US" sz="1200" dirty="0" smtClean="0"/>
                <a:t>Upgrade to StoreVirtual appliances online</a:t>
              </a:r>
              <a:endParaRPr lang="en-US" sz="1200" dirty="0"/>
            </a:p>
          </p:txBody>
        </p:sp>
        <p:sp>
          <p:nvSpPr>
            <p:cNvPr id="15" name="TextBox 14"/>
            <p:cNvSpPr txBox="1"/>
            <p:nvPr/>
          </p:nvSpPr>
          <p:spPr>
            <a:xfrm>
              <a:off x="1641875" y="4270661"/>
              <a:ext cx="3142079" cy="461665"/>
            </a:xfrm>
            <a:prstGeom prst="rect">
              <a:avLst/>
            </a:prstGeom>
            <a:noFill/>
          </p:spPr>
          <p:txBody>
            <a:bodyPr wrap="none" rtlCol="0" anchor="ctr" anchorCtr="0">
              <a:spAutoFit/>
            </a:bodyPr>
            <a:lstStyle/>
            <a:p>
              <a:pPr marL="174625" indent="-174625">
                <a:buClr>
                  <a:schemeClr val="tx2"/>
                </a:buClr>
                <a:buSzPct val="80000"/>
                <a:buFont typeface="Arial" pitchFamily="34" charset="0"/>
                <a:buChar char="•"/>
              </a:pPr>
              <a:r>
                <a:rPr lang="en-US" sz="1200" dirty="0" smtClean="0"/>
                <a:t>Utilize capacity of existing infrastructure </a:t>
              </a:r>
            </a:p>
            <a:p>
              <a:pPr marL="174625" indent="-174625">
                <a:buClr>
                  <a:schemeClr val="tx2"/>
                </a:buClr>
                <a:buSzPct val="80000"/>
                <a:buFont typeface="Arial" pitchFamily="34" charset="0"/>
                <a:buChar char="•"/>
              </a:pPr>
              <a:r>
                <a:rPr lang="en-US" sz="1200" dirty="0" smtClean="0">
                  <a:latin typeface="+mj-lt"/>
                </a:rPr>
                <a:t>Easily adapt to changing customer demands</a:t>
              </a:r>
            </a:p>
          </p:txBody>
        </p:sp>
        <p:sp>
          <p:nvSpPr>
            <p:cNvPr id="2" name="TextBox 1"/>
            <p:cNvSpPr txBox="1"/>
            <p:nvPr/>
          </p:nvSpPr>
          <p:spPr>
            <a:xfrm>
              <a:off x="727788" y="909969"/>
              <a:ext cx="821094" cy="415498"/>
            </a:xfrm>
            <a:prstGeom prst="rect">
              <a:avLst/>
            </a:prstGeom>
            <a:noFill/>
          </p:spPr>
          <p:txBody>
            <a:bodyPr wrap="square" rtlCol="0">
              <a:spAutoFit/>
            </a:bodyPr>
            <a:lstStyle/>
            <a:p>
              <a:pPr marL="0" algn="ctr" defTabSz="430213">
                <a:spcAft>
                  <a:spcPts val="400"/>
                </a:spcAft>
                <a:buSzPct val="100000"/>
              </a:pPr>
              <a:r>
                <a:rPr lang="en-US" sz="1050" dirty="0" smtClean="0">
                  <a:solidFill>
                    <a:srgbClr val="000000"/>
                  </a:solidFill>
                  <a:latin typeface="HP Simplified" pitchFamily="34" charset="0"/>
                  <a:cs typeface="HP Simplified" pitchFamily="34" charset="0"/>
                </a:rPr>
                <a:t>Start small then grow</a:t>
              </a:r>
            </a:p>
          </p:txBody>
        </p:sp>
        <p:sp>
          <p:nvSpPr>
            <p:cNvPr id="16" name="TextBox 15"/>
            <p:cNvSpPr txBox="1"/>
            <p:nvPr/>
          </p:nvSpPr>
          <p:spPr>
            <a:xfrm>
              <a:off x="727788" y="1678196"/>
              <a:ext cx="821094" cy="577081"/>
            </a:xfrm>
            <a:prstGeom prst="rect">
              <a:avLst/>
            </a:prstGeom>
            <a:noFill/>
          </p:spPr>
          <p:txBody>
            <a:bodyPr wrap="square" rtlCol="0">
              <a:spAutoFit/>
            </a:bodyPr>
            <a:lstStyle/>
            <a:p>
              <a:pPr marL="0" algn="ctr" defTabSz="430213">
                <a:spcAft>
                  <a:spcPts val="400"/>
                </a:spcAft>
                <a:buSzPct val="100000"/>
              </a:pPr>
              <a:r>
                <a:rPr lang="en-US" sz="1050" dirty="0" smtClean="0">
                  <a:solidFill>
                    <a:srgbClr val="000000"/>
                  </a:solidFill>
                  <a:latin typeface="HP Simplified" pitchFamily="34" charset="0"/>
                  <a:cs typeface="HP Simplified" pitchFamily="34" charset="0"/>
                </a:rPr>
                <a:t>Remote &amp; Branch offices</a:t>
              </a:r>
            </a:p>
          </p:txBody>
        </p:sp>
        <p:sp>
          <p:nvSpPr>
            <p:cNvPr id="17" name="TextBox 16"/>
            <p:cNvSpPr txBox="1"/>
            <p:nvPr/>
          </p:nvSpPr>
          <p:spPr>
            <a:xfrm>
              <a:off x="727788" y="2606715"/>
              <a:ext cx="821094" cy="415498"/>
            </a:xfrm>
            <a:prstGeom prst="rect">
              <a:avLst/>
            </a:prstGeom>
            <a:noFill/>
          </p:spPr>
          <p:txBody>
            <a:bodyPr wrap="square" rtlCol="0">
              <a:spAutoFit/>
            </a:bodyPr>
            <a:lstStyle/>
            <a:p>
              <a:pPr marL="0" algn="ctr" defTabSz="430213">
                <a:spcAft>
                  <a:spcPts val="400"/>
                </a:spcAft>
                <a:buSzPct val="100000"/>
              </a:pPr>
              <a:r>
                <a:rPr lang="en-US" sz="1050" dirty="0" smtClean="0">
                  <a:solidFill>
                    <a:srgbClr val="000000"/>
                  </a:solidFill>
                  <a:latin typeface="HP Simplified" pitchFamily="34" charset="0"/>
                  <a:cs typeface="HP Simplified" pitchFamily="34" charset="0"/>
                </a:rPr>
                <a:t>Testing sandbox</a:t>
              </a:r>
            </a:p>
          </p:txBody>
        </p:sp>
        <p:sp>
          <p:nvSpPr>
            <p:cNvPr id="18" name="TextBox 17"/>
            <p:cNvSpPr txBox="1"/>
            <p:nvPr/>
          </p:nvSpPr>
          <p:spPr>
            <a:xfrm>
              <a:off x="727788" y="3354595"/>
              <a:ext cx="821094" cy="577081"/>
            </a:xfrm>
            <a:prstGeom prst="rect">
              <a:avLst/>
            </a:prstGeom>
            <a:noFill/>
          </p:spPr>
          <p:txBody>
            <a:bodyPr wrap="square" rtlCol="0">
              <a:spAutoFit/>
            </a:bodyPr>
            <a:lstStyle/>
            <a:p>
              <a:pPr marL="0" algn="ctr" defTabSz="430213">
                <a:spcAft>
                  <a:spcPts val="400"/>
                </a:spcAft>
                <a:buSzPct val="100000"/>
              </a:pPr>
              <a:r>
                <a:rPr lang="en-US" sz="1050" dirty="0" smtClean="0">
                  <a:solidFill>
                    <a:srgbClr val="000000"/>
                  </a:solidFill>
                  <a:latin typeface="HP Simplified" pitchFamily="34" charset="0"/>
                  <a:cs typeface="HP Simplified" pitchFamily="34" charset="0"/>
                </a:rPr>
                <a:t>Additional storage tier</a:t>
              </a:r>
            </a:p>
          </p:txBody>
        </p:sp>
        <p:sp>
          <p:nvSpPr>
            <p:cNvPr id="19" name="TextBox 18"/>
            <p:cNvSpPr txBox="1"/>
            <p:nvPr/>
          </p:nvSpPr>
          <p:spPr>
            <a:xfrm>
              <a:off x="727788" y="4212954"/>
              <a:ext cx="821094" cy="577081"/>
            </a:xfrm>
            <a:prstGeom prst="rect">
              <a:avLst/>
            </a:prstGeom>
            <a:noFill/>
          </p:spPr>
          <p:txBody>
            <a:bodyPr wrap="square" rtlCol="0">
              <a:spAutoFit/>
            </a:bodyPr>
            <a:lstStyle/>
            <a:p>
              <a:pPr marL="0" algn="ctr" defTabSz="430213">
                <a:spcAft>
                  <a:spcPts val="400"/>
                </a:spcAft>
                <a:buSzPct val="100000"/>
              </a:pPr>
              <a:r>
                <a:rPr lang="en-US" sz="1050" dirty="0" smtClean="0">
                  <a:solidFill>
                    <a:srgbClr val="000000"/>
                  </a:solidFill>
                  <a:latin typeface="HP Simplified" pitchFamily="34" charset="0"/>
                  <a:cs typeface="HP Simplified" pitchFamily="34" charset="0"/>
                </a:rPr>
                <a:t>Cloud Service Providers</a:t>
              </a:r>
            </a:p>
          </p:txBody>
        </p:sp>
      </p:grpSp>
    </p:spTree>
    <p:extLst>
      <p:ext uri="{BB962C8B-B14F-4D97-AF65-F5344CB8AC3E}">
        <p14:creationId xmlns:p14="http://schemas.microsoft.com/office/powerpoint/2010/main" val="3282829420"/>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Affordable HA and DR for small or remote sites</a:t>
            </a:r>
            <a:endParaRPr lang="en-US" dirty="0"/>
          </a:p>
        </p:txBody>
      </p:sp>
      <p:sp>
        <p:nvSpPr>
          <p:cNvPr id="4" name="Title 3"/>
          <p:cNvSpPr>
            <a:spLocks noGrp="1"/>
          </p:cNvSpPr>
          <p:nvPr>
            <p:ph type="title"/>
          </p:nvPr>
        </p:nvSpPr>
        <p:spPr/>
        <p:txBody>
          <a:bodyPr/>
          <a:lstStyle/>
          <a:p>
            <a:r>
              <a:rPr lang="en-GB" dirty="0" smtClean="0"/>
              <a:t>HP StoreVirtual VSA for SMB</a:t>
            </a:r>
            <a:endParaRPr lang="en-GB" dirty="0"/>
          </a:p>
        </p:txBody>
      </p:sp>
      <p:sp>
        <p:nvSpPr>
          <p:cNvPr id="7" name="Text Placeholder 6"/>
          <p:cNvSpPr>
            <a:spLocks noGrp="1"/>
          </p:cNvSpPr>
          <p:nvPr>
            <p:ph sz="quarter" idx="10"/>
          </p:nvPr>
        </p:nvSpPr>
        <p:spPr>
          <a:xfrm>
            <a:off x="329184" y="1188721"/>
            <a:ext cx="4718304" cy="3228975"/>
          </a:xfrm>
        </p:spPr>
        <p:txBody>
          <a:bodyPr/>
          <a:lstStyle/>
          <a:p>
            <a:r>
              <a:rPr lang="en-US" dirty="0" smtClean="0"/>
              <a:t>StoreVirtual VM for vSphere and Hyper-V</a:t>
            </a:r>
          </a:p>
          <a:p>
            <a:pPr lvl="1"/>
            <a:r>
              <a:rPr lang="en-US" dirty="0" smtClean="0"/>
              <a:t>Turn servers into fully featured, highly available arrays</a:t>
            </a:r>
          </a:p>
          <a:p>
            <a:pPr lvl="2"/>
            <a:r>
              <a:rPr lang="en-US" dirty="0" smtClean="0"/>
              <a:t>Support any server certified for VMware  vSphere or qualified for Microsoft Hyper-V</a:t>
            </a:r>
          </a:p>
          <a:p>
            <a:pPr lvl="2"/>
            <a:r>
              <a:rPr lang="en-US" dirty="0" smtClean="0"/>
              <a:t>Convert existing direct-attached storage into </a:t>
            </a:r>
            <a:br>
              <a:rPr lang="en-US" dirty="0" smtClean="0"/>
            </a:br>
            <a:r>
              <a:rPr lang="en-US" dirty="0" smtClean="0"/>
              <a:t>StoreVirtual Storage</a:t>
            </a:r>
          </a:p>
          <a:p>
            <a:pPr lvl="2"/>
            <a:r>
              <a:rPr lang="en-US" dirty="0" smtClean="0"/>
              <a:t>Repurpose existing SAN hardware</a:t>
            </a:r>
          </a:p>
          <a:p>
            <a:pPr lvl="1"/>
            <a:endParaRPr lang="en-US" dirty="0" smtClean="0"/>
          </a:p>
        </p:txBody>
      </p:sp>
      <p:pic>
        <p:nvPicPr>
          <p:cNvPr id="102" name="Picture 11" descr="C:\Users\wagnerge\Pictures\SDW_Icons_Final_v2\SDW_Icons_Final_v2\Servers\General_Server\SW_General_Server_LG.png"/>
          <p:cNvPicPr>
            <a:picLocks noChangeAspect="1" noChangeArrowheads="1"/>
          </p:cNvPicPr>
          <p:nvPr/>
        </p:nvPicPr>
        <p:blipFill>
          <a:blip r:embed="rId3" cstate="screen"/>
          <a:srcRect/>
          <a:stretch>
            <a:fillRect/>
          </a:stretch>
        </p:blipFill>
        <p:spPr bwMode="auto">
          <a:xfrm>
            <a:off x="5085344" y="1790630"/>
            <a:ext cx="4803775" cy="3267075"/>
          </a:xfrm>
          <a:prstGeom prst="rect">
            <a:avLst/>
          </a:prstGeom>
          <a:noFill/>
        </p:spPr>
      </p:pic>
      <p:pic>
        <p:nvPicPr>
          <p:cNvPr id="103" name="Picture 102" descr="windows-server-2008-hyper-v-logo-v_2.png"/>
          <p:cNvPicPr>
            <a:picLocks noChangeAspect="1"/>
          </p:cNvPicPr>
          <p:nvPr/>
        </p:nvPicPr>
        <p:blipFill>
          <a:blip r:embed="rId4" cstate="screen"/>
          <a:stretch>
            <a:fillRect/>
          </a:stretch>
        </p:blipFill>
        <p:spPr>
          <a:xfrm>
            <a:off x="5416162" y="2840167"/>
            <a:ext cx="1518788" cy="677332"/>
          </a:xfrm>
          <a:prstGeom prst="rect">
            <a:avLst/>
          </a:prstGeom>
          <a:scene3d>
            <a:camera prst="isometricTopUp"/>
            <a:lightRig rig="threePt" dir="t"/>
          </a:scene3d>
        </p:spPr>
      </p:pic>
      <p:pic>
        <p:nvPicPr>
          <p:cNvPr id="104" name="Picture 103" descr="vmware-logo.png"/>
          <p:cNvPicPr>
            <a:picLocks noChangeAspect="1"/>
          </p:cNvPicPr>
          <p:nvPr/>
        </p:nvPicPr>
        <p:blipFill>
          <a:blip r:embed="rId5" cstate="screen"/>
          <a:stretch>
            <a:fillRect/>
          </a:stretch>
        </p:blipFill>
        <p:spPr>
          <a:xfrm>
            <a:off x="5854540" y="3335175"/>
            <a:ext cx="1385253" cy="315145"/>
          </a:xfrm>
          <a:prstGeom prst="rect">
            <a:avLst/>
          </a:prstGeom>
          <a:scene3d>
            <a:camera prst="isometricTopUp"/>
            <a:lightRig rig="threePt" dir="t"/>
          </a:scene3d>
        </p:spPr>
      </p:pic>
      <p:sp>
        <p:nvSpPr>
          <p:cNvPr id="105" name="Rectangle 104"/>
          <p:cNvSpPr/>
          <p:nvPr/>
        </p:nvSpPr>
        <p:spPr>
          <a:xfrm>
            <a:off x="5425807" y="3687672"/>
            <a:ext cx="511790" cy="272956"/>
          </a:xfrm>
          <a:prstGeom prst="rect">
            <a:avLst/>
          </a:prstGeom>
          <a:solidFill>
            <a:srgbClr val="EB5F01">
              <a:alpha val="49000"/>
            </a:srgbClr>
          </a:solidFill>
          <a:ln w="12700" cap="flat" cmpd="sng" algn="ctr">
            <a:noFill/>
            <a:prstDash val="solid"/>
          </a:ln>
          <a:effectLst/>
          <a:scene3d>
            <a:camera prst="isometricLeftDown"/>
            <a:lightRig rig="threePt" dir="t"/>
          </a:scene3d>
        </p:spPr>
        <p:txBody>
          <a:bodyPr lIns="91420" tIns="45710" rIns="91420" bIns="45710" rtlCol="0" anchor="ctr"/>
          <a:lstStyle/>
          <a:p>
            <a:pPr marL="0" marR="0" lvl="0" indent="0" algn="ctr" defTabSz="914400" eaLnBrk="1" fontAlgn="auto" latinLnBrk="0" hangingPunct="1">
              <a:lnSpc>
                <a:spcPct val="85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prstClr val="white"/>
              </a:solidFill>
              <a:effectLst/>
              <a:uLnTx/>
              <a:uFillTx/>
              <a:latin typeface="Futura Bk"/>
              <a:ea typeface="+mn-ea"/>
              <a:cs typeface="+mn-cs"/>
            </a:endParaRPr>
          </a:p>
        </p:txBody>
      </p:sp>
      <p:sp>
        <p:nvSpPr>
          <p:cNvPr id="107" name="Rectangle 106"/>
          <p:cNvSpPr/>
          <p:nvPr/>
        </p:nvSpPr>
        <p:spPr>
          <a:xfrm>
            <a:off x="5434905" y="3901488"/>
            <a:ext cx="511790" cy="272956"/>
          </a:xfrm>
          <a:prstGeom prst="rect">
            <a:avLst/>
          </a:prstGeom>
          <a:solidFill>
            <a:srgbClr val="5191CD">
              <a:lumMod val="60000"/>
              <a:lumOff val="40000"/>
              <a:alpha val="49000"/>
            </a:srgbClr>
          </a:solidFill>
          <a:ln w="12700" cap="flat" cmpd="sng" algn="ctr">
            <a:noFill/>
            <a:prstDash val="solid"/>
          </a:ln>
          <a:effectLst/>
          <a:scene3d>
            <a:camera prst="isometricLeftDown"/>
            <a:lightRig rig="threePt" dir="t"/>
          </a:scene3d>
        </p:spPr>
        <p:txBody>
          <a:bodyPr lIns="91420" tIns="45710" rIns="91420" bIns="45710" rtlCol="0" anchor="ctr"/>
          <a:lstStyle/>
          <a:p>
            <a:pPr marL="0" marR="0" lvl="0" indent="0" algn="ctr" defTabSz="914400" eaLnBrk="1" fontAlgn="auto" latinLnBrk="0" hangingPunct="1">
              <a:lnSpc>
                <a:spcPct val="85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prstClr val="white"/>
              </a:solidFill>
              <a:effectLst/>
              <a:uLnTx/>
              <a:uFillTx/>
              <a:latin typeface="Futura Bk"/>
              <a:ea typeface="+mn-ea"/>
              <a:cs typeface="+mn-cs"/>
            </a:endParaRPr>
          </a:p>
        </p:txBody>
      </p:sp>
      <p:sp>
        <p:nvSpPr>
          <p:cNvPr id="108" name="Rectangle 107"/>
          <p:cNvSpPr/>
          <p:nvPr/>
        </p:nvSpPr>
        <p:spPr>
          <a:xfrm>
            <a:off x="5798845" y="3883286"/>
            <a:ext cx="511790" cy="541363"/>
          </a:xfrm>
          <a:prstGeom prst="rect">
            <a:avLst/>
          </a:prstGeom>
          <a:solidFill>
            <a:srgbClr val="5191CD">
              <a:lumMod val="60000"/>
              <a:lumOff val="40000"/>
              <a:alpha val="49000"/>
            </a:srgbClr>
          </a:solidFill>
          <a:ln w="12700" cap="flat" cmpd="sng" algn="ctr">
            <a:noFill/>
            <a:prstDash val="solid"/>
          </a:ln>
          <a:effectLst/>
          <a:scene3d>
            <a:camera prst="isometricLeftDown"/>
            <a:lightRig rig="threePt" dir="t"/>
          </a:scene3d>
        </p:spPr>
        <p:txBody>
          <a:bodyPr lIns="91420" tIns="45710" rIns="91420" bIns="45710" rtlCol="0" anchor="ctr"/>
          <a:lstStyle/>
          <a:p>
            <a:pPr marL="0" marR="0" lvl="0" indent="0" algn="ctr" defTabSz="914400" eaLnBrk="1" fontAlgn="auto" latinLnBrk="0" hangingPunct="1">
              <a:lnSpc>
                <a:spcPct val="85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prstClr val="white"/>
              </a:solidFill>
              <a:effectLst/>
              <a:uLnTx/>
              <a:uFillTx/>
              <a:latin typeface="Futura Bk"/>
              <a:ea typeface="+mn-ea"/>
              <a:cs typeface="+mn-cs"/>
            </a:endParaRPr>
          </a:p>
        </p:txBody>
      </p:sp>
      <p:pic>
        <p:nvPicPr>
          <p:cNvPr id="109" name="Picture 11" descr="C:\Users\wagnerge\Pictures\SDW_Icons_Final_v2\SDW_Icons_Final_v2\Servers\General_Server\SW_General_Server_LG.png"/>
          <p:cNvPicPr>
            <a:picLocks noChangeAspect="1" noChangeArrowheads="1"/>
          </p:cNvPicPr>
          <p:nvPr/>
        </p:nvPicPr>
        <p:blipFill>
          <a:blip r:embed="rId3" cstate="screen"/>
          <a:srcRect/>
          <a:stretch>
            <a:fillRect/>
          </a:stretch>
        </p:blipFill>
        <p:spPr bwMode="auto">
          <a:xfrm>
            <a:off x="5082024" y="1278190"/>
            <a:ext cx="4803775" cy="3267075"/>
          </a:xfrm>
          <a:prstGeom prst="rect">
            <a:avLst/>
          </a:prstGeom>
          <a:noFill/>
        </p:spPr>
      </p:pic>
      <p:sp>
        <p:nvSpPr>
          <p:cNvPr id="110" name="Rectangle 109"/>
          <p:cNvSpPr/>
          <p:nvPr/>
        </p:nvSpPr>
        <p:spPr>
          <a:xfrm>
            <a:off x="5434905" y="3178156"/>
            <a:ext cx="511790" cy="272956"/>
          </a:xfrm>
          <a:prstGeom prst="rect">
            <a:avLst/>
          </a:prstGeom>
          <a:solidFill>
            <a:srgbClr val="EB5F01">
              <a:alpha val="49000"/>
            </a:srgbClr>
          </a:solidFill>
          <a:ln w="12700" cap="flat" cmpd="sng" algn="ctr">
            <a:noFill/>
            <a:prstDash val="solid"/>
          </a:ln>
          <a:effectLst/>
          <a:scene3d>
            <a:camera prst="isometricLeftDown"/>
            <a:lightRig rig="threePt" dir="t"/>
          </a:scene3d>
        </p:spPr>
        <p:txBody>
          <a:bodyPr lIns="91420" tIns="45710" rIns="91420" bIns="45710" rtlCol="0" anchor="ctr"/>
          <a:lstStyle/>
          <a:p>
            <a:pPr marL="0" marR="0" lvl="0" indent="0" algn="ctr" defTabSz="914400" eaLnBrk="1" fontAlgn="auto" latinLnBrk="0" hangingPunct="1">
              <a:lnSpc>
                <a:spcPct val="85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prstClr val="white"/>
              </a:solidFill>
              <a:effectLst/>
              <a:uLnTx/>
              <a:uFillTx/>
              <a:latin typeface="Futura Bk"/>
              <a:ea typeface="+mn-ea"/>
              <a:cs typeface="+mn-cs"/>
            </a:endParaRPr>
          </a:p>
        </p:txBody>
      </p:sp>
      <p:sp>
        <p:nvSpPr>
          <p:cNvPr id="112" name="Rectangle 111"/>
          <p:cNvSpPr/>
          <p:nvPr/>
        </p:nvSpPr>
        <p:spPr>
          <a:xfrm>
            <a:off x="5444003" y="3391972"/>
            <a:ext cx="511790" cy="272956"/>
          </a:xfrm>
          <a:prstGeom prst="rect">
            <a:avLst/>
          </a:prstGeom>
          <a:solidFill>
            <a:srgbClr val="5191CD">
              <a:lumMod val="60000"/>
              <a:lumOff val="40000"/>
              <a:alpha val="49000"/>
            </a:srgbClr>
          </a:solidFill>
          <a:ln w="12700" cap="flat" cmpd="sng" algn="ctr">
            <a:noFill/>
            <a:prstDash val="solid"/>
          </a:ln>
          <a:effectLst/>
          <a:scene3d>
            <a:camera prst="isometricLeftDown"/>
            <a:lightRig rig="threePt" dir="t"/>
          </a:scene3d>
        </p:spPr>
        <p:txBody>
          <a:bodyPr lIns="91420" tIns="45710" rIns="91420" bIns="45710" rtlCol="0" anchor="ctr"/>
          <a:lstStyle/>
          <a:p>
            <a:pPr marL="0" marR="0" lvl="0" indent="0" algn="ctr" defTabSz="914400" eaLnBrk="1" fontAlgn="auto" latinLnBrk="0" hangingPunct="1">
              <a:lnSpc>
                <a:spcPct val="85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prstClr val="white"/>
              </a:solidFill>
              <a:effectLst/>
              <a:uLnTx/>
              <a:uFillTx/>
              <a:latin typeface="Futura Bk"/>
              <a:ea typeface="+mn-ea"/>
              <a:cs typeface="+mn-cs"/>
            </a:endParaRPr>
          </a:p>
        </p:txBody>
      </p:sp>
      <p:sp>
        <p:nvSpPr>
          <p:cNvPr id="113" name="Rectangle 112"/>
          <p:cNvSpPr/>
          <p:nvPr/>
        </p:nvSpPr>
        <p:spPr>
          <a:xfrm>
            <a:off x="5807943" y="3373770"/>
            <a:ext cx="511790" cy="541363"/>
          </a:xfrm>
          <a:prstGeom prst="rect">
            <a:avLst/>
          </a:prstGeom>
          <a:solidFill>
            <a:srgbClr val="5191CD">
              <a:lumMod val="60000"/>
              <a:lumOff val="40000"/>
              <a:alpha val="49000"/>
            </a:srgbClr>
          </a:solidFill>
          <a:ln w="12700" cap="flat" cmpd="sng" algn="ctr">
            <a:noFill/>
            <a:prstDash val="solid"/>
          </a:ln>
          <a:effectLst/>
          <a:scene3d>
            <a:camera prst="isometricLeftDown"/>
            <a:lightRig rig="threePt" dir="t"/>
          </a:scene3d>
        </p:spPr>
        <p:txBody>
          <a:bodyPr lIns="91420" tIns="45710" rIns="91420" bIns="45710" rtlCol="0" anchor="ctr"/>
          <a:lstStyle/>
          <a:p>
            <a:pPr marL="0" marR="0" lvl="0" indent="0" algn="ctr" defTabSz="914400" eaLnBrk="1" fontAlgn="auto" latinLnBrk="0" hangingPunct="1">
              <a:lnSpc>
                <a:spcPct val="85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prstClr val="white"/>
              </a:solidFill>
              <a:effectLst/>
              <a:uLnTx/>
              <a:uFillTx/>
              <a:latin typeface="Futura Bk"/>
              <a:ea typeface="+mn-ea"/>
              <a:cs typeface="+mn-cs"/>
            </a:endParaRPr>
          </a:p>
        </p:txBody>
      </p:sp>
      <p:pic>
        <p:nvPicPr>
          <p:cNvPr id="114" name="Picture 11" descr="C:\Users\wagnerge\Pictures\SDW_Icons_Final_v2\SDW_Icons_Final_v2\Servers\General_Server\SW_General_Server_LG.png"/>
          <p:cNvPicPr>
            <a:picLocks noChangeAspect="1" noChangeArrowheads="1"/>
          </p:cNvPicPr>
          <p:nvPr/>
        </p:nvPicPr>
        <p:blipFill>
          <a:blip r:embed="rId3" cstate="screen"/>
          <a:srcRect/>
          <a:stretch>
            <a:fillRect/>
          </a:stretch>
        </p:blipFill>
        <p:spPr bwMode="auto">
          <a:xfrm>
            <a:off x="5084733" y="761418"/>
            <a:ext cx="4803775" cy="3267075"/>
          </a:xfrm>
          <a:prstGeom prst="rect">
            <a:avLst/>
          </a:prstGeom>
          <a:noFill/>
        </p:spPr>
      </p:pic>
      <p:sp>
        <p:nvSpPr>
          <p:cNvPr id="115" name="Rectangle 114"/>
          <p:cNvSpPr/>
          <p:nvPr/>
        </p:nvSpPr>
        <p:spPr>
          <a:xfrm>
            <a:off x="5444003" y="2668640"/>
            <a:ext cx="511790" cy="272956"/>
          </a:xfrm>
          <a:prstGeom prst="rect">
            <a:avLst/>
          </a:prstGeom>
          <a:solidFill>
            <a:srgbClr val="EB5F01">
              <a:alpha val="49000"/>
            </a:srgbClr>
          </a:solidFill>
          <a:ln w="12700" cap="flat" cmpd="sng" algn="ctr">
            <a:noFill/>
            <a:prstDash val="solid"/>
          </a:ln>
          <a:effectLst/>
          <a:scene3d>
            <a:camera prst="isometricLeftDown"/>
            <a:lightRig rig="threePt" dir="t"/>
          </a:scene3d>
        </p:spPr>
        <p:txBody>
          <a:bodyPr lIns="91420" tIns="45710" rIns="91420" bIns="45710" rtlCol="0" anchor="ctr"/>
          <a:lstStyle/>
          <a:p>
            <a:pPr marL="0" marR="0" lvl="0" indent="0" algn="ctr" defTabSz="914400" eaLnBrk="1" fontAlgn="auto" latinLnBrk="0" hangingPunct="1">
              <a:lnSpc>
                <a:spcPct val="85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prstClr val="white"/>
              </a:solidFill>
              <a:effectLst/>
              <a:uLnTx/>
              <a:uFillTx/>
              <a:latin typeface="Futura Bk"/>
              <a:ea typeface="+mn-ea"/>
              <a:cs typeface="+mn-cs"/>
            </a:endParaRPr>
          </a:p>
        </p:txBody>
      </p:sp>
      <p:sp>
        <p:nvSpPr>
          <p:cNvPr id="117" name="Rectangle 116"/>
          <p:cNvSpPr/>
          <p:nvPr/>
        </p:nvSpPr>
        <p:spPr>
          <a:xfrm>
            <a:off x="5453101" y="2882456"/>
            <a:ext cx="511790" cy="272956"/>
          </a:xfrm>
          <a:prstGeom prst="rect">
            <a:avLst/>
          </a:prstGeom>
          <a:solidFill>
            <a:srgbClr val="5191CD">
              <a:lumMod val="60000"/>
              <a:lumOff val="40000"/>
              <a:alpha val="49000"/>
            </a:srgbClr>
          </a:solidFill>
          <a:ln w="12700" cap="flat" cmpd="sng" algn="ctr">
            <a:noFill/>
            <a:prstDash val="solid"/>
          </a:ln>
          <a:effectLst/>
          <a:scene3d>
            <a:camera prst="isometricLeftDown"/>
            <a:lightRig rig="threePt" dir="t"/>
          </a:scene3d>
        </p:spPr>
        <p:txBody>
          <a:bodyPr lIns="91420" tIns="45710" rIns="91420" bIns="45710" rtlCol="0" anchor="ctr"/>
          <a:lstStyle/>
          <a:p>
            <a:pPr marL="0" marR="0" lvl="0" indent="0" algn="ctr" defTabSz="914400" eaLnBrk="1" fontAlgn="auto" latinLnBrk="0" hangingPunct="1">
              <a:lnSpc>
                <a:spcPct val="85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prstClr val="white"/>
              </a:solidFill>
              <a:effectLst/>
              <a:uLnTx/>
              <a:uFillTx/>
              <a:latin typeface="Futura Bk"/>
              <a:ea typeface="+mn-ea"/>
              <a:cs typeface="+mn-cs"/>
            </a:endParaRPr>
          </a:p>
        </p:txBody>
      </p:sp>
      <p:sp>
        <p:nvSpPr>
          <p:cNvPr id="118" name="Rectangle 117"/>
          <p:cNvSpPr/>
          <p:nvPr/>
        </p:nvSpPr>
        <p:spPr>
          <a:xfrm>
            <a:off x="5817041" y="2864254"/>
            <a:ext cx="511790" cy="541363"/>
          </a:xfrm>
          <a:prstGeom prst="rect">
            <a:avLst/>
          </a:prstGeom>
          <a:solidFill>
            <a:srgbClr val="5191CD">
              <a:lumMod val="60000"/>
              <a:lumOff val="40000"/>
              <a:alpha val="49000"/>
            </a:srgbClr>
          </a:solidFill>
          <a:ln w="12700" cap="flat" cmpd="sng" algn="ctr">
            <a:noFill/>
            <a:prstDash val="solid"/>
          </a:ln>
          <a:effectLst/>
          <a:scene3d>
            <a:camera prst="isometricLeftDown"/>
            <a:lightRig rig="threePt" dir="t"/>
          </a:scene3d>
        </p:spPr>
        <p:txBody>
          <a:bodyPr lIns="91420" tIns="45710" rIns="91420" bIns="45710" rtlCol="0" anchor="ctr"/>
          <a:lstStyle/>
          <a:p>
            <a:pPr marL="0" marR="0" lvl="0" indent="0" algn="ctr" defTabSz="914400" eaLnBrk="1" fontAlgn="auto" latinLnBrk="0" hangingPunct="1">
              <a:lnSpc>
                <a:spcPct val="85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prstClr val="white"/>
              </a:solidFill>
              <a:effectLst/>
              <a:uLnTx/>
              <a:uFillTx/>
              <a:latin typeface="Futura Bk"/>
              <a:ea typeface="+mn-ea"/>
              <a:cs typeface="+mn-cs"/>
            </a:endParaRPr>
          </a:p>
        </p:txBody>
      </p:sp>
      <p:pic>
        <p:nvPicPr>
          <p:cNvPr id="119" name="Picture 13" descr="C:\Users\wagnerge\Pictures\SDW_Icons_Final_v2\SDW_Icons_Final_v2\Virtualization\Virtual_Server\Single\SW_Virtual_Server_Single_LG.png"/>
          <p:cNvPicPr>
            <a:picLocks noChangeAspect="1" noChangeArrowheads="1"/>
          </p:cNvPicPr>
          <p:nvPr/>
        </p:nvPicPr>
        <p:blipFill>
          <a:blip r:embed="rId6" cstate="screen"/>
          <a:srcRect/>
          <a:stretch>
            <a:fillRect/>
          </a:stretch>
        </p:blipFill>
        <p:spPr bwMode="auto">
          <a:xfrm>
            <a:off x="5240497" y="1501058"/>
            <a:ext cx="1989090" cy="1490953"/>
          </a:xfrm>
          <a:prstGeom prst="rect">
            <a:avLst/>
          </a:prstGeom>
          <a:noFill/>
        </p:spPr>
      </p:pic>
      <p:pic>
        <p:nvPicPr>
          <p:cNvPr id="120" name="Picture 13" descr="C:\Users\wagnerge\Pictures\SDW_Icons_Final_v2\SDW_Icons_Final_v2\Virtualization\Virtual_Server\Single\SW_Virtual_Server_Single_LG.png"/>
          <p:cNvPicPr>
            <a:picLocks noChangeAspect="1" noChangeArrowheads="1"/>
          </p:cNvPicPr>
          <p:nvPr/>
        </p:nvPicPr>
        <p:blipFill>
          <a:blip r:embed="rId6" cstate="screen"/>
          <a:srcRect/>
          <a:stretch>
            <a:fillRect/>
          </a:stretch>
        </p:blipFill>
        <p:spPr bwMode="auto">
          <a:xfrm>
            <a:off x="6125814" y="2021940"/>
            <a:ext cx="1989090" cy="1490953"/>
          </a:xfrm>
          <a:prstGeom prst="rect">
            <a:avLst/>
          </a:prstGeom>
          <a:noFill/>
        </p:spPr>
      </p:pic>
      <p:pic>
        <p:nvPicPr>
          <p:cNvPr id="121" name="Picture 13" descr="C:\Users\wagnerge\Pictures\SDW_Icons_Final_v2\SDW_Icons_Final_v2\Virtualization\Virtual_Server\Single\SW_Virtual_Server_Single_LG.png"/>
          <p:cNvPicPr>
            <a:picLocks noChangeAspect="1" noChangeArrowheads="1"/>
          </p:cNvPicPr>
          <p:nvPr/>
        </p:nvPicPr>
        <p:blipFill>
          <a:blip r:embed="rId6" cstate="screen"/>
          <a:srcRect/>
          <a:stretch>
            <a:fillRect/>
          </a:stretch>
        </p:blipFill>
        <p:spPr bwMode="auto">
          <a:xfrm>
            <a:off x="5240497" y="1250849"/>
            <a:ext cx="1989090" cy="1490953"/>
          </a:xfrm>
          <a:prstGeom prst="rect">
            <a:avLst/>
          </a:prstGeom>
          <a:noFill/>
        </p:spPr>
      </p:pic>
      <p:pic>
        <p:nvPicPr>
          <p:cNvPr id="122" name="Picture 13" descr="C:\Users\wagnerge\Pictures\SDW_Icons_Final_v2\SDW_Icons_Final_v2\Virtualization\Virtual_Server\Single\SW_Virtual_Server_Single_LG.png"/>
          <p:cNvPicPr>
            <a:picLocks noChangeAspect="1" noChangeArrowheads="1"/>
          </p:cNvPicPr>
          <p:nvPr/>
        </p:nvPicPr>
        <p:blipFill>
          <a:blip r:embed="rId6" cstate="screen"/>
          <a:srcRect/>
          <a:stretch>
            <a:fillRect/>
          </a:stretch>
        </p:blipFill>
        <p:spPr bwMode="auto">
          <a:xfrm>
            <a:off x="6125814" y="1771739"/>
            <a:ext cx="1989090" cy="1490953"/>
          </a:xfrm>
          <a:prstGeom prst="rect">
            <a:avLst/>
          </a:prstGeom>
          <a:noFill/>
        </p:spPr>
      </p:pic>
      <p:pic>
        <p:nvPicPr>
          <p:cNvPr id="123" name="Picture 13" descr="C:\Users\wagnerge\Pictures\SDW_Icons_Final_v2\SDW_Icons_Final_v2\Virtualization\Virtual_Server\Single\SW_Virtual_Server_Single_LG.png"/>
          <p:cNvPicPr>
            <a:picLocks noChangeAspect="1" noChangeArrowheads="1"/>
          </p:cNvPicPr>
          <p:nvPr/>
        </p:nvPicPr>
        <p:blipFill>
          <a:blip r:embed="rId6" cstate="screen"/>
          <a:srcRect/>
          <a:stretch>
            <a:fillRect/>
          </a:stretch>
        </p:blipFill>
        <p:spPr bwMode="auto">
          <a:xfrm>
            <a:off x="5240497" y="1000640"/>
            <a:ext cx="1989090" cy="1490953"/>
          </a:xfrm>
          <a:prstGeom prst="rect">
            <a:avLst/>
          </a:prstGeom>
          <a:noFill/>
        </p:spPr>
      </p:pic>
      <p:pic>
        <p:nvPicPr>
          <p:cNvPr id="124" name="Picture 13" descr="C:\Users\wagnerge\Pictures\SDW_Icons_Final_v2\SDW_Icons_Final_v2\Virtualization\Virtual_Server\Single\SW_Virtual_Server_Single_LG.png"/>
          <p:cNvPicPr>
            <a:picLocks noChangeAspect="1" noChangeArrowheads="1"/>
          </p:cNvPicPr>
          <p:nvPr/>
        </p:nvPicPr>
        <p:blipFill>
          <a:blip r:embed="rId6" cstate="screen"/>
          <a:srcRect/>
          <a:stretch>
            <a:fillRect/>
          </a:stretch>
        </p:blipFill>
        <p:spPr bwMode="auto">
          <a:xfrm>
            <a:off x="6125814" y="1521530"/>
            <a:ext cx="1989090" cy="1490953"/>
          </a:xfrm>
          <a:prstGeom prst="rect">
            <a:avLst/>
          </a:prstGeom>
          <a:noFill/>
        </p:spPr>
      </p:pic>
      <p:sp>
        <p:nvSpPr>
          <p:cNvPr id="125" name="Can 124"/>
          <p:cNvSpPr/>
          <p:nvPr/>
        </p:nvSpPr>
        <p:spPr>
          <a:xfrm>
            <a:off x="7902277" y="2969609"/>
            <a:ext cx="397237" cy="1608045"/>
          </a:xfrm>
          <a:prstGeom prst="can">
            <a:avLst/>
          </a:prstGeom>
          <a:solidFill>
            <a:srgbClr val="4FAF00">
              <a:alpha val="65000"/>
            </a:srgbClr>
          </a:solidFill>
          <a:ln w="25400" cap="flat" cmpd="sng" algn="ctr">
            <a:noFill/>
            <a:prstDash val="solid"/>
          </a:ln>
          <a:effectLst/>
        </p:spPr>
        <p:txBody>
          <a:bodyPr lIns="91420" tIns="45710" rIns="91420" bIns="45710" rtlCol="0" anchor="ctr"/>
          <a:lstStyle/>
          <a:p>
            <a:pPr marL="0" marR="0" lvl="0" indent="0" algn="ctr" defTabSz="914400" eaLnBrk="1" fontAlgn="auto" latinLnBrk="0" hangingPunct="1">
              <a:lnSpc>
                <a:spcPct val="85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prstClr val="white"/>
              </a:solidFill>
              <a:effectLst/>
              <a:uLnTx/>
              <a:uFillTx/>
              <a:latin typeface="Futura Bk"/>
              <a:ea typeface="+mn-ea"/>
              <a:cs typeface="+mn-cs"/>
            </a:endParaRPr>
          </a:p>
        </p:txBody>
      </p:sp>
      <p:sp>
        <p:nvSpPr>
          <p:cNvPr id="126" name="Can 125"/>
          <p:cNvSpPr/>
          <p:nvPr/>
        </p:nvSpPr>
        <p:spPr>
          <a:xfrm>
            <a:off x="7485184" y="3223662"/>
            <a:ext cx="397237" cy="1589751"/>
          </a:xfrm>
          <a:prstGeom prst="can">
            <a:avLst/>
          </a:prstGeom>
          <a:solidFill>
            <a:srgbClr val="5191CD">
              <a:alpha val="65000"/>
            </a:srgbClr>
          </a:solidFill>
          <a:ln w="25400" cap="flat" cmpd="sng" algn="ctr">
            <a:noFill/>
            <a:prstDash val="solid"/>
          </a:ln>
          <a:effectLst/>
        </p:spPr>
        <p:txBody>
          <a:bodyPr lIns="91420" tIns="45710" rIns="91420" bIns="45710" rtlCol="0" anchor="ctr"/>
          <a:lstStyle/>
          <a:p>
            <a:pPr marL="0" marR="0" lvl="0" indent="0" algn="ctr" defTabSz="914400" eaLnBrk="1" fontAlgn="auto" latinLnBrk="0" hangingPunct="1">
              <a:lnSpc>
                <a:spcPct val="85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prstClr val="white"/>
              </a:solidFill>
              <a:effectLst/>
              <a:uLnTx/>
              <a:uFillTx/>
              <a:latin typeface="Futura Bk"/>
              <a:ea typeface="+mn-ea"/>
              <a:cs typeface="+mn-cs"/>
            </a:endParaRPr>
          </a:p>
        </p:txBody>
      </p:sp>
      <p:sp>
        <p:nvSpPr>
          <p:cNvPr id="127" name="AutoShape 65"/>
          <p:cNvSpPr>
            <a:spLocks noChangeArrowheads="1"/>
          </p:cNvSpPr>
          <p:nvPr/>
        </p:nvSpPr>
        <p:spPr bwMode="auto">
          <a:xfrm>
            <a:off x="7690680" y="4460866"/>
            <a:ext cx="152400" cy="152400"/>
          </a:xfrm>
          <a:prstGeom prst="cube">
            <a:avLst>
              <a:gd name="adj" fmla="val 15625"/>
            </a:avLst>
          </a:prstGeom>
          <a:solidFill>
            <a:srgbClr val="FF0000"/>
          </a:solidFill>
          <a:ln w="3175">
            <a:solidFill>
              <a:srgbClr val="000000"/>
            </a:solidFill>
            <a:miter lim="800000"/>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white"/>
                </a:solidFill>
                <a:effectLst/>
                <a:uLnTx/>
                <a:uFillTx/>
              </a:rPr>
              <a:t>B</a:t>
            </a:r>
          </a:p>
        </p:txBody>
      </p:sp>
      <p:sp>
        <p:nvSpPr>
          <p:cNvPr id="128" name="AutoShape 68"/>
          <p:cNvSpPr>
            <a:spLocks noChangeArrowheads="1"/>
          </p:cNvSpPr>
          <p:nvPr/>
        </p:nvSpPr>
        <p:spPr bwMode="auto">
          <a:xfrm>
            <a:off x="7499293" y="3499540"/>
            <a:ext cx="152400" cy="152400"/>
          </a:xfrm>
          <a:prstGeom prst="cube">
            <a:avLst>
              <a:gd name="adj" fmla="val 15625"/>
            </a:avLst>
          </a:prstGeom>
          <a:solidFill>
            <a:srgbClr val="5191CD">
              <a:lumMod val="20000"/>
              <a:lumOff val="80000"/>
            </a:srgbClr>
          </a:solidFill>
          <a:ln w="3175">
            <a:solidFill>
              <a:srgbClr val="000000"/>
            </a:solidFill>
            <a:miter lim="800000"/>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000"/>
                </a:solidFill>
                <a:effectLst/>
                <a:uLnTx/>
                <a:uFillTx/>
              </a:rPr>
              <a:t>A</a:t>
            </a:r>
          </a:p>
        </p:txBody>
      </p:sp>
      <p:sp>
        <p:nvSpPr>
          <p:cNvPr id="129" name="AutoShape 70"/>
          <p:cNvSpPr>
            <a:spLocks noChangeArrowheads="1"/>
          </p:cNvSpPr>
          <p:nvPr/>
        </p:nvSpPr>
        <p:spPr bwMode="auto">
          <a:xfrm>
            <a:off x="7692175" y="3498493"/>
            <a:ext cx="152400" cy="152400"/>
          </a:xfrm>
          <a:prstGeom prst="cube">
            <a:avLst>
              <a:gd name="adj" fmla="val 15625"/>
            </a:avLst>
          </a:prstGeom>
          <a:solidFill>
            <a:srgbClr val="29568F"/>
          </a:solidFill>
          <a:ln w="3175">
            <a:solidFill>
              <a:srgbClr val="000000"/>
            </a:solidFill>
            <a:miter lim="800000"/>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white"/>
                </a:solidFill>
                <a:effectLst/>
                <a:uLnTx/>
                <a:uFillTx/>
              </a:rPr>
              <a:t>C</a:t>
            </a:r>
          </a:p>
        </p:txBody>
      </p:sp>
      <p:sp>
        <p:nvSpPr>
          <p:cNvPr id="130" name="AutoShape 65"/>
          <p:cNvSpPr>
            <a:spLocks noChangeArrowheads="1"/>
          </p:cNvSpPr>
          <p:nvPr/>
        </p:nvSpPr>
        <p:spPr bwMode="auto">
          <a:xfrm>
            <a:off x="7690681" y="3980204"/>
            <a:ext cx="152400" cy="152400"/>
          </a:xfrm>
          <a:prstGeom prst="cube">
            <a:avLst>
              <a:gd name="adj" fmla="val 15625"/>
            </a:avLst>
          </a:prstGeom>
          <a:solidFill>
            <a:srgbClr val="FF0000"/>
          </a:solidFill>
          <a:ln w="3175">
            <a:solidFill>
              <a:srgbClr val="000000"/>
            </a:solidFill>
            <a:miter lim="800000"/>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white"/>
                </a:solidFill>
                <a:effectLst/>
                <a:uLnTx/>
                <a:uFillTx/>
              </a:rPr>
              <a:t>B</a:t>
            </a:r>
          </a:p>
        </p:txBody>
      </p:sp>
      <p:sp>
        <p:nvSpPr>
          <p:cNvPr id="131" name="AutoShape 68"/>
          <p:cNvSpPr>
            <a:spLocks noChangeArrowheads="1"/>
          </p:cNvSpPr>
          <p:nvPr/>
        </p:nvSpPr>
        <p:spPr bwMode="auto">
          <a:xfrm>
            <a:off x="7506437" y="3980204"/>
            <a:ext cx="152400" cy="152400"/>
          </a:xfrm>
          <a:prstGeom prst="cube">
            <a:avLst>
              <a:gd name="adj" fmla="val 15625"/>
            </a:avLst>
          </a:prstGeom>
          <a:solidFill>
            <a:srgbClr val="5191CD">
              <a:lumMod val="20000"/>
              <a:lumOff val="80000"/>
            </a:srgbClr>
          </a:solidFill>
          <a:ln w="3175">
            <a:solidFill>
              <a:srgbClr val="000000"/>
            </a:solidFill>
            <a:miter lim="800000"/>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000"/>
                </a:solidFill>
                <a:effectLst/>
                <a:uLnTx/>
                <a:uFillTx/>
              </a:rPr>
              <a:t>A</a:t>
            </a:r>
          </a:p>
        </p:txBody>
      </p:sp>
      <p:sp>
        <p:nvSpPr>
          <p:cNvPr id="132" name="AutoShape 70"/>
          <p:cNvSpPr>
            <a:spLocks noChangeArrowheads="1"/>
          </p:cNvSpPr>
          <p:nvPr/>
        </p:nvSpPr>
        <p:spPr bwMode="auto">
          <a:xfrm>
            <a:off x="7506436" y="4460866"/>
            <a:ext cx="152400" cy="152400"/>
          </a:xfrm>
          <a:prstGeom prst="cube">
            <a:avLst>
              <a:gd name="adj" fmla="val 15625"/>
            </a:avLst>
          </a:prstGeom>
          <a:solidFill>
            <a:srgbClr val="29568F"/>
          </a:solidFill>
          <a:ln w="3175">
            <a:solidFill>
              <a:srgbClr val="000000"/>
            </a:solidFill>
            <a:miter lim="800000"/>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white"/>
                </a:solidFill>
                <a:effectLst/>
                <a:uLnTx/>
                <a:uFillTx/>
              </a:rPr>
              <a:t>C</a:t>
            </a:r>
          </a:p>
        </p:txBody>
      </p:sp>
      <p:sp>
        <p:nvSpPr>
          <p:cNvPr id="133" name="AutoShape 68"/>
          <p:cNvSpPr>
            <a:spLocks noChangeArrowheads="1"/>
          </p:cNvSpPr>
          <p:nvPr/>
        </p:nvSpPr>
        <p:spPr bwMode="auto">
          <a:xfrm>
            <a:off x="7924649" y="3233445"/>
            <a:ext cx="152400" cy="152400"/>
          </a:xfrm>
          <a:prstGeom prst="cube">
            <a:avLst>
              <a:gd name="adj" fmla="val 15625"/>
            </a:avLst>
          </a:prstGeom>
          <a:solidFill>
            <a:srgbClr val="5191CD">
              <a:lumMod val="20000"/>
              <a:lumOff val="80000"/>
            </a:srgbClr>
          </a:solidFill>
          <a:ln w="3175">
            <a:solidFill>
              <a:srgbClr val="000000"/>
            </a:solidFill>
            <a:miter lim="800000"/>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000"/>
                </a:solidFill>
                <a:effectLst/>
                <a:uLnTx/>
                <a:uFillTx/>
              </a:rPr>
              <a:t>A</a:t>
            </a:r>
          </a:p>
        </p:txBody>
      </p:sp>
      <p:sp>
        <p:nvSpPr>
          <p:cNvPr id="134" name="AutoShape 65"/>
          <p:cNvSpPr>
            <a:spLocks noChangeArrowheads="1"/>
          </p:cNvSpPr>
          <p:nvPr/>
        </p:nvSpPr>
        <p:spPr bwMode="auto">
          <a:xfrm>
            <a:off x="8108893" y="4178452"/>
            <a:ext cx="152400" cy="152400"/>
          </a:xfrm>
          <a:prstGeom prst="cube">
            <a:avLst>
              <a:gd name="adj" fmla="val 15625"/>
            </a:avLst>
          </a:prstGeom>
          <a:solidFill>
            <a:srgbClr val="29568F"/>
          </a:solidFill>
          <a:ln w="3175">
            <a:solidFill>
              <a:srgbClr val="000000"/>
            </a:solidFill>
            <a:miter lim="800000"/>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prstClr val="white"/>
                </a:solidFill>
                <a:effectLst/>
                <a:uLnTx/>
                <a:uFillTx/>
              </a:rPr>
              <a:t>C</a:t>
            </a:r>
            <a:endParaRPr kumimoji="0" lang="en-US" sz="800" b="1" i="0" u="none" strike="noStrike" kern="0" cap="none" spc="0" normalizeH="0" baseline="0" noProof="0" dirty="0">
              <a:ln>
                <a:noFill/>
              </a:ln>
              <a:solidFill>
                <a:prstClr val="white"/>
              </a:solidFill>
              <a:effectLst/>
              <a:uLnTx/>
              <a:uFillTx/>
            </a:endParaRPr>
          </a:p>
        </p:txBody>
      </p:sp>
      <p:sp>
        <p:nvSpPr>
          <p:cNvPr id="135" name="AutoShape 68"/>
          <p:cNvSpPr>
            <a:spLocks noChangeArrowheads="1"/>
          </p:cNvSpPr>
          <p:nvPr/>
        </p:nvSpPr>
        <p:spPr bwMode="auto">
          <a:xfrm>
            <a:off x="7924649" y="3703888"/>
            <a:ext cx="152400" cy="152400"/>
          </a:xfrm>
          <a:prstGeom prst="cube">
            <a:avLst>
              <a:gd name="adj" fmla="val 15625"/>
            </a:avLst>
          </a:prstGeom>
          <a:solidFill>
            <a:srgbClr val="FF0000"/>
          </a:solidFill>
          <a:ln w="3175">
            <a:solidFill>
              <a:srgbClr val="000000"/>
            </a:solidFill>
            <a:miter lim="800000"/>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prstClr val="white"/>
                </a:solidFill>
                <a:effectLst/>
                <a:uLnTx/>
                <a:uFillTx/>
              </a:rPr>
              <a:t>B</a:t>
            </a:r>
            <a:endParaRPr kumimoji="0" lang="en-US" sz="800" b="1" i="0" u="none" strike="noStrike" kern="0" cap="none" spc="0" normalizeH="0" baseline="0" noProof="0" dirty="0">
              <a:ln>
                <a:noFill/>
              </a:ln>
              <a:solidFill>
                <a:prstClr val="white"/>
              </a:solidFill>
              <a:effectLst/>
              <a:uLnTx/>
              <a:uFillTx/>
            </a:endParaRPr>
          </a:p>
        </p:txBody>
      </p:sp>
      <p:sp>
        <p:nvSpPr>
          <p:cNvPr id="136" name="AutoShape 71"/>
          <p:cNvSpPr>
            <a:spLocks noChangeArrowheads="1"/>
          </p:cNvSpPr>
          <p:nvPr/>
        </p:nvSpPr>
        <p:spPr bwMode="auto">
          <a:xfrm>
            <a:off x="8108893" y="3703888"/>
            <a:ext cx="152400" cy="152400"/>
          </a:xfrm>
          <a:prstGeom prst="cube">
            <a:avLst>
              <a:gd name="adj" fmla="val 15625"/>
            </a:avLst>
          </a:prstGeom>
          <a:solidFill>
            <a:srgbClr val="7030A0"/>
          </a:solidFill>
          <a:ln w="3175">
            <a:solidFill>
              <a:srgbClr val="000000"/>
            </a:solidFill>
            <a:miter lim="800000"/>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prstClr val="white"/>
                </a:solidFill>
                <a:effectLst/>
                <a:uLnTx/>
                <a:uFillTx/>
              </a:rPr>
              <a:t>PB</a:t>
            </a:r>
            <a:endParaRPr kumimoji="0" lang="en-US" sz="800" b="1" i="0" u="none" strike="noStrike" kern="0" cap="none" spc="0" normalizeH="0" baseline="0" noProof="0" dirty="0">
              <a:ln>
                <a:noFill/>
              </a:ln>
              <a:solidFill>
                <a:prstClr val="white"/>
              </a:solidFill>
              <a:effectLst/>
              <a:uLnTx/>
              <a:uFillTx/>
            </a:endParaRPr>
          </a:p>
        </p:txBody>
      </p:sp>
      <p:sp>
        <p:nvSpPr>
          <p:cNvPr id="137" name="AutoShape 71"/>
          <p:cNvSpPr>
            <a:spLocks noChangeArrowheads="1"/>
          </p:cNvSpPr>
          <p:nvPr/>
        </p:nvSpPr>
        <p:spPr bwMode="auto">
          <a:xfrm>
            <a:off x="7931793" y="4178452"/>
            <a:ext cx="152400" cy="152400"/>
          </a:xfrm>
          <a:prstGeom prst="cube">
            <a:avLst>
              <a:gd name="adj" fmla="val 15625"/>
            </a:avLst>
          </a:prstGeom>
          <a:solidFill>
            <a:srgbClr val="7030A0"/>
          </a:solidFill>
          <a:ln w="3175">
            <a:solidFill>
              <a:srgbClr val="000000"/>
            </a:solidFill>
            <a:miter lim="800000"/>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prstClr val="white"/>
                </a:solidFill>
                <a:effectLst/>
                <a:uLnTx/>
                <a:uFillTx/>
              </a:rPr>
              <a:t>PB</a:t>
            </a:r>
            <a:endParaRPr kumimoji="0" lang="en-US" sz="800" b="1" i="0" u="none" strike="noStrike" kern="0" cap="none" spc="0" normalizeH="0" baseline="0" noProof="0" dirty="0">
              <a:ln>
                <a:noFill/>
              </a:ln>
              <a:solidFill>
                <a:prstClr val="white"/>
              </a:solidFill>
              <a:effectLst/>
              <a:uLnTx/>
              <a:uFillTx/>
            </a:endParaRPr>
          </a:p>
        </p:txBody>
      </p:sp>
      <p:sp>
        <p:nvSpPr>
          <p:cNvPr id="138" name="AutoShape 71"/>
          <p:cNvSpPr>
            <a:spLocks noChangeArrowheads="1"/>
          </p:cNvSpPr>
          <p:nvPr/>
        </p:nvSpPr>
        <p:spPr bwMode="auto">
          <a:xfrm>
            <a:off x="8108893" y="3229322"/>
            <a:ext cx="152400" cy="152400"/>
          </a:xfrm>
          <a:prstGeom prst="cube">
            <a:avLst>
              <a:gd name="adj" fmla="val 15625"/>
            </a:avLst>
          </a:prstGeom>
          <a:solidFill>
            <a:srgbClr val="5191CD">
              <a:lumMod val="20000"/>
              <a:lumOff val="80000"/>
            </a:srgbClr>
          </a:solidFill>
          <a:ln w="3175">
            <a:solidFill>
              <a:srgbClr val="000000"/>
            </a:solidFill>
            <a:miter lim="800000"/>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000000"/>
                </a:solidFill>
                <a:effectLst/>
                <a:uLnTx/>
                <a:uFillTx/>
              </a:rPr>
              <a:t>A</a:t>
            </a:r>
            <a:endParaRPr kumimoji="0" lang="en-US" sz="800" b="1" i="0" u="none" strike="noStrike" kern="0" cap="none" spc="0" normalizeH="0" baseline="0" noProof="0" dirty="0">
              <a:ln>
                <a:noFill/>
              </a:ln>
              <a:solidFill>
                <a:srgbClr val="000000"/>
              </a:solidFill>
              <a:effectLst/>
              <a:uLnTx/>
              <a:uFillTx/>
            </a:endParaRPr>
          </a:p>
        </p:txBody>
      </p:sp>
      <p:sp>
        <p:nvSpPr>
          <p:cNvPr id="139" name="Rectangle 138"/>
          <p:cNvSpPr/>
          <p:nvPr/>
        </p:nvSpPr>
        <p:spPr>
          <a:xfrm>
            <a:off x="7152176" y="2733858"/>
            <a:ext cx="1009479" cy="646311"/>
          </a:xfrm>
          <a:prstGeom prst="rect">
            <a:avLst/>
          </a:prstGeom>
          <a:noFill/>
          <a:scene3d>
            <a:camera prst="isometricOffAxis2Left"/>
            <a:lightRig rig="threePt" dir="t"/>
          </a:scene3d>
        </p:spPr>
        <p:txBody>
          <a:bodyPr wrap="square" lIns="91420" tIns="45710" rIns="91420" bIns="4571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50" normalizeH="0" baseline="0" noProof="0" dirty="0" smtClean="0">
                <a:ln w="13500">
                  <a:solidFill>
                    <a:srgbClr val="5693C9">
                      <a:shade val="2500"/>
                      <a:alpha val="6500"/>
                    </a:srgbClr>
                  </a:solidFill>
                  <a:prstDash val="solid"/>
                </a:ln>
                <a:solidFill>
                  <a:srgbClr val="5693C9">
                    <a:tint val="3000"/>
                    <a:alpha val="95000"/>
                  </a:srgbClr>
                </a:solidFill>
                <a:effectLst>
                  <a:innerShdw blurRad="50900" dist="38500" dir="13500000">
                    <a:srgbClr val="000000">
                      <a:alpha val="60000"/>
                    </a:srgbClr>
                  </a:innerShdw>
                </a:effectLst>
                <a:uLnTx/>
                <a:uFillTx/>
              </a:rPr>
              <a:t>NR</a:t>
            </a:r>
            <a:r>
              <a:rPr kumimoji="0" lang="en-US" sz="1800" b="1" i="0" u="none" strike="noStrike" kern="0" cap="none" spc="50" normalizeH="0" baseline="0" noProof="0" dirty="0">
                <a:ln w="13500">
                  <a:solidFill>
                    <a:srgbClr val="5693C9">
                      <a:shade val="2500"/>
                      <a:alpha val="6500"/>
                    </a:srgbClr>
                  </a:solidFill>
                  <a:prstDash val="solid"/>
                </a:ln>
                <a:solidFill>
                  <a:srgbClr val="5693C9">
                    <a:tint val="3000"/>
                    <a:alpha val="95000"/>
                  </a:srgbClr>
                </a:solidFill>
                <a:effectLst>
                  <a:innerShdw blurRad="50900" dist="38500" dir="13500000">
                    <a:srgbClr val="000000">
                      <a:alpha val="60000"/>
                    </a:srgbClr>
                  </a:innerShdw>
                </a:effectLst>
                <a:uLnTx/>
                <a:uFillTx/>
              </a:rPr>
              <a:t/>
            </a:r>
            <a:br>
              <a:rPr kumimoji="0" lang="en-US" sz="1800" b="1" i="0" u="none" strike="noStrike" kern="0" cap="none" spc="50" normalizeH="0" baseline="0" noProof="0" dirty="0">
                <a:ln w="13500">
                  <a:solidFill>
                    <a:srgbClr val="5693C9">
                      <a:shade val="2500"/>
                      <a:alpha val="6500"/>
                    </a:srgbClr>
                  </a:solidFill>
                  <a:prstDash val="solid"/>
                </a:ln>
                <a:solidFill>
                  <a:srgbClr val="5693C9">
                    <a:tint val="3000"/>
                    <a:alpha val="95000"/>
                  </a:srgbClr>
                </a:solidFill>
                <a:effectLst>
                  <a:innerShdw blurRad="50900" dist="38500" dir="13500000">
                    <a:srgbClr val="000000">
                      <a:alpha val="60000"/>
                    </a:srgbClr>
                  </a:innerShdw>
                </a:effectLst>
                <a:uLnTx/>
                <a:uFillTx/>
              </a:rPr>
            </a:br>
            <a:r>
              <a:rPr kumimoji="0" lang="en-US" sz="1800" b="1" i="0" u="none" strike="noStrike" kern="0" cap="none" spc="50" normalizeH="0" baseline="0" noProof="0" dirty="0" smtClean="0">
                <a:ln w="13500">
                  <a:solidFill>
                    <a:srgbClr val="5693C9">
                      <a:shade val="2500"/>
                      <a:alpha val="6500"/>
                    </a:srgbClr>
                  </a:solidFill>
                  <a:prstDash val="solid"/>
                </a:ln>
                <a:solidFill>
                  <a:srgbClr val="5693C9">
                    <a:tint val="3000"/>
                    <a:alpha val="95000"/>
                  </a:srgbClr>
                </a:solidFill>
                <a:effectLst>
                  <a:innerShdw blurRad="50900" dist="38500" dir="13500000">
                    <a:srgbClr val="000000">
                      <a:alpha val="60000"/>
                    </a:srgbClr>
                  </a:innerShdw>
                </a:effectLst>
                <a:uLnTx/>
                <a:uFillTx/>
              </a:rPr>
              <a:t>10</a:t>
            </a:r>
          </a:p>
        </p:txBody>
      </p:sp>
      <p:sp>
        <p:nvSpPr>
          <p:cNvPr id="140" name="Rectangle 139"/>
          <p:cNvSpPr/>
          <p:nvPr/>
        </p:nvSpPr>
        <p:spPr>
          <a:xfrm>
            <a:off x="7580893" y="2492639"/>
            <a:ext cx="1009479" cy="646311"/>
          </a:xfrm>
          <a:prstGeom prst="rect">
            <a:avLst/>
          </a:prstGeom>
          <a:noFill/>
          <a:scene3d>
            <a:camera prst="isometricOffAxis2Left"/>
            <a:lightRig rig="threePt" dir="t"/>
          </a:scene3d>
        </p:spPr>
        <p:txBody>
          <a:bodyPr wrap="square" lIns="91420" tIns="45710" rIns="91420" bIns="4571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50" normalizeH="0" baseline="0" noProof="0" dirty="0" smtClean="0">
                <a:ln w="13500">
                  <a:solidFill>
                    <a:srgbClr val="5693C9">
                      <a:shade val="2500"/>
                      <a:alpha val="6500"/>
                    </a:srgbClr>
                  </a:solidFill>
                  <a:prstDash val="solid"/>
                </a:ln>
                <a:solidFill>
                  <a:srgbClr val="5693C9">
                    <a:tint val="3000"/>
                    <a:alpha val="95000"/>
                  </a:srgbClr>
                </a:solidFill>
                <a:effectLst>
                  <a:innerShdw blurRad="50900" dist="38500" dir="13500000">
                    <a:srgbClr val="000000">
                      <a:alpha val="60000"/>
                    </a:srgbClr>
                  </a:innerShdw>
                </a:effectLst>
                <a:uLnTx/>
                <a:uFillTx/>
              </a:rPr>
              <a:t>NR</a:t>
            </a:r>
            <a:r>
              <a:rPr kumimoji="0" lang="en-US" sz="1800" b="1" i="0" u="none" strike="noStrike" kern="0" cap="none" spc="50" normalizeH="0" baseline="0" noProof="0" dirty="0">
                <a:ln w="13500">
                  <a:solidFill>
                    <a:srgbClr val="5693C9">
                      <a:shade val="2500"/>
                      <a:alpha val="6500"/>
                    </a:srgbClr>
                  </a:solidFill>
                  <a:prstDash val="solid"/>
                </a:ln>
                <a:solidFill>
                  <a:srgbClr val="5693C9">
                    <a:tint val="3000"/>
                    <a:alpha val="95000"/>
                  </a:srgbClr>
                </a:solidFill>
                <a:effectLst>
                  <a:innerShdw blurRad="50900" dist="38500" dir="13500000">
                    <a:srgbClr val="000000">
                      <a:alpha val="60000"/>
                    </a:srgbClr>
                  </a:innerShdw>
                </a:effectLst>
                <a:uLnTx/>
                <a:uFillTx/>
              </a:rPr>
              <a:t/>
            </a:r>
            <a:br>
              <a:rPr kumimoji="0" lang="en-US" sz="1800" b="1" i="0" u="none" strike="noStrike" kern="0" cap="none" spc="50" normalizeH="0" baseline="0" noProof="0" dirty="0">
                <a:ln w="13500">
                  <a:solidFill>
                    <a:srgbClr val="5693C9">
                      <a:shade val="2500"/>
                      <a:alpha val="6500"/>
                    </a:srgbClr>
                  </a:solidFill>
                  <a:prstDash val="solid"/>
                </a:ln>
                <a:solidFill>
                  <a:srgbClr val="5693C9">
                    <a:tint val="3000"/>
                    <a:alpha val="95000"/>
                  </a:srgbClr>
                </a:solidFill>
                <a:effectLst>
                  <a:innerShdw blurRad="50900" dist="38500" dir="13500000">
                    <a:srgbClr val="000000">
                      <a:alpha val="60000"/>
                    </a:srgbClr>
                  </a:innerShdw>
                </a:effectLst>
                <a:uLnTx/>
                <a:uFillTx/>
              </a:rPr>
            </a:br>
            <a:r>
              <a:rPr kumimoji="0" lang="en-US" sz="1800" b="1" i="0" u="none" strike="noStrike" kern="0" cap="none" spc="50" normalizeH="0" baseline="0" noProof="0" dirty="0" smtClean="0">
                <a:ln w="13500">
                  <a:solidFill>
                    <a:srgbClr val="5693C9">
                      <a:shade val="2500"/>
                      <a:alpha val="6500"/>
                    </a:srgbClr>
                  </a:solidFill>
                  <a:prstDash val="solid"/>
                </a:ln>
                <a:solidFill>
                  <a:srgbClr val="5693C9">
                    <a:tint val="3000"/>
                    <a:alpha val="95000"/>
                  </a:srgbClr>
                </a:solidFill>
                <a:effectLst>
                  <a:innerShdw blurRad="50900" dist="38500" dir="13500000">
                    <a:srgbClr val="000000">
                      <a:alpha val="60000"/>
                    </a:srgbClr>
                  </a:innerShdw>
                </a:effectLst>
                <a:uLnTx/>
                <a:uFillTx/>
              </a:rPr>
              <a:t>5</a:t>
            </a:r>
          </a:p>
        </p:txBody>
      </p:sp>
      <p:sp>
        <p:nvSpPr>
          <p:cNvPr id="141" name="Rectangle 140"/>
          <p:cNvSpPr/>
          <p:nvPr/>
        </p:nvSpPr>
        <p:spPr>
          <a:xfrm>
            <a:off x="5303693" y="1473089"/>
            <a:ext cx="1862721" cy="523200"/>
          </a:xfrm>
          <a:prstGeom prst="rect">
            <a:avLst/>
          </a:prstGeom>
          <a:noFill/>
          <a:scene3d>
            <a:camera prst="isometricTopUp"/>
            <a:lightRig rig="threePt" dir="t"/>
          </a:scene3d>
        </p:spPr>
        <p:txBody>
          <a:bodyPr wrap="square" lIns="91420" tIns="45710" rIns="91420" bIns="4571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50" normalizeH="0" baseline="0" noProof="0" dirty="0" smtClean="0">
                <a:ln w="13500">
                  <a:solidFill>
                    <a:srgbClr val="5693C9">
                      <a:shade val="2500"/>
                      <a:alpha val="6500"/>
                    </a:srgbClr>
                  </a:solidFill>
                  <a:prstDash val="solid"/>
                </a:ln>
                <a:solidFill>
                  <a:srgbClr val="5693C9">
                    <a:tint val="3000"/>
                    <a:alpha val="95000"/>
                  </a:srgbClr>
                </a:solidFill>
                <a:effectLst>
                  <a:innerShdw blurRad="50900" dist="38500" dir="13500000">
                    <a:srgbClr val="000000">
                      <a:alpha val="60000"/>
                    </a:srgbClr>
                  </a:innerShdw>
                </a:effectLst>
                <a:uLnTx/>
                <a:uFillTx/>
              </a:rPr>
              <a:t>VM</a:t>
            </a:r>
            <a:endParaRPr kumimoji="0" lang="en-US" sz="2800" b="1" i="0" u="none" strike="noStrike" kern="0" cap="none" spc="50" normalizeH="0" baseline="0" noProof="0" dirty="0">
              <a:ln w="13500">
                <a:solidFill>
                  <a:srgbClr val="5693C9">
                    <a:shade val="2500"/>
                    <a:alpha val="6500"/>
                  </a:srgbClr>
                </a:solidFill>
                <a:prstDash val="solid"/>
              </a:ln>
              <a:solidFill>
                <a:srgbClr val="5693C9">
                  <a:tint val="3000"/>
                  <a:alpha val="95000"/>
                </a:srgbClr>
              </a:solidFill>
              <a:effectLst>
                <a:innerShdw blurRad="50900" dist="38500" dir="13500000">
                  <a:srgbClr val="000000">
                    <a:alpha val="60000"/>
                  </a:srgbClr>
                </a:innerShdw>
              </a:effectLst>
              <a:uLnTx/>
              <a:uFillTx/>
            </a:endParaRPr>
          </a:p>
        </p:txBody>
      </p:sp>
      <p:sp>
        <p:nvSpPr>
          <p:cNvPr id="142" name="Rectangle 141"/>
          <p:cNvSpPr/>
          <p:nvPr/>
        </p:nvSpPr>
        <p:spPr>
          <a:xfrm>
            <a:off x="6175576" y="1984908"/>
            <a:ext cx="1862721" cy="523200"/>
          </a:xfrm>
          <a:prstGeom prst="rect">
            <a:avLst/>
          </a:prstGeom>
          <a:noFill/>
          <a:scene3d>
            <a:camera prst="isometricTopUp"/>
            <a:lightRig rig="threePt" dir="t"/>
          </a:scene3d>
        </p:spPr>
        <p:txBody>
          <a:bodyPr wrap="square" lIns="91420" tIns="45710" rIns="91420" bIns="4571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50" normalizeH="0" baseline="0" noProof="0" dirty="0" smtClean="0">
                <a:ln w="13500">
                  <a:solidFill>
                    <a:srgbClr val="5693C9">
                      <a:shade val="2500"/>
                      <a:alpha val="6500"/>
                    </a:srgbClr>
                  </a:solidFill>
                  <a:prstDash val="solid"/>
                </a:ln>
                <a:solidFill>
                  <a:srgbClr val="5693C9">
                    <a:tint val="3000"/>
                    <a:alpha val="95000"/>
                  </a:srgbClr>
                </a:solidFill>
                <a:effectLst>
                  <a:innerShdw blurRad="50900" dist="38500" dir="13500000">
                    <a:srgbClr val="000000">
                      <a:alpha val="60000"/>
                    </a:srgbClr>
                  </a:innerShdw>
                </a:effectLst>
                <a:uLnTx/>
                <a:uFillTx/>
              </a:rPr>
              <a:t>VM</a:t>
            </a:r>
            <a:endParaRPr kumimoji="0" lang="en-US" sz="2800" b="1" i="0" u="none" strike="noStrike" kern="0" cap="none" spc="50" normalizeH="0" baseline="0" noProof="0" dirty="0">
              <a:ln w="13500">
                <a:solidFill>
                  <a:srgbClr val="5693C9">
                    <a:shade val="2500"/>
                    <a:alpha val="6500"/>
                  </a:srgbClr>
                </a:solidFill>
                <a:prstDash val="solid"/>
              </a:ln>
              <a:solidFill>
                <a:srgbClr val="5693C9">
                  <a:tint val="3000"/>
                  <a:alpha val="95000"/>
                </a:srgbClr>
              </a:solidFill>
              <a:effectLst>
                <a:innerShdw blurRad="50900" dist="38500" dir="13500000">
                  <a:srgbClr val="000000">
                    <a:alpha val="60000"/>
                  </a:srgbClr>
                </a:innerShdw>
              </a:effectLst>
              <a:uLnTx/>
              <a:uFillTx/>
            </a:endParaRPr>
          </a:p>
        </p:txBody>
      </p:sp>
      <p:pic>
        <p:nvPicPr>
          <p:cNvPr id="143" name="Picture 2" descr="C:\Users\wagnerge\Pictures\SDW_Icons_Final_v2\SDW_Icons_Final_v2\General_Applications\Database_App\SW_Database_App_SM.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753157" y="1307767"/>
            <a:ext cx="565767" cy="938767"/>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3" descr="C:\Users\wagnerge\Pictures\SDW_Icons_Final_v2\SDW_Icons_Final_v2\General_Applications\Email_App\SW_Email_App_SM.pn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819230" y="1134459"/>
            <a:ext cx="712652" cy="47045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9" cstate="email">
            <a:extLst>
              <a:ext uri="{28A0092B-C50C-407E-A947-70E740481C1C}">
                <a14:useLocalDpi xmlns:a14="http://schemas.microsoft.com/office/drawing/2010/main" val="0"/>
              </a:ext>
            </a:extLst>
          </a:blip>
          <a:srcRect/>
          <a:stretch/>
        </p:blipFill>
        <p:spPr>
          <a:xfrm>
            <a:off x="4664263" y="2436342"/>
            <a:ext cx="330774" cy="266909"/>
          </a:xfrm>
          <a:prstGeom prst="rect">
            <a:avLst/>
          </a:prstGeom>
        </p:spPr>
      </p:pic>
      <p:pic>
        <p:nvPicPr>
          <p:cNvPr id="49" name="Picture 48"/>
          <p:cNvPicPr>
            <a:picLocks noChangeAspect="1"/>
          </p:cNvPicPr>
          <p:nvPr/>
        </p:nvPicPr>
        <p:blipFill rotWithShape="1">
          <a:blip r:embed="rId9" cstate="email">
            <a:extLst>
              <a:ext uri="{28A0092B-C50C-407E-A947-70E740481C1C}">
                <a14:useLocalDpi xmlns:a14="http://schemas.microsoft.com/office/drawing/2010/main" val="0"/>
              </a:ext>
            </a:extLst>
          </a:blip>
          <a:srcRect/>
          <a:stretch/>
        </p:blipFill>
        <p:spPr>
          <a:xfrm>
            <a:off x="4664263" y="3454235"/>
            <a:ext cx="330774" cy="266909"/>
          </a:xfrm>
          <a:prstGeom prst="rect">
            <a:avLst/>
          </a:prstGeom>
        </p:spPr>
      </p:pic>
      <p:pic>
        <p:nvPicPr>
          <p:cNvPr id="50" name="Picture 49"/>
          <p:cNvPicPr>
            <a:picLocks noChangeAspect="1"/>
          </p:cNvPicPr>
          <p:nvPr/>
        </p:nvPicPr>
        <p:blipFill rotWithShape="1">
          <a:blip r:embed="rId9" cstate="email">
            <a:extLst>
              <a:ext uri="{28A0092B-C50C-407E-A947-70E740481C1C}">
                <a14:useLocalDpi xmlns:a14="http://schemas.microsoft.com/office/drawing/2010/main" val="0"/>
              </a:ext>
            </a:extLst>
          </a:blip>
          <a:srcRect/>
          <a:stretch/>
        </p:blipFill>
        <p:spPr>
          <a:xfrm>
            <a:off x="4664263" y="2945288"/>
            <a:ext cx="330774" cy="266909"/>
          </a:xfrm>
          <a:prstGeom prst="rect">
            <a:avLst/>
          </a:prstGeom>
        </p:spPr>
      </p:pic>
    </p:spTree>
    <p:extLst>
      <p:ext uri="{BB962C8B-B14F-4D97-AF65-F5344CB8AC3E}">
        <p14:creationId xmlns:p14="http://schemas.microsoft.com/office/powerpoint/2010/main" val="135446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1000" fill="hold"/>
                                        <p:tgtEl>
                                          <p:spTgt spid="105"/>
                                        </p:tgtEl>
                                        <p:attrNameLst>
                                          <p:attrName>ppt_w</p:attrName>
                                        </p:attrNameLst>
                                      </p:cBhvr>
                                      <p:tavLst>
                                        <p:tav tm="0">
                                          <p:val>
                                            <p:strVal val="#ppt_w*0.70"/>
                                          </p:val>
                                        </p:tav>
                                        <p:tav tm="100000">
                                          <p:val>
                                            <p:strVal val="#ppt_w"/>
                                          </p:val>
                                        </p:tav>
                                      </p:tavLst>
                                    </p:anim>
                                    <p:anim calcmode="lin" valueType="num">
                                      <p:cBhvr>
                                        <p:cTn id="8" dur="1000" fill="hold"/>
                                        <p:tgtEl>
                                          <p:spTgt spid="105"/>
                                        </p:tgtEl>
                                        <p:attrNameLst>
                                          <p:attrName>ppt_h</p:attrName>
                                        </p:attrNameLst>
                                      </p:cBhvr>
                                      <p:tavLst>
                                        <p:tav tm="0">
                                          <p:val>
                                            <p:strVal val="#ppt_h"/>
                                          </p:val>
                                        </p:tav>
                                        <p:tav tm="100000">
                                          <p:val>
                                            <p:strVal val="#ppt_h"/>
                                          </p:val>
                                        </p:tav>
                                      </p:tavLst>
                                    </p:anim>
                                    <p:animEffect transition="in" filter="fade">
                                      <p:cBhvr>
                                        <p:cTn id="9" dur="1000"/>
                                        <p:tgtEl>
                                          <p:spTgt spid="105"/>
                                        </p:tgtEl>
                                      </p:cBhvr>
                                    </p:animEffect>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fade">
                                      <p:cBhvr>
                                        <p:cTn id="13" dur="1000"/>
                                        <p:tgtEl>
                                          <p:spTgt spid="104"/>
                                        </p:tgtEl>
                                      </p:cBhvr>
                                    </p:animEffect>
                                    <p:anim calcmode="lin" valueType="num">
                                      <p:cBhvr>
                                        <p:cTn id="14" dur="1000" fill="hold"/>
                                        <p:tgtEl>
                                          <p:spTgt spid="104"/>
                                        </p:tgtEl>
                                        <p:attrNameLst>
                                          <p:attrName>ppt_x</p:attrName>
                                        </p:attrNameLst>
                                      </p:cBhvr>
                                      <p:tavLst>
                                        <p:tav tm="0">
                                          <p:val>
                                            <p:strVal val="#ppt_x"/>
                                          </p:val>
                                        </p:tav>
                                        <p:tav tm="100000">
                                          <p:val>
                                            <p:strVal val="#ppt_x"/>
                                          </p:val>
                                        </p:tav>
                                      </p:tavLst>
                                    </p:anim>
                                    <p:anim calcmode="lin" valueType="num">
                                      <p:cBhvr>
                                        <p:cTn id="15" dur="1000" fill="hold"/>
                                        <p:tgtEl>
                                          <p:spTgt spid="104"/>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1000"/>
                                        <p:tgtEl>
                                          <p:spTgt spid="103"/>
                                        </p:tgtEl>
                                      </p:cBhvr>
                                    </p:animEffect>
                                    <p:anim calcmode="lin" valueType="num">
                                      <p:cBhvr>
                                        <p:cTn id="19" dur="1000" fill="hold"/>
                                        <p:tgtEl>
                                          <p:spTgt spid="103"/>
                                        </p:tgtEl>
                                        <p:attrNameLst>
                                          <p:attrName>ppt_x</p:attrName>
                                        </p:attrNameLst>
                                      </p:cBhvr>
                                      <p:tavLst>
                                        <p:tav tm="0">
                                          <p:val>
                                            <p:strVal val="#ppt_x"/>
                                          </p:val>
                                        </p:tav>
                                        <p:tav tm="100000">
                                          <p:val>
                                            <p:strVal val="#ppt_x"/>
                                          </p:val>
                                        </p:tav>
                                      </p:tavLst>
                                    </p:anim>
                                    <p:anim calcmode="lin" valueType="num">
                                      <p:cBhvr>
                                        <p:cTn id="20"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7"/>
                                        </p:tgtEl>
                                        <p:attrNameLst>
                                          <p:attrName>style.visibility</p:attrName>
                                        </p:attrNameLst>
                                      </p:cBhvr>
                                      <p:to>
                                        <p:strVal val="visible"/>
                                      </p:to>
                                    </p:set>
                                    <p:animEffect transition="in" filter="fade">
                                      <p:cBhvr>
                                        <p:cTn id="25" dur="2000"/>
                                        <p:tgtEl>
                                          <p:spTgt spid="10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fade">
                                      <p:cBhvr>
                                        <p:cTn id="28" dur="2000"/>
                                        <p:tgtEl>
                                          <p:spTgt spid="108"/>
                                        </p:tgtEl>
                                      </p:cBhvr>
                                    </p:animEffect>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nodeType="clickEffect">
                                  <p:stCondLst>
                                    <p:cond delay="0"/>
                                  </p:stCondLst>
                                  <p:childTnLst>
                                    <p:set>
                                      <p:cBhvr>
                                        <p:cTn id="32" dur="1" fill="hold">
                                          <p:stCondLst>
                                            <p:cond delay="0"/>
                                          </p:stCondLst>
                                        </p:cTn>
                                        <p:tgtEl>
                                          <p:spTgt spid="109"/>
                                        </p:tgtEl>
                                        <p:attrNameLst>
                                          <p:attrName>style.visibility</p:attrName>
                                        </p:attrNameLst>
                                      </p:cBhvr>
                                      <p:to>
                                        <p:strVal val="visible"/>
                                      </p:to>
                                    </p:set>
                                    <p:animEffect transition="in" filter="fade">
                                      <p:cBhvr>
                                        <p:cTn id="33" dur="1000"/>
                                        <p:tgtEl>
                                          <p:spTgt spid="109"/>
                                        </p:tgtEl>
                                      </p:cBhvr>
                                    </p:animEffect>
                                    <p:anim calcmode="lin" valueType="num">
                                      <p:cBhvr>
                                        <p:cTn id="34" dur="1000" fill="hold"/>
                                        <p:tgtEl>
                                          <p:spTgt spid="109"/>
                                        </p:tgtEl>
                                        <p:attrNameLst>
                                          <p:attrName>ppt_x</p:attrName>
                                        </p:attrNameLst>
                                      </p:cBhvr>
                                      <p:tavLst>
                                        <p:tav tm="0">
                                          <p:val>
                                            <p:strVal val="#ppt_x"/>
                                          </p:val>
                                        </p:tav>
                                        <p:tav tm="100000">
                                          <p:val>
                                            <p:strVal val="#ppt_x"/>
                                          </p:val>
                                        </p:tav>
                                      </p:tavLst>
                                    </p:anim>
                                    <p:anim calcmode="lin" valueType="num">
                                      <p:cBhvr>
                                        <p:cTn id="35" dur="1000" fill="hold"/>
                                        <p:tgtEl>
                                          <p:spTgt spid="10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10" presetClass="entr" presetSubtype="0" fill="hold" grpId="1" nodeType="after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fade">
                                      <p:cBhvr>
                                        <p:cTn id="39" dur="1000"/>
                                        <p:tgtEl>
                                          <p:spTgt spid="112"/>
                                        </p:tgtEl>
                                      </p:cBhvr>
                                    </p:animEffect>
                                  </p:childTnLst>
                                </p:cTn>
                              </p:par>
                              <p:par>
                                <p:cTn id="40" presetID="10" presetClass="entr" presetSubtype="0" fill="hold" grpId="1" nodeType="with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fade">
                                      <p:cBhvr>
                                        <p:cTn id="42" dur="1000"/>
                                        <p:tgtEl>
                                          <p:spTgt spid="113"/>
                                        </p:tgtEl>
                                      </p:cBhvr>
                                    </p:animEffect>
                                  </p:childTnLst>
                                </p:cTn>
                              </p:par>
                              <p:par>
                                <p:cTn id="43" presetID="10" presetClass="entr" presetSubtype="0" fill="hold" grpId="1" nodeType="withEffect">
                                  <p:stCondLst>
                                    <p:cond delay="0"/>
                                  </p:stCondLst>
                                  <p:childTnLst>
                                    <p:set>
                                      <p:cBhvr>
                                        <p:cTn id="44" dur="1" fill="hold">
                                          <p:stCondLst>
                                            <p:cond delay="0"/>
                                          </p:stCondLst>
                                        </p:cTn>
                                        <p:tgtEl>
                                          <p:spTgt spid="110"/>
                                        </p:tgtEl>
                                        <p:attrNameLst>
                                          <p:attrName>style.visibility</p:attrName>
                                        </p:attrNameLst>
                                      </p:cBhvr>
                                      <p:to>
                                        <p:strVal val="visible"/>
                                      </p:to>
                                    </p:set>
                                    <p:animEffect transition="in" filter="fade">
                                      <p:cBhvr>
                                        <p:cTn id="45" dur="1000"/>
                                        <p:tgtEl>
                                          <p:spTgt spid="110"/>
                                        </p:tgtEl>
                                      </p:cBhvr>
                                    </p:animEffect>
                                  </p:childTnLst>
                                </p:cTn>
                              </p:par>
                            </p:childTnLst>
                          </p:cTn>
                        </p:par>
                        <p:par>
                          <p:cTn id="46" fill="hold">
                            <p:stCondLst>
                              <p:cond delay="2000"/>
                            </p:stCondLst>
                            <p:childTnLst>
                              <p:par>
                                <p:cTn id="47" presetID="47" presetClass="entr" presetSubtype="0" fill="hold" nodeType="after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fade">
                                      <p:cBhvr>
                                        <p:cTn id="49" dur="1000"/>
                                        <p:tgtEl>
                                          <p:spTgt spid="114"/>
                                        </p:tgtEl>
                                      </p:cBhvr>
                                    </p:animEffect>
                                    <p:anim calcmode="lin" valueType="num">
                                      <p:cBhvr>
                                        <p:cTn id="50" dur="1000" fill="hold"/>
                                        <p:tgtEl>
                                          <p:spTgt spid="114"/>
                                        </p:tgtEl>
                                        <p:attrNameLst>
                                          <p:attrName>ppt_x</p:attrName>
                                        </p:attrNameLst>
                                      </p:cBhvr>
                                      <p:tavLst>
                                        <p:tav tm="0">
                                          <p:val>
                                            <p:strVal val="#ppt_x"/>
                                          </p:val>
                                        </p:tav>
                                        <p:tav tm="100000">
                                          <p:val>
                                            <p:strVal val="#ppt_x"/>
                                          </p:val>
                                        </p:tav>
                                      </p:tavLst>
                                    </p:anim>
                                    <p:anim calcmode="lin" valueType="num">
                                      <p:cBhvr>
                                        <p:cTn id="51" dur="1000" fill="hold"/>
                                        <p:tgtEl>
                                          <p:spTgt spid="114"/>
                                        </p:tgtEl>
                                        <p:attrNameLst>
                                          <p:attrName>ppt_y</p:attrName>
                                        </p:attrNameLst>
                                      </p:cBhvr>
                                      <p:tavLst>
                                        <p:tav tm="0">
                                          <p:val>
                                            <p:strVal val="#ppt_y-.1"/>
                                          </p:val>
                                        </p:tav>
                                        <p:tav tm="100000">
                                          <p:val>
                                            <p:strVal val="#ppt_y"/>
                                          </p:val>
                                        </p:tav>
                                      </p:tavLst>
                                    </p:anim>
                                  </p:childTnLst>
                                </p:cTn>
                              </p:par>
                              <p:par>
                                <p:cTn id="52" presetID="10" presetClass="exit" presetSubtype="0" fill="hold" nodeType="withEffect">
                                  <p:stCondLst>
                                    <p:cond delay="0"/>
                                  </p:stCondLst>
                                  <p:childTnLst>
                                    <p:animEffect transition="out" filter="fade">
                                      <p:cBhvr>
                                        <p:cTn id="53" dur="1000"/>
                                        <p:tgtEl>
                                          <p:spTgt spid="103"/>
                                        </p:tgtEl>
                                      </p:cBhvr>
                                    </p:animEffect>
                                    <p:set>
                                      <p:cBhvr>
                                        <p:cTn id="54" dur="1" fill="hold">
                                          <p:stCondLst>
                                            <p:cond delay="999"/>
                                          </p:stCondLst>
                                        </p:cTn>
                                        <p:tgtEl>
                                          <p:spTgt spid="103"/>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1000"/>
                                        <p:tgtEl>
                                          <p:spTgt spid="104"/>
                                        </p:tgtEl>
                                      </p:cBhvr>
                                    </p:animEffect>
                                    <p:set>
                                      <p:cBhvr>
                                        <p:cTn id="57" dur="1" fill="hold">
                                          <p:stCondLst>
                                            <p:cond delay="999"/>
                                          </p:stCondLst>
                                        </p:cTn>
                                        <p:tgtEl>
                                          <p:spTgt spid="104"/>
                                        </p:tgtEl>
                                        <p:attrNameLst>
                                          <p:attrName>style.visibility</p:attrName>
                                        </p:attrNameLst>
                                      </p:cBhvr>
                                      <p:to>
                                        <p:strVal val="hidden"/>
                                      </p:to>
                                    </p:se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117"/>
                                        </p:tgtEl>
                                        <p:attrNameLst>
                                          <p:attrName>style.visibility</p:attrName>
                                        </p:attrNameLst>
                                      </p:cBhvr>
                                      <p:to>
                                        <p:strVal val="visible"/>
                                      </p:to>
                                    </p:set>
                                    <p:animEffect transition="in" filter="fade">
                                      <p:cBhvr>
                                        <p:cTn id="61" dur="1000"/>
                                        <p:tgtEl>
                                          <p:spTgt spid="11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18"/>
                                        </p:tgtEl>
                                        <p:attrNameLst>
                                          <p:attrName>style.visibility</p:attrName>
                                        </p:attrNameLst>
                                      </p:cBhvr>
                                      <p:to>
                                        <p:strVal val="visible"/>
                                      </p:to>
                                    </p:set>
                                    <p:animEffect transition="in" filter="fade">
                                      <p:cBhvr>
                                        <p:cTn id="64" dur="1000"/>
                                        <p:tgtEl>
                                          <p:spTgt spid="11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15"/>
                                        </p:tgtEl>
                                        <p:attrNameLst>
                                          <p:attrName>style.visibility</p:attrName>
                                        </p:attrNameLst>
                                      </p:cBhvr>
                                      <p:to>
                                        <p:strVal val="visible"/>
                                      </p:to>
                                    </p:set>
                                    <p:animEffect transition="in" filter="fade">
                                      <p:cBhvr>
                                        <p:cTn id="67" dur="1000"/>
                                        <p:tgtEl>
                                          <p:spTgt spid="1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26"/>
                                        </p:tgtEl>
                                        <p:attrNameLst>
                                          <p:attrName>style.visibility</p:attrName>
                                        </p:attrNameLst>
                                      </p:cBhvr>
                                      <p:to>
                                        <p:strVal val="visible"/>
                                      </p:to>
                                    </p:set>
                                    <p:animEffect transition="in" filter="wipe(down)">
                                      <p:cBhvr>
                                        <p:cTn id="72" dur="1000"/>
                                        <p:tgtEl>
                                          <p:spTgt spid="126"/>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127"/>
                                        </p:tgtEl>
                                        <p:attrNameLst>
                                          <p:attrName>style.visibility</p:attrName>
                                        </p:attrNameLst>
                                      </p:cBhvr>
                                      <p:to>
                                        <p:strVal val="visible"/>
                                      </p:to>
                                    </p:set>
                                    <p:animEffect transition="in" filter="fade">
                                      <p:cBhvr>
                                        <p:cTn id="76" dur="1000"/>
                                        <p:tgtEl>
                                          <p:spTgt spid="12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28"/>
                                        </p:tgtEl>
                                        <p:attrNameLst>
                                          <p:attrName>style.visibility</p:attrName>
                                        </p:attrNameLst>
                                      </p:cBhvr>
                                      <p:to>
                                        <p:strVal val="visible"/>
                                      </p:to>
                                    </p:set>
                                    <p:animEffect transition="in" filter="fade">
                                      <p:cBhvr>
                                        <p:cTn id="79" dur="1000"/>
                                        <p:tgtEl>
                                          <p:spTgt spid="12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29"/>
                                        </p:tgtEl>
                                        <p:attrNameLst>
                                          <p:attrName>style.visibility</p:attrName>
                                        </p:attrNameLst>
                                      </p:cBhvr>
                                      <p:to>
                                        <p:strVal val="visible"/>
                                      </p:to>
                                    </p:set>
                                    <p:animEffect transition="in" filter="fade">
                                      <p:cBhvr>
                                        <p:cTn id="82" dur="1000"/>
                                        <p:tgtEl>
                                          <p:spTgt spid="12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30"/>
                                        </p:tgtEl>
                                        <p:attrNameLst>
                                          <p:attrName>style.visibility</p:attrName>
                                        </p:attrNameLst>
                                      </p:cBhvr>
                                      <p:to>
                                        <p:strVal val="visible"/>
                                      </p:to>
                                    </p:set>
                                    <p:animEffect transition="in" filter="fade">
                                      <p:cBhvr>
                                        <p:cTn id="85" dur="1000"/>
                                        <p:tgtEl>
                                          <p:spTgt spid="13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31"/>
                                        </p:tgtEl>
                                        <p:attrNameLst>
                                          <p:attrName>style.visibility</p:attrName>
                                        </p:attrNameLst>
                                      </p:cBhvr>
                                      <p:to>
                                        <p:strVal val="visible"/>
                                      </p:to>
                                    </p:set>
                                    <p:animEffect transition="in" filter="fade">
                                      <p:cBhvr>
                                        <p:cTn id="88" dur="1000"/>
                                        <p:tgtEl>
                                          <p:spTgt spid="13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32"/>
                                        </p:tgtEl>
                                        <p:attrNameLst>
                                          <p:attrName>style.visibility</p:attrName>
                                        </p:attrNameLst>
                                      </p:cBhvr>
                                      <p:to>
                                        <p:strVal val="visible"/>
                                      </p:to>
                                    </p:set>
                                    <p:animEffect transition="in" filter="fade">
                                      <p:cBhvr>
                                        <p:cTn id="91" dur="1000"/>
                                        <p:tgtEl>
                                          <p:spTgt spid="132"/>
                                        </p:tgtEl>
                                      </p:cBhvr>
                                    </p:animEffect>
                                  </p:childTnLst>
                                </p:cTn>
                              </p:par>
                            </p:childTnLst>
                          </p:cTn>
                        </p:par>
                        <p:par>
                          <p:cTn id="92" fill="hold">
                            <p:stCondLst>
                              <p:cond delay="2000"/>
                            </p:stCondLst>
                            <p:childTnLst>
                              <p:par>
                                <p:cTn id="93" presetID="22" presetClass="entr" presetSubtype="4" fill="hold" grpId="0" nodeType="afterEffect">
                                  <p:stCondLst>
                                    <p:cond delay="0"/>
                                  </p:stCondLst>
                                  <p:childTnLst>
                                    <p:set>
                                      <p:cBhvr>
                                        <p:cTn id="94" dur="1" fill="hold">
                                          <p:stCondLst>
                                            <p:cond delay="0"/>
                                          </p:stCondLst>
                                        </p:cTn>
                                        <p:tgtEl>
                                          <p:spTgt spid="139"/>
                                        </p:tgtEl>
                                        <p:attrNameLst>
                                          <p:attrName>style.visibility</p:attrName>
                                        </p:attrNameLst>
                                      </p:cBhvr>
                                      <p:to>
                                        <p:strVal val="visible"/>
                                      </p:to>
                                    </p:set>
                                    <p:animEffect transition="in" filter="wipe(down)">
                                      <p:cBhvr>
                                        <p:cTn id="95" dur="1000"/>
                                        <p:tgtEl>
                                          <p:spTgt spid="139"/>
                                        </p:tgtEl>
                                      </p:cBhvr>
                                    </p:animEffect>
                                  </p:childTnLst>
                                </p:cTn>
                              </p:par>
                            </p:childTnLst>
                          </p:cTn>
                        </p:par>
                        <p:par>
                          <p:cTn id="96" fill="hold">
                            <p:stCondLst>
                              <p:cond delay="3000"/>
                            </p:stCondLst>
                            <p:childTnLst>
                              <p:par>
                                <p:cTn id="97" presetID="22" presetClass="entr" presetSubtype="4" fill="hold" grpId="0" nodeType="afterEffect">
                                  <p:stCondLst>
                                    <p:cond delay="0"/>
                                  </p:stCondLst>
                                  <p:childTnLst>
                                    <p:set>
                                      <p:cBhvr>
                                        <p:cTn id="98" dur="1" fill="hold">
                                          <p:stCondLst>
                                            <p:cond delay="0"/>
                                          </p:stCondLst>
                                        </p:cTn>
                                        <p:tgtEl>
                                          <p:spTgt spid="125"/>
                                        </p:tgtEl>
                                        <p:attrNameLst>
                                          <p:attrName>style.visibility</p:attrName>
                                        </p:attrNameLst>
                                      </p:cBhvr>
                                      <p:to>
                                        <p:strVal val="visible"/>
                                      </p:to>
                                    </p:set>
                                    <p:animEffect transition="in" filter="wipe(down)">
                                      <p:cBhvr>
                                        <p:cTn id="99" dur="1000"/>
                                        <p:tgtEl>
                                          <p:spTgt spid="12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33"/>
                                        </p:tgtEl>
                                        <p:attrNameLst>
                                          <p:attrName>style.visibility</p:attrName>
                                        </p:attrNameLst>
                                      </p:cBhvr>
                                      <p:to>
                                        <p:strVal val="visible"/>
                                      </p:to>
                                    </p:set>
                                    <p:animEffect transition="in" filter="fade">
                                      <p:cBhvr>
                                        <p:cTn id="102" dur="1000"/>
                                        <p:tgtEl>
                                          <p:spTgt spid="13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34"/>
                                        </p:tgtEl>
                                        <p:attrNameLst>
                                          <p:attrName>style.visibility</p:attrName>
                                        </p:attrNameLst>
                                      </p:cBhvr>
                                      <p:to>
                                        <p:strVal val="visible"/>
                                      </p:to>
                                    </p:set>
                                    <p:animEffect transition="in" filter="fade">
                                      <p:cBhvr>
                                        <p:cTn id="105" dur="1000"/>
                                        <p:tgtEl>
                                          <p:spTgt spid="13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35"/>
                                        </p:tgtEl>
                                        <p:attrNameLst>
                                          <p:attrName>style.visibility</p:attrName>
                                        </p:attrNameLst>
                                      </p:cBhvr>
                                      <p:to>
                                        <p:strVal val="visible"/>
                                      </p:to>
                                    </p:set>
                                    <p:animEffect transition="in" filter="fade">
                                      <p:cBhvr>
                                        <p:cTn id="108" dur="1000"/>
                                        <p:tgtEl>
                                          <p:spTgt spid="13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36"/>
                                        </p:tgtEl>
                                        <p:attrNameLst>
                                          <p:attrName>style.visibility</p:attrName>
                                        </p:attrNameLst>
                                      </p:cBhvr>
                                      <p:to>
                                        <p:strVal val="visible"/>
                                      </p:to>
                                    </p:set>
                                    <p:animEffect transition="in" filter="fade">
                                      <p:cBhvr>
                                        <p:cTn id="111" dur="1000"/>
                                        <p:tgtEl>
                                          <p:spTgt spid="13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37"/>
                                        </p:tgtEl>
                                        <p:attrNameLst>
                                          <p:attrName>style.visibility</p:attrName>
                                        </p:attrNameLst>
                                      </p:cBhvr>
                                      <p:to>
                                        <p:strVal val="visible"/>
                                      </p:to>
                                    </p:set>
                                    <p:animEffect transition="in" filter="fade">
                                      <p:cBhvr>
                                        <p:cTn id="114" dur="1000"/>
                                        <p:tgtEl>
                                          <p:spTgt spid="137"/>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38"/>
                                        </p:tgtEl>
                                        <p:attrNameLst>
                                          <p:attrName>style.visibility</p:attrName>
                                        </p:attrNameLst>
                                      </p:cBhvr>
                                      <p:to>
                                        <p:strVal val="visible"/>
                                      </p:to>
                                    </p:set>
                                    <p:animEffect transition="in" filter="fade">
                                      <p:cBhvr>
                                        <p:cTn id="117" dur="1000"/>
                                        <p:tgtEl>
                                          <p:spTgt spid="138"/>
                                        </p:tgtEl>
                                      </p:cBhvr>
                                    </p:animEffect>
                                  </p:childTnLst>
                                </p:cTn>
                              </p:par>
                            </p:childTnLst>
                          </p:cTn>
                        </p:par>
                        <p:par>
                          <p:cTn id="118" fill="hold">
                            <p:stCondLst>
                              <p:cond delay="4000"/>
                            </p:stCondLst>
                            <p:childTnLst>
                              <p:par>
                                <p:cTn id="119" presetID="22" presetClass="entr" presetSubtype="4" fill="hold" grpId="0" nodeType="afterEffect">
                                  <p:stCondLst>
                                    <p:cond delay="0"/>
                                  </p:stCondLst>
                                  <p:childTnLst>
                                    <p:set>
                                      <p:cBhvr>
                                        <p:cTn id="120" dur="1" fill="hold">
                                          <p:stCondLst>
                                            <p:cond delay="0"/>
                                          </p:stCondLst>
                                        </p:cTn>
                                        <p:tgtEl>
                                          <p:spTgt spid="140"/>
                                        </p:tgtEl>
                                        <p:attrNameLst>
                                          <p:attrName>style.visibility</p:attrName>
                                        </p:attrNameLst>
                                      </p:cBhvr>
                                      <p:to>
                                        <p:strVal val="visible"/>
                                      </p:to>
                                    </p:set>
                                    <p:animEffect transition="in" filter="wipe(down)">
                                      <p:cBhvr>
                                        <p:cTn id="121" dur="1000"/>
                                        <p:tgtEl>
                                          <p:spTgt spid="140"/>
                                        </p:tgtEl>
                                      </p:cBhvr>
                                    </p:animEffect>
                                  </p:childTnLst>
                                </p:cTn>
                              </p:par>
                            </p:childTnLst>
                          </p:cTn>
                        </p:par>
                        <p:par>
                          <p:cTn id="122" fill="hold">
                            <p:stCondLst>
                              <p:cond delay="5000"/>
                            </p:stCondLst>
                            <p:childTnLst>
                              <p:par>
                                <p:cTn id="123" presetID="42" presetClass="entr" presetSubtype="0" fill="hold" nodeType="afterEffect">
                                  <p:stCondLst>
                                    <p:cond delay="0"/>
                                  </p:stCondLst>
                                  <p:childTnLst>
                                    <p:set>
                                      <p:cBhvr>
                                        <p:cTn id="124" dur="1" fill="hold">
                                          <p:stCondLst>
                                            <p:cond delay="0"/>
                                          </p:stCondLst>
                                        </p:cTn>
                                        <p:tgtEl>
                                          <p:spTgt spid="120"/>
                                        </p:tgtEl>
                                        <p:attrNameLst>
                                          <p:attrName>style.visibility</p:attrName>
                                        </p:attrNameLst>
                                      </p:cBhvr>
                                      <p:to>
                                        <p:strVal val="visible"/>
                                      </p:to>
                                    </p:set>
                                    <p:animEffect transition="in" filter="fade">
                                      <p:cBhvr>
                                        <p:cTn id="125" dur="1000"/>
                                        <p:tgtEl>
                                          <p:spTgt spid="120"/>
                                        </p:tgtEl>
                                      </p:cBhvr>
                                    </p:animEffect>
                                    <p:anim calcmode="lin" valueType="num">
                                      <p:cBhvr>
                                        <p:cTn id="126" dur="1000" fill="hold"/>
                                        <p:tgtEl>
                                          <p:spTgt spid="120"/>
                                        </p:tgtEl>
                                        <p:attrNameLst>
                                          <p:attrName>ppt_x</p:attrName>
                                        </p:attrNameLst>
                                      </p:cBhvr>
                                      <p:tavLst>
                                        <p:tav tm="0">
                                          <p:val>
                                            <p:strVal val="#ppt_x"/>
                                          </p:val>
                                        </p:tav>
                                        <p:tav tm="100000">
                                          <p:val>
                                            <p:strVal val="#ppt_x"/>
                                          </p:val>
                                        </p:tav>
                                      </p:tavLst>
                                    </p:anim>
                                    <p:anim calcmode="lin" valueType="num">
                                      <p:cBhvr>
                                        <p:cTn id="127" dur="1000" fill="hold"/>
                                        <p:tgtEl>
                                          <p:spTgt spid="120"/>
                                        </p:tgtEl>
                                        <p:attrNameLst>
                                          <p:attrName>ppt_y</p:attrName>
                                        </p:attrNameLst>
                                      </p:cBhvr>
                                      <p:tavLst>
                                        <p:tav tm="0">
                                          <p:val>
                                            <p:strVal val="#ppt_y+.1"/>
                                          </p:val>
                                        </p:tav>
                                        <p:tav tm="100000">
                                          <p:val>
                                            <p:strVal val="#ppt_y"/>
                                          </p:val>
                                        </p:tav>
                                      </p:tavLst>
                                    </p:anim>
                                  </p:childTnLst>
                                </p:cTn>
                              </p:par>
                              <p:par>
                                <p:cTn id="128" presetID="42" presetClass="entr" presetSubtype="0" fill="hold" nodeType="withEffect">
                                  <p:stCondLst>
                                    <p:cond delay="0"/>
                                  </p:stCondLst>
                                  <p:childTnLst>
                                    <p:set>
                                      <p:cBhvr>
                                        <p:cTn id="129" dur="1" fill="hold">
                                          <p:stCondLst>
                                            <p:cond delay="0"/>
                                          </p:stCondLst>
                                        </p:cTn>
                                        <p:tgtEl>
                                          <p:spTgt spid="124"/>
                                        </p:tgtEl>
                                        <p:attrNameLst>
                                          <p:attrName>style.visibility</p:attrName>
                                        </p:attrNameLst>
                                      </p:cBhvr>
                                      <p:to>
                                        <p:strVal val="visible"/>
                                      </p:to>
                                    </p:set>
                                    <p:animEffect transition="in" filter="fade">
                                      <p:cBhvr>
                                        <p:cTn id="130" dur="1000"/>
                                        <p:tgtEl>
                                          <p:spTgt spid="124"/>
                                        </p:tgtEl>
                                      </p:cBhvr>
                                    </p:animEffect>
                                    <p:anim calcmode="lin" valueType="num">
                                      <p:cBhvr>
                                        <p:cTn id="131" dur="1000" fill="hold"/>
                                        <p:tgtEl>
                                          <p:spTgt spid="124"/>
                                        </p:tgtEl>
                                        <p:attrNameLst>
                                          <p:attrName>ppt_x</p:attrName>
                                        </p:attrNameLst>
                                      </p:cBhvr>
                                      <p:tavLst>
                                        <p:tav tm="0">
                                          <p:val>
                                            <p:strVal val="#ppt_x"/>
                                          </p:val>
                                        </p:tav>
                                        <p:tav tm="100000">
                                          <p:val>
                                            <p:strVal val="#ppt_x"/>
                                          </p:val>
                                        </p:tav>
                                      </p:tavLst>
                                    </p:anim>
                                    <p:anim calcmode="lin" valueType="num">
                                      <p:cBhvr>
                                        <p:cTn id="132" dur="1000" fill="hold"/>
                                        <p:tgtEl>
                                          <p:spTgt spid="124"/>
                                        </p:tgtEl>
                                        <p:attrNameLst>
                                          <p:attrName>ppt_y</p:attrName>
                                        </p:attrNameLst>
                                      </p:cBhvr>
                                      <p:tavLst>
                                        <p:tav tm="0">
                                          <p:val>
                                            <p:strVal val="#ppt_y+.1"/>
                                          </p:val>
                                        </p:tav>
                                        <p:tav tm="100000">
                                          <p:val>
                                            <p:strVal val="#ppt_y"/>
                                          </p:val>
                                        </p:tav>
                                      </p:tavLst>
                                    </p:anim>
                                  </p:childTnLst>
                                </p:cTn>
                              </p:par>
                              <p:par>
                                <p:cTn id="133" presetID="42" presetClass="entr" presetSubtype="0" fill="hold" nodeType="withEffect">
                                  <p:stCondLst>
                                    <p:cond delay="0"/>
                                  </p:stCondLst>
                                  <p:childTnLst>
                                    <p:set>
                                      <p:cBhvr>
                                        <p:cTn id="134" dur="1" fill="hold">
                                          <p:stCondLst>
                                            <p:cond delay="0"/>
                                          </p:stCondLst>
                                        </p:cTn>
                                        <p:tgtEl>
                                          <p:spTgt spid="122"/>
                                        </p:tgtEl>
                                        <p:attrNameLst>
                                          <p:attrName>style.visibility</p:attrName>
                                        </p:attrNameLst>
                                      </p:cBhvr>
                                      <p:to>
                                        <p:strVal val="visible"/>
                                      </p:to>
                                    </p:set>
                                    <p:animEffect transition="in" filter="fade">
                                      <p:cBhvr>
                                        <p:cTn id="135" dur="1000"/>
                                        <p:tgtEl>
                                          <p:spTgt spid="122"/>
                                        </p:tgtEl>
                                      </p:cBhvr>
                                    </p:animEffect>
                                    <p:anim calcmode="lin" valueType="num">
                                      <p:cBhvr>
                                        <p:cTn id="136" dur="1000" fill="hold"/>
                                        <p:tgtEl>
                                          <p:spTgt spid="122"/>
                                        </p:tgtEl>
                                        <p:attrNameLst>
                                          <p:attrName>ppt_x</p:attrName>
                                        </p:attrNameLst>
                                      </p:cBhvr>
                                      <p:tavLst>
                                        <p:tav tm="0">
                                          <p:val>
                                            <p:strVal val="#ppt_x"/>
                                          </p:val>
                                        </p:tav>
                                        <p:tav tm="100000">
                                          <p:val>
                                            <p:strVal val="#ppt_x"/>
                                          </p:val>
                                        </p:tav>
                                      </p:tavLst>
                                    </p:anim>
                                    <p:anim calcmode="lin" valueType="num">
                                      <p:cBhvr>
                                        <p:cTn id="137" dur="1000" fill="hold"/>
                                        <p:tgtEl>
                                          <p:spTgt spid="122"/>
                                        </p:tgtEl>
                                        <p:attrNameLst>
                                          <p:attrName>ppt_y</p:attrName>
                                        </p:attrNameLst>
                                      </p:cBhvr>
                                      <p:tavLst>
                                        <p:tav tm="0">
                                          <p:val>
                                            <p:strVal val="#ppt_y+.1"/>
                                          </p:val>
                                        </p:tav>
                                        <p:tav tm="100000">
                                          <p:val>
                                            <p:strVal val="#ppt_y"/>
                                          </p:val>
                                        </p:tav>
                                      </p:tavLst>
                                    </p:anim>
                                  </p:childTnLst>
                                </p:cTn>
                              </p:par>
                              <p:par>
                                <p:cTn id="138" presetID="42" presetClass="entr" presetSubtype="0" fill="hold" nodeType="withEffect">
                                  <p:stCondLst>
                                    <p:cond delay="0"/>
                                  </p:stCondLst>
                                  <p:childTnLst>
                                    <p:set>
                                      <p:cBhvr>
                                        <p:cTn id="139" dur="1" fill="hold">
                                          <p:stCondLst>
                                            <p:cond delay="0"/>
                                          </p:stCondLst>
                                        </p:cTn>
                                        <p:tgtEl>
                                          <p:spTgt spid="119"/>
                                        </p:tgtEl>
                                        <p:attrNameLst>
                                          <p:attrName>style.visibility</p:attrName>
                                        </p:attrNameLst>
                                      </p:cBhvr>
                                      <p:to>
                                        <p:strVal val="visible"/>
                                      </p:to>
                                    </p:set>
                                    <p:animEffect transition="in" filter="fade">
                                      <p:cBhvr>
                                        <p:cTn id="140" dur="1000"/>
                                        <p:tgtEl>
                                          <p:spTgt spid="119"/>
                                        </p:tgtEl>
                                      </p:cBhvr>
                                    </p:animEffect>
                                    <p:anim calcmode="lin" valueType="num">
                                      <p:cBhvr>
                                        <p:cTn id="141" dur="1000" fill="hold"/>
                                        <p:tgtEl>
                                          <p:spTgt spid="119"/>
                                        </p:tgtEl>
                                        <p:attrNameLst>
                                          <p:attrName>ppt_x</p:attrName>
                                        </p:attrNameLst>
                                      </p:cBhvr>
                                      <p:tavLst>
                                        <p:tav tm="0">
                                          <p:val>
                                            <p:strVal val="#ppt_x"/>
                                          </p:val>
                                        </p:tav>
                                        <p:tav tm="100000">
                                          <p:val>
                                            <p:strVal val="#ppt_x"/>
                                          </p:val>
                                        </p:tav>
                                      </p:tavLst>
                                    </p:anim>
                                    <p:anim calcmode="lin" valueType="num">
                                      <p:cBhvr>
                                        <p:cTn id="142" dur="1000" fill="hold"/>
                                        <p:tgtEl>
                                          <p:spTgt spid="119"/>
                                        </p:tgtEl>
                                        <p:attrNameLst>
                                          <p:attrName>ppt_y</p:attrName>
                                        </p:attrNameLst>
                                      </p:cBhvr>
                                      <p:tavLst>
                                        <p:tav tm="0">
                                          <p:val>
                                            <p:strVal val="#ppt_y+.1"/>
                                          </p:val>
                                        </p:tav>
                                        <p:tav tm="100000">
                                          <p:val>
                                            <p:strVal val="#ppt_y"/>
                                          </p:val>
                                        </p:tav>
                                      </p:tavLst>
                                    </p:anim>
                                  </p:childTnLst>
                                </p:cTn>
                              </p:par>
                              <p:par>
                                <p:cTn id="143" presetID="42" presetClass="entr" presetSubtype="0" fill="hold" nodeType="withEffect">
                                  <p:stCondLst>
                                    <p:cond delay="0"/>
                                  </p:stCondLst>
                                  <p:childTnLst>
                                    <p:set>
                                      <p:cBhvr>
                                        <p:cTn id="144" dur="1" fill="hold">
                                          <p:stCondLst>
                                            <p:cond delay="0"/>
                                          </p:stCondLst>
                                        </p:cTn>
                                        <p:tgtEl>
                                          <p:spTgt spid="123"/>
                                        </p:tgtEl>
                                        <p:attrNameLst>
                                          <p:attrName>style.visibility</p:attrName>
                                        </p:attrNameLst>
                                      </p:cBhvr>
                                      <p:to>
                                        <p:strVal val="visible"/>
                                      </p:to>
                                    </p:set>
                                    <p:animEffect transition="in" filter="fade">
                                      <p:cBhvr>
                                        <p:cTn id="145" dur="1000"/>
                                        <p:tgtEl>
                                          <p:spTgt spid="123"/>
                                        </p:tgtEl>
                                      </p:cBhvr>
                                    </p:animEffect>
                                    <p:anim calcmode="lin" valueType="num">
                                      <p:cBhvr>
                                        <p:cTn id="146" dur="1000" fill="hold"/>
                                        <p:tgtEl>
                                          <p:spTgt spid="123"/>
                                        </p:tgtEl>
                                        <p:attrNameLst>
                                          <p:attrName>ppt_x</p:attrName>
                                        </p:attrNameLst>
                                      </p:cBhvr>
                                      <p:tavLst>
                                        <p:tav tm="0">
                                          <p:val>
                                            <p:strVal val="#ppt_x"/>
                                          </p:val>
                                        </p:tav>
                                        <p:tav tm="100000">
                                          <p:val>
                                            <p:strVal val="#ppt_x"/>
                                          </p:val>
                                        </p:tav>
                                      </p:tavLst>
                                    </p:anim>
                                    <p:anim calcmode="lin" valueType="num">
                                      <p:cBhvr>
                                        <p:cTn id="147" dur="1000" fill="hold"/>
                                        <p:tgtEl>
                                          <p:spTgt spid="123"/>
                                        </p:tgtEl>
                                        <p:attrNameLst>
                                          <p:attrName>ppt_y</p:attrName>
                                        </p:attrNameLst>
                                      </p:cBhvr>
                                      <p:tavLst>
                                        <p:tav tm="0">
                                          <p:val>
                                            <p:strVal val="#ppt_y+.1"/>
                                          </p:val>
                                        </p:tav>
                                        <p:tav tm="100000">
                                          <p:val>
                                            <p:strVal val="#ppt_y"/>
                                          </p:val>
                                        </p:tav>
                                      </p:tavLst>
                                    </p:anim>
                                  </p:childTnLst>
                                </p:cTn>
                              </p:par>
                              <p:par>
                                <p:cTn id="148" presetID="42" presetClass="entr" presetSubtype="0" fill="hold" nodeType="withEffect">
                                  <p:stCondLst>
                                    <p:cond delay="0"/>
                                  </p:stCondLst>
                                  <p:childTnLst>
                                    <p:set>
                                      <p:cBhvr>
                                        <p:cTn id="149" dur="1" fill="hold">
                                          <p:stCondLst>
                                            <p:cond delay="0"/>
                                          </p:stCondLst>
                                        </p:cTn>
                                        <p:tgtEl>
                                          <p:spTgt spid="121"/>
                                        </p:tgtEl>
                                        <p:attrNameLst>
                                          <p:attrName>style.visibility</p:attrName>
                                        </p:attrNameLst>
                                      </p:cBhvr>
                                      <p:to>
                                        <p:strVal val="visible"/>
                                      </p:to>
                                    </p:set>
                                    <p:animEffect transition="in" filter="fade">
                                      <p:cBhvr>
                                        <p:cTn id="150" dur="1000"/>
                                        <p:tgtEl>
                                          <p:spTgt spid="121"/>
                                        </p:tgtEl>
                                      </p:cBhvr>
                                    </p:animEffect>
                                    <p:anim calcmode="lin" valueType="num">
                                      <p:cBhvr>
                                        <p:cTn id="151" dur="1000" fill="hold"/>
                                        <p:tgtEl>
                                          <p:spTgt spid="121"/>
                                        </p:tgtEl>
                                        <p:attrNameLst>
                                          <p:attrName>ppt_x</p:attrName>
                                        </p:attrNameLst>
                                      </p:cBhvr>
                                      <p:tavLst>
                                        <p:tav tm="0">
                                          <p:val>
                                            <p:strVal val="#ppt_x"/>
                                          </p:val>
                                        </p:tav>
                                        <p:tav tm="100000">
                                          <p:val>
                                            <p:strVal val="#ppt_x"/>
                                          </p:val>
                                        </p:tav>
                                      </p:tavLst>
                                    </p:anim>
                                    <p:anim calcmode="lin" valueType="num">
                                      <p:cBhvr>
                                        <p:cTn id="152" dur="1000" fill="hold"/>
                                        <p:tgtEl>
                                          <p:spTgt spid="121"/>
                                        </p:tgtEl>
                                        <p:attrNameLst>
                                          <p:attrName>ppt_y</p:attrName>
                                        </p:attrNameLst>
                                      </p:cBhvr>
                                      <p:tavLst>
                                        <p:tav tm="0">
                                          <p:val>
                                            <p:strVal val="#ppt_y+.1"/>
                                          </p:val>
                                        </p:tav>
                                        <p:tav tm="100000">
                                          <p:val>
                                            <p:strVal val="#ppt_y"/>
                                          </p:val>
                                        </p:tav>
                                      </p:tavLst>
                                    </p:anim>
                                  </p:childTnLst>
                                </p:cTn>
                              </p:par>
                            </p:childTnLst>
                          </p:cTn>
                        </p:par>
                        <p:par>
                          <p:cTn id="153" fill="hold">
                            <p:stCondLst>
                              <p:cond delay="6000"/>
                            </p:stCondLst>
                            <p:childTnLst>
                              <p:par>
                                <p:cTn id="154" presetID="10" presetClass="entr" presetSubtype="0" fill="hold" grpId="0" nodeType="afterEffect">
                                  <p:stCondLst>
                                    <p:cond delay="0"/>
                                  </p:stCondLst>
                                  <p:childTnLst>
                                    <p:set>
                                      <p:cBhvr>
                                        <p:cTn id="155" dur="1" fill="hold">
                                          <p:stCondLst>
                                            <p:cond delay="0"/>
                                          </p:stCondLst>
                                        </p:cTn>
                                        <p:tgtEl>
                                          <p:spTgt spid="141"/>
                                        </p:tgtEl>
                                        <p:attrNameLst>
                                          <p:attrName>style.visibility</p:attrName>
                                        </p:attrNameLst>
                                      </p:cBhvr>
                                      <p:to>
                                        <p:strVal val="visible"/>
                                      </p:to>
                                    </p:set>
                                    <p:animEffect transition="in" filter="fade">
                                      <p:cBhvr>
                                        <p:cTn id="156" dur="1000"/>
                                        <p:tgtEl>
                                          <p:spTgt spid="141"/>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42"/>
                                        </p:tgtEl>
                                        <p:attrNameLst>
                                          <p:attrName>style.visibility</p:attrName>
                                        </p:attrNameLst>
                                      </p:cBhvr>
                                      <p:to>
                                        <p:strVal val="visible"/>
                                      </p:to>
                                    </p:set>
                                    <p:animEffect transition="in" filter="fade">
                                      <p:cBhvr>
                                        <p:cTn id="159" dur="1000"/>
                                        <p:tgtEl>
                                          <p:spTgt spid="142"/>
                                        </p:tgtEl>
                                      </p:cBhvr>
                                    </p:animEffect>
                                  </p:childTnLst>
                                </p:cTn>
                              </p:par>
                            </p:childTnLst>
                          </p:cTn>
                        </p:par>
                        <p:par>
                          <p:cTn id="160" fill="hold">
                            <p:stCondLst>
                              <p:cond delay="7000"/>
                            </p:stCondLst>
                            <p:childTnLst>
                              <p:par>
                                <p:cTn id="161" presetID="10" presetClass="entr" presetSubtype="0" fill="hold" nodeType="afterEffect">
                                  <p:stCondLst>
                                    <p:cond delay="0"/>
                                  </p:stCondLst>
                                  <p:childTnLst>
                                    <p:set>
                                      <p:cBhvr>
                                        <p:cTn id="162" dur="1" fill="hold">
                                          <p:stCondLst>
                                            <p:cond delay="0"/>
                                          </p:stCondLst>
                                        </p:cTn>
                                        <p:tgtEl>
                                          <p:spTgt spid="143"/>
                                        </p:tgtEl>
                                        <p:attrNameLst>
                                          <p:attrName>style.visibility</p:attrName>
                                        </p:attrNameLst>
                                      </p:cBhvr>
                                      <p:to>
                                        <p:strVal val="visible"/>
                                      </p:to>
                                    </p:set>
                                    <p:animEffect transition="in" filter="fade">
                                      <p:cBhvr>
                                        <p:cTn id="163" dur="500"/>
                                        <p:tgtEl>
                                          <p:spTgt spid="143"/>
                                        </p:tgtEl>
                                      </p:cBhvr>
                                    </p:animEffect>
                                  </p:childTnLst>
                                </p:cTn>
                              </p:par>
                              <p:par>
                                <p:cTn id="164" presetID="10" presetClass="entr" presetSubtype="0" fill="hold" nodeType="withEffect">
                                  <p:stCondLst>
                                    <p:cond delay="0"/>
                                  </p:stCondLst>
                                  <p:childTnLst>
                                    <p:set>
                                      <p:cBhvr>
                                        <p:cTn id="165" dur="1" fill="hold">
                                          <p:stCondLst>
                                            <p:cond delay="0"/>
                                          </p:stCondLst>
                                        </p:cTn>
                                        <p:tgtEl>
                                          <p:spTgt spid="144"/>
                                        </p:tgtEl>
                                        <p:attrNameLst>
                                          <p:attrName>style.visibility</p:attrName>
                                        </p:attrNameLst>
                                      </p:cBhvr>
                                      <p:to>
                                        <p:strVal val="visible"/>
                                      </p:to>
                                    </p:set>
                                    <p:animEffect transition="in" filter="fade">
                                      <p:cBhvr>
                                        <p:cTn id="166" dur="500"/>
                                        <p:tgtEl>
                                          <p:spTgt spid="144"/>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mph" presetSubtype="0" nodeType="clickEffect">
                                  <p:stCondLst>
                                    <p:cond delay="0"/>
                                  </p:stCondLst>
                                  <p:childTnLst>
                                    <p:set>
                                      <p:cBhvr rctx="PPT">
                                        <p:cTn id="170" dur="indefinite"/>
                                        <p:tgtEl>
                                          <p:spTgt spid="109"/>
                                        </p:tgtEl>
                                        <p:attrNameLst>
                                          <p:attrName>style.opacity</p:attrName>
                                        </p:attrNameLst>
                                      </p:cBhvr>
                                      <p:to>
                                        <p:strVal val="0.25"/>
                                      </p:to>
                                    </p:set>
                                    <p:animEffect filter="image" prLst="opacity: 0.25">
                                      <p:cBhvr rctx="IE">
                                        <p:cTn id="171" dur="indefinite"/>
                                        <p:tgtEl>
                                          <p:spTgt spid="109"/>
                                        </p:tgtEl>
                                      </p:cBhvr>
                                    </p:animEffect>
                                  </p:childTnLst>
                                </p:cTn>
                              </p:par>
                              <p:par>
                                <p:cTn id="172" presetID="9" presetClass="emph" presetSubtype="0" grpId="0" nodeType="withEffect">
                                  <p:stCondLst>
                                    <p:cond delay="0"/>
                                  </p:stCondLst>
                                  <p:childTnLst>
                                    <p:set>
                                      <p:cBhvr rctx="PPT">
                                        <p:cTn id="173" dur="indefinite"/>
                                        <p:tgtEl>
                                          <p:spTgt spid="110"/>
                                        </p:tgtEl>
                                        <p:attrNameLst>
                                          <p:attrName>style.opacity</p:attrName>
                                        </p:attrNameLst>
                                      </p:cBhvr>
                                      <p:to>
                                        <p:strVal val="0"/>
                                      </p:to>
                                    </p:set>
                                    <p:animEffect filter="image" prLst="opacity: 0">
                                      <p:cBhvr rctx="IE">
                                        <p:cTn id="174" dur="indefinite"/>
                                        <p:tgtEl>
                                          <p:spTgt spid="110"/>
                                        </p:tgtEl>
                                      </p:cBhvr>
                                    </p:animEffect>
                                  </p:childTnLst>
                                </p:cTn>
                              </p:par>
                              <p:par>
                                <p:cTn id="175" presetID="9" presetClass="emph" presetSubtype="0" grpId="0" nodeType="withEffect">
                                  <p:stCondLst>
                                    <p:cond delay="0"/>
                                  </p:stCondLst>
                                  <p:childTnLst>
                                    <p:set>
                                      <p:cBhvr rctx="PPT">
                                        <p:cTn id="176" dur="indefinite"/>
                                        <p:tgtEl>
                                          <p:spTgt spid="112"/>
                                        </p:tgtEl>
                                        <p:attrNameLst>
                                          <p:attrName>style.opacity</p:attrName>
                                        </p:attrNameLst>
                                      </p:cBhvr>
                                      <p:to>
                                        <p:strVal val="0"/>
                                      </p:to>
                                    </p:set>
                                    <p:animEffect filter="image" prLst="opacity: 0">
                                      <p:cBhvr rctx="IE">
                                        <p:cTn id="177" dur="indefinite"/>
                                        <p:tgtEl>
                                          <p:spTgt spid="112"/>
                                        </p:tgtEl>
                                      </p:cBhvr>
                                    </p:animEffect>
                                  </p:childTnLst>
                                </p:cTn>
                              </p:par>
                              <p:par>
                                <p:cTn id="178" presetID="9" presetClass="emph" presetSubtype="0" grpId="0" nodeType="withEffect">
                                  <p:stCondLst>
                                    <p:cond delay="0"/>
                                  </p:stCondLst>
                                  <p:childTnLst>
                                    <p:set>
                                      <p:cBhvr rctx="PPT">
                                        <p:cTn id="179" dur="indefinite"/>
                                        <p:tgtEl>
                                          <p:spTgt spid="113"/>
                                        </p:tgtEl>
                                        <p:attrNameLst>
                                          <p:attrName>style.opacity</p:attrName>
                                        </p:attrNameLst>
                                      </p:cBhvr>
                                      <p:to>
                                        <p:strVal val="0"/>
                                      </p:to>
                                    </p:set>
                                    <p:animEffect filter="image" prLst="opacity: 0">
                                      <p:cBhvr rctx="IE">
                                        <p:cTn id="180" dur="indefinite"/>
                                        <p:tgtEl>
                                          <p:spTgt spid="113"/>
                                        </p:tgtEl>
                                      </p:cBhvr>
                                    </p:animEffect>
                                  </p:childTnLst>
                                </p:cTn>
                              </p:par>
                              <p:par>
                                <p:cTn id="181" presetID="9" presetClass="emph" presetSubtype="0" grpId="1" nodeType="withEffect">
                                  <p:stCondLst>
                                    <p:cond delay="0"/>
                                  </p:stCondLst>
                                  <p:childTnLst>
                                    <p:set>
                                      <p:cBhvr rctx="PPT">
                                        <p:cTn id="182" dur="indefinite"/>
                                        <p:tgtEl>
                                          <p:spTgt spid="136"/>
                                        </p:tgtEl>
                                        <p:attrNameLst>
                                          <p:attrName>style.opacity</p:attrName>
                                        </p:attrNameLst>
                                      </p:cBhvr>
                                      <p:to>
                                        <p:strVal val="0"/>
                                      </p:to>
                                    </p:set>
                                    <p:animEffect filter="image" prLst="opacity: 0">
                                      <p:cBhvr rctx="IE">
                                        <p:cTn id="183" dur="indefinite"/>
                                        <p:tgtEl>
                                          <p:spTgt spid="136"/>
                                        </p:tgtEl>
                                      </p:cBhvr>
                                    </p:animEffect>
                                  </p:childTnLst>
                                </p:cTn>
                              </p:par>
                              <p:par>
                                <p:cTn id="184" presetID="9" presetClass="emph" presetSubtype="0" grpId="1" nodeType="withEffect">
                                  <p:stCondLst>
                                    <p:cond delay="0"/>
                                  </p:stCondLst>
                                  <p:childTnLst>
                                    <p:set>
                                      <p:cBhvr rctx="PPT">
                                        <p:cTn id="185" dur="indefinite"/>
                                        <p:tgtEl>
                                          <p:spTgt spid="135"/>
                                        </p:tgtEl>
                                        <p:attrNameLst>
                                          <p:attrName>style.opacity</p:attrName>
                                        </p:attrNameLst>
                                      </p:cBhvr>
                                      <p:to>
                                        <p:strVal val="0"/>
                                      </p:to>
                                    </p:set>
                                    <p:animEffect filter="image" prLst="opacity: 0">
                                      <p:cBhvr rctx="IE">
                                        <p:cTn id="186" dur="indefinite"/>
                                        <p:tgtEl>
                                          <p:spTgt spid="135"/>
                                        </p:tgtEl>
                                      </p:cBhvr>
                                    </p:animEffect>
                                  </p:childTnLst>
                                </p:cTn>
                              </p:par>
                              <p:par>
                                <p:cTn id="187" presetID="9" presetClass="emph" presetSubtype="0" grpId="1" nodeType="withEffect">
                                  <p:stCondLst>
                                    <p:cond delay="0"/>
                                  </p:stCondLst>
                                  <p:childTnLst>
                                    <p:set>
                                      <p:cBhvr rctx="PPT">
                                        <p:cTn id="188" dur="indefinite"/>
                                        <p:tgtEl>
                                          <p:spTgt spid="130"/>
                                        </p:tgtEl>
                                        <p:attrNameLst>
                                          <p:attrName>style.opacity</p:attrName>
                                        </p:attrNameLst>
                                      </p:cBhvr>
                                      <p:to>
                                        <p:strVal val="0"/>
                                      </p:to>
                                    </p:set>
                                    <p:animEffect filter="image" prLst="opacity: 0">
                                      <p:cBhvr rctx="IE">
                                        <p:cTn id="189" dur="indefinite"/>
                                        <p:tgtEl>
                                          <p:spTgt spid="130"/>
                                        </p:tgtEl>
                                      </p:cBhvr>
                                    </p:animEffect>
                                  </p:childTnLst>
                                </p:cTn>
                              </p:par>
                              <p:par>
                                <p:cTn id="190" presetID="9" presetClass="emph" presetSubtype="0" grpId="1" nodeType="withEffect">
                                  <p:stCondLst>
                                    <p:cond delay="0"/>
                                  </p:stCondLst>
                                  <p:childTnLst>
                                    <p:set>
                                      <p:cBhvr rctx="PPT">
                                        <p:cTn id="191" dur="indefinite"/>
                                        <p:tgtEl>
                                          <p:spTgt spid="131"/>
                                        </p:tgtEl>
                                        <p:attrNameLst>
                                          <p:attrName>style.opacity</p:attrName>
                                        </p:attrNameLst>
                                      </p:cBhvr>
                                      <p:to>
                                        <p:strVal val="0"/>
                                      </p:to>
                                    </p:set>
                                    <p:animEffect filter="image" prLst="opacity: 0">
                                      <p:cBhvr rctx="IE">
                                        <p:cTn id="192" dur="indefinite"/>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7" grpId="0" animBg="1"/>
      <p:bldP spid="108" grpId="0" animBg="1"/>
      <p:bldP spid="110" grpId="0" animBg="1"/>
      <p:bldP spid="110" grpId="1" animBg="1"/>
      <p:bldP spid="112" grpId="0" animBg="1"/>
      <p:bldP spid="112" grpId="1" animBg="1"/>
      <p:bldP spid="113" grpId="0" animBg="1"/>
      <p:bldP spid="113" grpId="1" animBg="1"/>
      <p:bldP spid="115" grpId="0" animBg="1"/>
      <p:bldP spid="117" grpId="0" animBg="1"/>
      <p:bldP spid="118" grpId="0" animBg="1"/>
      <p:bldP spid="125" grpId="0" animBg="1"/>
      <p:bldP spid="126" grpId="0" animBg="1"/>
      <p:bldP spid="127" grpId="0" animBg="1"/>
      <p:bldP spid="128" grpId="0" animBg="1"/>
      <p:bldP spid="129" grpId="0" animBg="1"/>
      <p:bldP spid="130" grpId="0" animBg="1"/>
      <p:bldP spid="130" grpId="1" animBg="1"/>
      <p:bldP spid="131" grpId="0" animBg="1"/>
      <p:bldP spid="131" grpId="1" animBg="1"/>
      <p:bldP spid="132" grpId="0" animBg="1"/>
      <p:bldP spid="133" grpId="0" animBg="1"/>
      <p:bldP spid="134" grpId="0" animBg="1"/>
      <p:bldP spid="135" grpId="0" animBg="1"/>
      <p:bldP spid="135" grpId="1" animBg="1"/>
      <p:bldP spid="136" grpId="0" animBg="1"/>
      <p:bldP spid="136" grpId="1" animBg="1"/>
      <p:bldP spid="137" grpId="0" animBg="1"/>
      <p:bldP spid="138" grpId="0" animBg="1"/>
      <p:bldP spid="139" grpId="0"/>
      <p:bldP spid="140" grpId="0"/>
      <p:bldP spid="141" grpId="0"/>
      <p:bldP spid="14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p:cNvGraphicFramePr/>
          <p:nvPr>
            <p:extLst>
              <p:ext uri="{D42A27DB-BD31-4B8C-83A1-F6EECF244321}">
                <p14:modId xmlns:p14="http://schemas.microsoft.com/office/powerpoint/2010/main" val="3873113134"/>
              </p:ext>
            </p:extLst>
          </p:nvPr>
        </p:nvGraphicFramePr>
        <p:xfrm>
          <a:off x="-315683" y="604184"/>
          <a:ext cx="8011750" cy="4101167"/>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smtClean="0"/>
              <a:t>Economics of VSA</a:t>
            </a:r>
            <a:endParaRPr lang="en-US" dirty="0"/>
          </a:p>
        </p:txBody>
      </p:sp>
      <p:sp>
        <p:nvSpPr>
          <p:cNvPr id="16" name="TextBox 15"/>
          <p:cNvSpPr txBox="1"/>
          <p:nvPr/>
        </p:nvSpPr>
        <p:spPr>
          <a:xfrm>
            <a:off x="6993817" y="152567"/>
            <a:ext cx="1785544" cy="137473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algn="ctr" defTabSz="430213">
              <a:spcAft>
                <a:spcPts val="400"/>
              </a:spcAft>
              <a:buSzPct val="100000"/>
            </a:pPr>
            <a:r>
              <a:rPr lang="en-US" b="1" dirty="0" smtClean="0">
                <a:solidFill>
                  <a:schemeClr val="accent1"/>
                </a:solidFill>
                <a:latin typeface="HP Simplified" pitchFamily="34" charset="0"/>
                <a:cs typeface="HP Simplified" pitchFamily="34" charset="0"/>
              </a:rPr>
              <a:t>Reduce storage costs</a:t>
            </a:r>
          </a:p>
          <a:p>
            <a:pPr marL="0" algn="ctr" defTabSz="430213">
              <a:spcAft>
                <a:spcPts val="400"/>
              </a:spcAft>
              <a:buSzPct val="100000"/>
            </a:pPr>
            <a:r>
              <a:rPr lang="en-US" sz="4400" b="1" dirty="0" smtClean="0">
                <a:solidFill>
                  <a:schemeClr val="accent3"/>
                </a:solidFill>
                <a:latin typeface="HP Simplified" pitchFamily="34" charset="0"/>
                <a:cs typeface="HP Simplified" pitchFamily="34" charset="0"/>
              </a:rPr>
              <a:t>20%</a:t>
            </a:r>
          </a:p>
        </p:txBody>
      </p:sp>
      <p:sp>
        <p:nvSpPr>
          <p:cNvPr id="6" name="TextBox 5"/>
          <p:cNvSpPr txBox="1"/>
          <p:nvPr/>
        </p:nvSpPr>
        <p:spPr>
          <a:xfrm>
            <a:off x="6306076" y="4356514"/>
            <a:ext cx="2090607" cy="707886"/>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800" u="sng" dirty="0" smtClean="0">
                <a:latin typeface="+mj-lt"/>
              </a:rPr>
              <a:t>Assumptions:</a:t>
            </a:r>
          </a:p>
          <a:p>
            <a:r>
              <a:rPr lang="en-US" sz="800" dirty="0" smtClean="0">
                <a:latin typeface="+mj-lt"/>
              </a:rPr>
              <a:t>    - Similar Server </a:t>
            </a:r>
            <a:r>
              <a:rPr lang="en-US" sz="800" dirty="0" err="1" smtClean="0">
                <a:latin typeface="+mj-lt"/>
              </a:rPr>
              <a:t>Configs</a:t>
            </a:r>
            <a:endParaRPr lang="en-US" sz="800" dirty="0" smtClean="0">
              <a:latin typeface="+mj-lt"/>
            </a:endParaRPr>
          </a:p>
          <a:p>
            <a:r>
              <a:rPr lang="en-US" sz="800" dirty="0" smtClean="0">
                <a:latin typeface="+mj-lt"/>
              </a:rPr>
              <a:t>    - HP begins with 3 servers</a:t>
            </a:r>
          </a:p>
          <a:p>
            <a:r>
              <a:rPr lang="en-US" sz="800" dirty="0" smtClean="0">
                <a:latin typeface="+mj-lt"/>
              </a:rPr>
              <a:t>    - Dell begins with 2 servers + storage array</a:t>
            </a:r>
          </a:p>
          <a:p>
            <a:r>
              <a:rPr lang="en-US" sz="800" dirty="0" smtClean="0">
                <a:latin typeface="+mj-lt"/>
              </a:rPr>
              <a:t>    - 15VMs / server &amp; 200GB per VM</a:t>
            </a:r>
          </a:p>
        </p:txBody>
      </p:sp>
    </p:spTree>
    <p:extLst>
      <p:ext uri="{BB962C8B-B14F-4D97-AF65-F5344CB8AC3E}">
        <p14:creationId xmlns:p14="http://schemas.microsoft.com/office/powerpoint/2010/main" val="1167153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HP StoreVirtual – the versatile platform</a:t>
            </a:r>
            <a:endParaRPr lang="en-US" dirty="0"/>
          </a:p>
        </p:txBody>
      </p:sp>
      <p:sp>
        <p:nvSpPr>
          <p:cNvPr id="62" name="Text Placeholder 61"/>
          <p:cNvSpPr>
            <a:spLocks noGrp="1"/>
          </p:cNvSpPr>
          <p:nvPr>
            <p:ph type="subTitle" idx="1"/>
          </p:nvPr>
        </p:nvSpPr>
        <p:spPr>
          <a:xfrm>
            <a:off x="331470" y="702403"/>
            <a:ext cx="8117206" cy="276999"/>
          </a:xfrm>
        </p:spPr>
        <p:txBody>
          <a:bodyPr/>
          <a:lstStyle/>
          <a:p>
            <a:r>
              <a:rPr lang="en-US" dirty="0" smtClean="0"/>
              <a:t>Whatever the environment – there’s a StoreVirtual platform that fits</a:t>
            </a:r>
          </a:p>
          <a:p>
            <a:endParaRPr lang="en-US" dirty="0"/>
          </a:p>
        </p:txBody>
      </p:sp>
      <p:sp>
        <p:nvSpPr>
          <p:cNvPr id="61" name="Text Placeholder 60"/>
          <p:cNvSpPr>
            <a:spLocks noGrp="1"/>
          </p:cNvSpPr>
          <p:nvPr>
            <p:ph type="body" sz="quarter" idx="4294967295"/>
          </p:nvPr>
        </p:nvSpPr>
        <p:spPr>
          <a:xfrm>
            <a:off x="3964668" y="3601308"/>
            <a:ext cx="4537075" cy="1200150"/>
          </a:xfrm>
        </p:spPr>
        <p:txBody>
          <a:bodyPr/>
          <a:lstStyle/>
          <a:p>
            <a:pPr marL="0" indent="0" algn="ctr">
              <a:buNone/>
            </a:pPr>
            <a:r>
              <a:rPr lang="en-US" sz="1600" dirty="0" smtClean="0"/>
              <a:t>Scale from VSA to BladeSystem </a:t>
            </a:r>
            <a:br>
              <a:rPr lang="en-US" sz="1600" dirty="0" smtClean="0"/>
            </a:br>
            <a:r>
              <a:rPr lang="en-US" sz="1600" dirty="0" smtClean="0"/>
              <a:t>as the business grows</a:t>
            </a:r>
            <a:br>
              <a:rPr lang="en-US" sz="1600" dirty="0" smtClean="0"/>
            </a:br>
            <a:r>
              <a:rPr lang="en-US" sz="1600" dirty="0" smtClean="0"/>
              <a:t>or use a combination of StoreVirtual platforms – same features, same management</a:t>
            </a:r>
          </a:p>
        </p:txBody>
      </p:sp>
      <p:sp>
        <p:nvSpPr>
          <p:cNvPr id="141" name="TextBox 140"/>
          <p:cNvSpPr txBox="1"/>
          <p:nvPr/>
        </p:nvSpPr>
        <p:spPr bwMode="gray">
          <a:xfrm>
            <a:off x="76469" y="3389161"/>
            <a:ext cx="1967346" cy="393500"/>
          </a:xfrm>
          <a:prstGeom prst="rect">
            <a:avLst/>
          </a:prstGeom>
          <a:noFill/>
        </p:spPr>
        <p:txBody>
          <a:bodyPr wrap="square" rtlCol="0">
            <a:noAutofit/>
          </a:bodyPr>
          <a:lstStyle/>
          <a:p>
            <a:pPr algn="ctr">
              <a:spcBef>
                <a:spcPts val="600"/>
              </a:spcBef>
            </a:pPr>
            <a:r>
              <a:rPr lang="en-US" sz="1200" dirty="0" smtClean="0">
                <a:latin typeface="+mn-lt"/>
              </a:rPr>
              <a:t>Turn any server into a </a:t>
            </a:r>
            <a:r>
              <a:rPr lang="en-US" sz="1200" dirty="0" smtClean="0"/>
              <a:t>v</a:t>
            </a:r>
            <a:r>
              <a:rPr lang="en-US" sz="1200" dirty="0" smtClean="0">
                <a:latin typeface="+mn-lt"/>
              </a:rPr>
              <a:t>irtual </a:t>
            </a:r>
            <a:r>
              <a:rPr lang="en-US" sz="1200" dirty="0" smtClean="0"/>
              <a:t>array</a:t>
            </a:r>
            <a:endParaRPr lang="en-US" sz="1200" dirty="0" smtClean="0">
              <a:latin typeface="+mn-lt"/>
            </a:endParaRPr>
          </a:p>
        </p:txBody>
      </p:sp>
      <p:sp>
        <p:nvSpPr>
          <p:cNvPr id="142" name="TextBox 141"/>
          <p:cNvSpPr txBox="1"/>
          <p:nvPr/>
        </p:nvSpPr>
        <p:spPr bwMode="gray">
          <a:xfrm>
            <a:off x="1896952" y="2122646"/>
            <a:ext cx="2667714" cy="475784"/>
          </a:xfrm>
          <a:prstGeom prst="rect">
            <a:avLst/>
          </a:prstGeom>
          <a:noFill/>
        </p:spPr>
        <p:txBody>
          <a:bodyPr wrap="square" rtlCol="0">
            <a:noAutofit/>
          </a:bodyPr>
          <a:lstStyle/>
          <a:p>
            <a:pPr algn="ctr">
              <a:spcBef>
                <a:spcPts val="600"/>
              </a:spcBef>
            </a:pPr>
            <a:r>
              <a:rPr lang="en-US" sz="1200" dirty="0" smtClean="0">
                <a:latin typeface="+mn-lt"/>
              </a:rPr>
              <a:t>Consolidate storage on performance or capacity optimized tiers</a:t>
            </a:r>
          </a:p>
        </p:txBody>
      </p:sp>
      <p:sp>
        <p:nvSpPr>
          <p:cNvPr id="143" name="TextBox 142"/>
          <p:cNvSpPr txBox="1"/>
          <p:nvPr/>
        </p:nvSpPr>
        <p:spPr bwMode="gray">
          <a:xfrm>
            <a:off x="5984123" y="1423743"/>
            <a:ext cx="1806689" cy="399136"/>
          </a:xfrm>
          <a:prstGeom prst="rect">
            <a:avLst/>
          </a:prstGeom>
          <a:noFill/>
        </p:spPr>
        <p:txBody>
          <a:bodyPr wrap="square" rtlCol="0">
            <a:noAutofit/>
          </a:bodyPr>
          <a:lstStyle/>
          <a:p>
            <a:pPr algn="ctr">
              <a:spcBef>
                <a:spcPts val="600"/>
              </a:spcBef>
            </a:pPr>
            <a:r>
              <a:rPr lang="en-US" sz="1200" dirty="0" smtClean="0">
                <a:latin typeface="+mn-lt"/>
              </a:rPr>
              <a:t>Storage for a converged infrastructure</a:t>
            </a:r>
          </a:p>
        </p:txBody>
      </p:sp>
      <p:grpSp>
        <p:nvGrpSpPr>
          <p:cNvPr id="55" name="Group 54"/>
          <p:cNvGrpSpPr/>
          <p:nvPr/>
        </p:nvGrpSpPr>
        <p:grpSpPr>
          <a:xfrm>
            <a:off x="1485807" y="2953781"/>
            <a:ext cx="5996945" cy="643343"/>
            <a:chOff x="1485807" y="2953781"/>
            <a:chExt cx="5996945" cy="643343"/>
          </a:xfrm>
        </p:grpSpPr>
        <p:sp>
          <p:nvSpPr>
            <p:cNvPr id="56" name="Right Arrow 55"/>
            <p:cNvSpPr/>
            <p:nvPr/>
          </p:nvSpPr>
          <p:spPr>
            <a:xfrm rot="9934877" flipH="1" flipV="1">
              <a:off x="1727218" y="2953781"/>
              <a:ext cx="5755534" cy="575953"/>
            </a:xfrm>
            <a:prstGeom prst="rightArrow">
              <a:avLst>
                <a:gd name="adj1" fmla="val 50000"/>
                <a:gd name="adj2" fmla="val 5997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60" name="Right Arrow 59"/>
            <p:cNvSpPr/>
            <p:nvPr/>
          </p:nvSpPr>
          <p:spPr>
            <a:xfrm rot="9934877">
              <a:off x="1485807" y="3021171"/>
              <a:ext cx="5755534" cy="575953"/>
            </a:xfrm>
            <a:prstGeom prst="rightArrow">
              <a:avLst>
                <a:gd name="adj1" fmla="val 50000"/>
                <a:gd name="adj2" fmla="val 5997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grpSp>
      <p:sp>
        <p:nvSpPr>
          <p:cNvPr id="79" name="TextBox 78"/>
          <p:cNvSpPr txBox="1"/>
          <p:nvPr/>
        </p:nvSpPr>
        <p:spPr bwMode="gray">
          <a:xfrm rot="20731222">
            <a:off x="1742058" y="3144296"/>
            <a:ext cx="5543247" cy="2540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rtlCol="0" anchor="ctr" anchorCtr="0">
            <a:noAutofit/>
          </a:bodyPr>
          <a:lstStyle/>
          <a:p>
            <a:r>
              <a:rPr lang="en-US" sz="1600" dirty="0" smtClean="0">
                <a:solidFill>
                  <a:schemeClr val="bg1"/>
                </a:solidFill>
                <a:latin typeface="+mn-lt"/>
              </a:rPr>
              <a:t> ROBO		  	          SMB	    		Midsize enterprise</a:t>
            </a:r>
          </a:p>
        </p:txBody>
      </p:sp>
      <p:pic>
        <p:nvPicPr>
          <p:cNvPr id="83" name="Picture 3" descr="C:\Users\degend\Documents\HP Marketing Manager\HPSD Portfolio\Icons Dec 2012\110712_HO\HP_StoreVirtual_VSA\HP_StoreVirtual_VSA_blue_positive_n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309" t="36876" r="32622" b="36099"/>
          <a:stretch/>
        </p:blipFill>
        <p:spPr bwMode="auto">
          <a:xfrm>
            <a:off x="616965" y="3891469"/>
            <a:ext cx="886355" cy="683049"/>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P4800_medium.jpg"/>
          <p:cNvPicPr>
            <a:picLocks noChangeAspect="1"/>
          </p:cNvPicPr>
          <p:nvPr/>
        </p:nvPicPr>
        <p:blipFill>
          <a:blip r:embed="rId4" cstate="screen">
            <a:clrChange>
              <a:clrFrom>
                <a:srgbClr val="FFFFFF"/>
              </a:clrFrom>
              <a:clrTo>
                <a:srgbClr val="FFFFFF">
                  <a:alpha val="0"/>
                </a:srgbClr>
              </a:clrTo>
            </a:clrChange>
          </a:blip>
          <a:stretch>
            <a:fillRect/>
          </a:stretch>
        </p:blipFill>
        <p:spPr>
          <a:xfrm>
            <a:off x="7239974" y="1639848"/>
            <a:ext cx="1554404" cy="855166"/>
          </a:xfrm>
          <a:prstGeom prst="rect">
            <a:avLst/>
          </a:prstGeom>
        </p:spPr>
      </p:pic>
      <p:sp>
        <p:nvSpPr>
          <p:cNvPr id="86" name="TextBox 85"/>
          <p:cNvSpPr txBox="1"/>
          <p:nvPr/>
        </p:nvSpPr>
        <p:spPr>
          <a:xfrm>
            <a:off x="5917915" y="1123448"/>
            <a:ext cx="1939104" cy="307777"/>
          </a:xfrm>
          <a:prstGeom prst="rect">
            <a:avLst/>
          </a:prstGeom>
          <a:noFill/>
        </p:spPr>
        <p:txBody>
          <a:bodyPr wrap="square" rtlCol="0">
            <a:spAutoFit/>
          </a:bodyPr>
          <a:lstStyle/>
          <a:p>
            <a:pPr marL="0" algn="ctr" defTabSz="430213">
              <a:spcAft>
                <a:spcPts val="400"/>
              </a:spcAft>
              <a:buSzPct val="100000"/>
            </a:pPr>
            <a:r>
              <a:rPr lang="en-US" sz="1400" b="1" dirty="0" smtClean="0">
                <a:solidFill>
                  <a:srgbClr val="000000"/>
                </a:solidFill>
                <a:latin typeface="HP Simplified" pitchFamily="34" charset="0"/>
                <a:cs typeface="HP Simplified" pitchFamily="34" charset="0"/>
              </a:rPr>
              <a:t>HP LeftHand 4800</a:t>
            </a:r>
          </a:p>
        </p:txBody>
      </p:sp>
      <p:sp>
        <p:nvSpPr>
          <p:cNvPr id="87" name="TextBox 86"/>
          <p:cNvSpPr txBox="1"/>
          <p:nvPr/>
        </p:nvSpPr>
        <p:spPr>
          <a:xfrm>
            <a:off x="168255" y="3118968"/>
            <a:ext cx="1783773" cy="307777"/>
          </a:xfrm>
          <a:prstGeom prst="rect">
            <a:avLst/>
          </a:prstGeom>
          <a:noFill/>
        </p:spPr>
        <p:txBody>
          <a:bodyPr wrap="square" rtlCol="0">
            <a:spAutoFit/>
          </a:bodyPr>
          <a:lstStyle/>
          <a:p>
            <a:pPr marL="0" defTabSz="430213">
              <a:spcAft>
                <a:spcPts val="400"/>
              </a:spcAft>
              <a:buSzPct val="100000"/>
            </a:pPr>
            <a:r>
              <a:rPr lang="en-US" sz="1400" b="1" dirty="0" smtClean="0">
                <a:solidFill>
                  <a:srgbClr val="000000"/>
                </a:solidFill>
                <a:latin typeface="HP Simplified" pitchFamily="34" charset="0"/>
                <a:cs typeface="HP Simplified" pitchFamily="34" charset="0"/>
              </a:rPr>
              <a:t>HP </a:t>
            </a:r>
            <a:r>
              <a:rPr lang="en-US" sz="1400" b="1" dirty="0" err="1" smtClean="0">
                <a:solidFill>
                  <a:srgbClr val="000000"/>
                </a:solidFill>
                <a:latin typeface="HP Simplified" pitchFamily="34" charset="0"/>
                <a:cs typeface="HP Simplified" pitchFamily="34" charset="0"/>
              </a:rPr>
              <a:t>StoreVirtual</a:t>
            </a:r>
            <a:r>
              <a:rPr lang="en-US" sz="1400" b="1" dirty="0" smtClean="0">
                <a:solidFill>
                  <a:srgbClr val="000000"/>
                </a:solidFill>
                <a:latin typeface="HP Simplified" pitchFamily="34" charset="0"/>
                <a:cs typeface="HP Simplified" pitchFamily="34" charset="0"/>
              </a:rPr>
              <a:t> VSA</a:t>
            </a:r>
          </a:p>
        </p:txBody>
      </p:sp>
      <p:sp>
        <p:nvSpPr>
          <p:cNvPr id="106" name="TextBox 105"/>
          <p:cNvSpPr txBox="1"/>
          <p:nvPr/>
        </p:nvSpPr>
        <p:spPr>
          <a:xfrm>
            <a:off x="2301354" y="1650505"/>
            <a:ext cx="2465627" cy="523220"/>
          </a:xfrm>
          <a:prstGeom prst="rect">
            <a:avLst/>
          </a:prstGeom>
          <a:noFill/>
        </p:spPr>
        <p:txBody>
          <a:bodyPr wrap="square" rtlCol="0">
            <a:spAutoFit/>
          </a:bodyPr>
          <a:lstStyle/>
          <a:p>
            <a:pPr marL="0" algn="ctr" defTabSz="430213">
              <a:spcAft>
                <a:spcPts val="400"/>
              </a:spcAft>
              <a:buSzPct val="100000"/>
            </a:pPr>
            <a:r>
              <a:rPr lang="en-US" sz="1400" b="1" dirty="0" smtClean="0">
                <a:solidFill>
                  <a:srgbClr val="000000"/>
                </a:solidFill>
                <a:latin typeface="HP Simplified" pitchFamily="34" charset="0"/>
                <a:cs typeface="HP Simplified" pitchFamily="34" charset="0"/>
              </a:rPr>
              <a:t>HP </a:t>
            </a:r>
            <a:r>
              <a:rPr lang="en-US" sz="1400" b="1" dirty="0" err="1" smtClean="0">
                <a:solidFill>
                  <a:srgbClr val="000000"/>
                </a:solidFill>
                <a:latin typeface="HP Simplified" pitchFamily="34" charset="0"/>
                <a:cs typeface="HP Simplified" pitchFamily="34" charset="0"/>
              </a:rPr>
              <a:t>StoreVirtual</a:t>
            </a:r>
            <a:r>
              <a:rPr lang="en-US" sz="1400" b="1" dirty="0" smtClean="0">
                <a:solidFill>
                  <a:srgbClr val="000000"/>
                </a:solidFill>
                <a:latin typeface="HP Simplified" pitchFamily="34" charset="0"/>
                <a:cs typeface="HP Simplified" pitchFamily="34" charset="0"/>
              </a:rPr>
              <a:t> 4130 &amp; 4330 HP LeftHand 4500 &amp; 4900</a:t>
            </a:r>
          </a:p>
        </p:txBody>
      </p:sp>
      <p:pic>
        <p:nvPicPr>
          <p:cNvPr id="110" name="Picture 109"/>
          <p:cNvPicPr>
            <a:picLocks noChangeAspect="1"/>
          </p:cNvPicPr>
          <p:nvPr/>
        </p:nvPicPr>
        <p:blipFill rotWithShape="1">
          <a:blip r:embed="rId5" cstate="email">
            <a:extLst>
              <a:ext uri="{28A0092B-C50C-407E-A947-70E740481C1C}">
                <a14:useLocalDpi xmlns:a14="http://schemas.microsoft.com/office/drawing/2010/main" val="0"/>
              </a:ext>
            </a:extLst>
          </a:blip>
          <a:srcRect l="4894" t="24556" r="4902" b="16300"/>
          <a:stretch/>
        </p:blipFill>
        <p:spPr>
          <a:xfrm>
            <a:off x="2892788" y="2703471"/>
            <a:ext cx="1332846" cy="442203"/>
          </a:xfrm>
          <a:prstGeom prst="rect">
            <a:avLst/>
          </a:prstGeom>
        </p:spPr>
      </p:pic>
      <p:pic>
        <p:nvPicPr>
          <p:cNvPr id="105" name="Picture 10" descr="C:\Users\wagnerge\Pictures\Deck Pictures\Platforms\G2 Virt SAN.png"/>
          <p:cNvPicPr>
            <a:picLocks noChangeAspect="1" noChangeArrowheads="1"/>
          </p:cNvPicPr>
          <p:nvPr/>
        </p:nvPicPr>
        <p:blipFill>
          <a:blip r:embed="rId6" cstate="screen"/>
          <a:srcRect/>
          <a:stretch>
            <a:fillRect/>
          </a:stretch>
        </p:blipFill>
        <p:spPr bwMode="auto">
          <a:xfrm>
            <a:off x="4114609" y="2350054"/>
            <a:ext cx="1318003" cy="507661"/>
          </a:xfrm>
          <a:prstGeom prst="rect">
            <a:avLst/>
          </a:prstGeom>
          <a:noFill/>
        </p:spPr>
      </p:pic>
    </p:spTree>
    <p:extLst>
      <p:ext uri="{BB962C8B-B14F-4D97-AF65-F5344CB8AC3E}">
        <p14:creationId xmlns:p14="http://schemas.microsoft.com/office/powerpoint/2010/main" val="3085055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descr="C:\Users\wagnerge\AppData\Local\Microsoft\Windows\Temporary Internet Files\Content.IE5\H2IRC42P\MCj04380640000[1].png"/>
          <p:cNvPicPr>
            <a:picLocks noChangeAspect="1" noChangeArrowheads="1"/>
          </p:cNvPicPr>
          <p:nvPr/>
        </p:nvPicPr>
        <p:blipFill>
          <a:blip r:embed="rId3" cstate="screen"/>
          <a:srcRect/>
          <a:stretch>
            <a:fillRect/>
          </a:stretch>
        </p:blipFill>
        <p:spPr bwMode="auto">
          <a:xfrm>
            <a:off x="4800600" y="1130945"/>
            <a:ext cx="3067053" cy="2824314"/>
          </a:xfrm>
          <a:prstGeom prst="rect">
            <a:avLst/>
          </a:prstGeom>
          <a:noFill/>
          <a:ln w="9525">
            <a:noFill/>
            <a:miter lim="800000"/>
            <a:headEnd/>
            <a:tailEnd/>
          </a:ln>
        </p:spPr>
      </p:pic>
      <p:sp>
        <p:nvSpPr>
          <p:cNvPr id="72709" name="Text Placeholder 31"/>
          <p:cNvSpPr>
            <a:spLocks noGrp="1"/>
          </p:cNvSpPr>
          <p:nvPr>
            <p:ph type="subTitle" idx="1"/>
          </p:nvPr>
        </p:nvSpPr>
        <p:spPr/>
        <p:txBody>
          <a:bodyPr>
            <a:normAutofit/>
          </a:bodyPr>
          <a:lstStyle/>
          <a:p>
            <a:r>
              <a:rPr lang="en-US" sz="1600" dirty="0" smtClean="0">
                <a:solidFill>
                  <a:schemeClr val="tx1"/>
                </a:solidFill>
              </a:rPr>
              <a:t>An affordable, efficient and easy to manage solution</a:t>
            </a:r>
            <a:endParaRPr lang="en-US" sz="1600" dirty="0" smtClean="0"/>
          </a:p>
        </p:txBody>
      </p:sp>
      <p:sp>
        <p:nvSpPr>
          <p:cNvPr id="72708" name="Title 1"/>
          <p:cNvSpPr>
            <a:spLocks noGrp="1"/>
          </p:cNvSpPr>
          <p:nvPr>
            <p:ph type="title"/>
          </p:nvPr>
        </p:nvSpPr>
        <p:spPr/>
        <p:txBody>
          <a:bodyPr/>
          <a:lstStyle/>
          <a:p>
            <a:pPr fontAlgn="base">
              <a:spcAft>
                <a:spcPct val="0"/>
              </a:spcAft>
            </a:pPr>
            <a:r>
              <a:rPr lang="en-US" dirty="0" smtClean="0"/>
              <a:t>Storage solutions for ROBO sites </a:t>
            </a:r>
            <a:br>
              <a:rPr lang="en-US" dirty="0" smtClean="0"/>
            </a:br>
            <a:endParaRPr lang="en-US" dirty="0" smtClean="0"/>
          </a:p>
        </p:txBody>
      </p:sp>
      <p:sp>
        <p:nvSpPr>
          <p:cNvPr id="72707" name="Text Placeholder 36"/>
          <p:cNvSpPr>
            <a:spLocks noGrp="1"/>
          </p:cNvSpPr>
          <p:nvPr>
            <p:ph sz="quarter" idx="10"/>
          </p:nvPr>
        </p:nvSpPr>
        <p:spPr>
          <a:xfrm>
            <a:off x="329183" y="1188722"/>
            <a:ext cx="3977345" cy="3228975"/>
          </a:xfrm>
        </p:spPr>
        <p:txBody>
          <a:bodyPr/>
          <a:lstStyle/>
          <a:p>
            <a:pPr>
              <a:lnSpc>
                <a:spcPct val="90000"/>
              </a:lnSpc>
              <a:spcAft>
                <a:spcPts val="600"/>
              </a:spcAft>
            </a:pPr>
            <a:r>
              <a:rPr lang="en-US" dirty="0" smtClean="0"/>
              <a:t>StoreVirtual VSA and physical platforms let you:</a:t>
            </a:r>
          </a:p>
          <a:p>
            <a:pPr lvl="2">
              <a:lnSpc>
                <a:spcPct val="90000"/>
              </a:lnSpc>
              <a:spcAft>
                <a:spcPts val="1200"/>
              </a:spcAft>
            </a:pPr>
            <a:r>
              <a:rPr lang="en-US" sz="1600" dirty="0" smtClean="0"/>
              <a:t>Keep your branches up and running – and critical data available – at all times</a:t>
            </a:r>
          </a:p>
          <a:p>
            <a:pPr lvl="2">
              <a:lnSpc>
                <a:spcPct val="90000"/>
              </a:lnSpc>
              <a:spcAft>
                <a:spcPts val="1200"/>
              </a:spcAft>
            </a:pPr>
            <a:r>
              <a:rPr lang="en-US" sz="1600" dirty="0" smtClean="0"/>
              <a:t>Leverage current infrastructure at your remote offices – no additional HW needed</a:t>
            </a:r>
          </a:p>
          <a:p>
            <a:pPr lvl="2">
              <a:lnSpc>
                <a:spcPct val="90000"/>
              </a:lnSpc>
              <a:spcAft>
                <a:spcPts val="1200"/>
              </a:spcAft>
            </a:pPr>
            <a:r>
              <a:rPr lang="en-US" sz="1600" dirty="0" smtClean="0"/>
              <a:t>Centralize management to reduce staffing costs, reduce complexity of multiple locations</a:t>
            </a:r>
          </a:p>
          <a:p>
            <a:pPr lvl="2">
              <a:lnSpc>
                <a:spcPct val="90000"/>
              </a:lnSpc>
              <a:spcAft>
                <a:spcPts val="1200"/>
              </a:spcAft>
            </a:pPr>
            <a:r>
              <a:rPr lang="en-US" sz="1600" dirty="0" smtClean="0"/>
              <a:t>Have reliable, secure backup and recovery processes</a:t>
            </a:r>
          </a:p>
          <a:p>
            <a:pPr lvl="2">
              <a:lnSpc>
                <a:spcPct val="90000"/>
              </a:lnSpc>
              <a:spcAft>
                <a:spcPts val="1200"/>
              </a:spcAft>
            </a:pPr>
            <a:r>
              <a:rPr lang="en-US" sz="1600" dirty="0" smtClean="0"/>
              <a:t>Benefit from high efficiency of power, cooling and footprint</a:t>
            </a:r>
          </a:p>
          <a:p>
            <a:pPr eaLnBrk="1" hangingPunct="1"/>
            <a:endParaRPr dirty="0"/>
          </a:p>
        </p:txBody>
      </p:sp>
      <p:cxnSp>
        <p:nvCxnSpPr>
          <p:cNvPr id="59" name="Shape 58"/>
          <p:cNvCxnSpPr>
            <a:cxnSpLocks noChangeShapeType="1"/>
          </p:cNvCxnSpPr>
          <p:nvPr/>
        </p:nvCxnSpPr>
        <p:spPr bwMode="auto">
          <a:xfrm flipV="1">
            <a:off x="5923721" y="2705815"/>
            <a:ext cx="2286000" cy="1554480"/>
          </a:xfrm>
          <a:prstGeom prst="curvedConnector2">
            <a:avLst/>
          </a:prstGeom>
          <a:noFill/>
          <a:ln w="25400">
            <a:solidFill>
              <a:schemeClr val="tx1"/>
            </a:solidFill>
            <a:prstDash val="sysDot"/>
            <a:round/>
            <a:headEnd/>
            <a:tailEnd type="arrow"/>
          </a:ln>
        </p:spPr>
      </p:cxnSp>
      <p:sp>
        <p:nvSpPr>
          <p:cNvPr id="33" name="5-Point Star 32"/>
          <p:cNvSpPr/>
          <p:nvPr/>
        </p:nvSpPr>
        <p:spPr>
          <a:xfrm>
            <a:off x="6130928" y="2600494"/>
            <a:ext cx="117475" cy="88106"/>
          </a:xfrm>
          <a:prstGeom prst="star5">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lnSpc>
                <a:spcPct val="85000"/>
              </a:lnSpc>
              <a:spcBef>
                <a:spcPct val="0"/>
              </a:spcBef>
              <a:spcAft>
                <a:spcPct val="0"/>
              </a:spcAft>
            </a:pPr>
            <a:endParaRPr lang="en-US" sz="2000" dirty="0">
              <a:solidFill>
                <a:srgbClr val="000000"/>
              </a:solidFill>
              <a:ea typeface="ＭＳ Ｐゴシック" pitchFamily="-107" charset="-128"/>
            </a:endParaRPr>
          </a:p>
        </p:txBody>
      </p:sp>
      <p:sp>
        <p:nvSpPr>
          <p:cNvPr id="35" name="5-Point Star 34"/>
          <p:cNvSpPr/>
          <p:nvPr/>
        </p:nvSpPr>
        <p:spPr>
          <a:xfrm>
            <a:off x="6423981" y="2635022"/>
            <a:ext cx="117475" cy="88106"/>
          </a:xfrm>
          <a:prstGeom prst="star5">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lnSpc>
                <a:spcPct val="85000"/>
              </a:lnSpc>
              <a:spcBef>
                <a:spcPct val="0"/>
              </a:spcBef>
              <a:spcAft>
                <a:spcPct val="0"/>
              </a:spcAft>
            </a:pPr>
            <a:endParaRPr lang="en-US" sz="2000" dirty="0">
              <a:solidFill>
                <a:srgbClr val="000000"/>
              </a:solidFill>
              <a:ea typeface="ＭＳ Ｐゴシック" pitchFamily="-107" charset="-128"/>
            </a:endParaRPr>
          </a:p>
        </p:txBody>
      </p:sp>
      <p:sp>
        <p:nvSpPr>
          <p:cNvPr id="40" name="5-Point Star 39"/>
          <p:cNvSpPr/>
          <p:nvPr/>
        </p:nvSpPr>
        <p:spPr>
          <a:xfrm>
            <a:off x="6843037" y="2467656"/>
            <a:ext cx="117475" cy="88106"/>
          </a:xfrm>
          <a:prstGeom prst="star5">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lnSpc>
                <a:spcPct val="85000"/>
              </a:lnSpc>
              <a:spcBef>
                <a:spcPct val="0"/>
              </a:spcBef>
              <a:spcAft>
                <a:spcPct val="0"/>
              </a:spcAft>
            </a:pPr>
            <a:endParaRPr lang="en-US" sz="2000" dirty="0">
              <a:solidFill>
                <a:srgbClr val="000000"/>
              </a:solidFill>
              <a:ea typeface="ＭＳ Ｐゴシック" pitchFamily="-107" charset="-128"/>
            </a:endParaRPr>
          </a:p>
        </p:txBody>
      </p:sp>
      <p:sp>
        <p:nvSpPr>
          <p:cNvPr id="72723" name="TextBox 46"/>
          <p:cNvSpPr txBox="1">
            <a:spLocks noChangeArrowheads="1"/>
          </p:cNvSpPr>
          <p:nvPr/>
        </p:nvSpPr>
        <p:spPr bwMode="auto">
          <a:xfrm>
            <a:off x="7598681" y="1771652"/>
            <a:ext cx="1587500" cy="307777"/>
          </a:xfrm>
          <a:prstGeom prst="rect">
            <a:avLst/>
          </a:prstGeom>
          <a:noFill/>
          <a:ln w="9525">
            <a:noFill/>
            <a:miter lim="800000"/>
            <a:headEnd/>
            <a:tailEnd/>
          </a:ln>
        </p:spPr>
        <p:txBody>
          <a:bodyPr>
            <a:spAutoFit/>
          </a:bodyPr>
          <a:lstStyle/>
          <a:p>
            <a:pPr algn="ctr" defTabSz="914400" fontAlgn="base">
              <a:spcBef>
                <a:spcPct val="0"/>
              </a:spcBef>
              <a:spcAft>
                <a:spcPct val="0"/>
              </a:spcAft>
            </a:pPr>
            <a:r>
              <a:rPr lang="en-US" sz="1400" dirty="0" smtClean="0">
                <a:solidFill>
                  <a:srgbClr val="000000"/>
                </a:solidFill>
                <a:ea typeface="ＭＳ Ｐゴシック" pitchFamily="-107" charset="-128"/>
              </a:rPr>
              <a:t>Main Office</a:t>
            </a:r>
            <a:endParaRPr lang="en-US" sz="1400" dirty="0">
              <a:solidFill>
                <a:srgbClr val="000000"/>
              </a:solidFill>
              <a:ea typeface="ＭＳ Ｐゴシック" pitchFamily="-107" charset="-128"/>
            </a:endParaRPr>
          </a:p>
        </p:txBody>
      </p:sp>
      <p:sp>
        <p:nvSpPr>
          <p:cNvPr id="72724" name="Text Box 137"/>
          <p:cNvSpPr txBox="1">
            <a:spLocks noChangeArrowheads="1"/>
          </p:cNvSpPr>
          <p:nvPr/>
        </p:nvSpPr>
        <p:spPr bwMode="auto">
          <a:xfrm>
            <a:off x="4120654" y="4416853"/>
            <a:ext cx="1601787" cy="307777"/>
          </a:xfrm>
          <a:prstGeom prst="rect">
            <a:avLst/>
          </a:prstGeom>
          <a:noFill/>
          <a:ln w="9525">
            <a:noFill/>
            <a:miter lim="800000"/>
            <a:headEnd/>
            <a:tailEnd/>
          </a:ln>
        </p:spPr>
        <p:txBody>
          <a:bodyPr>
            <a:spAutoFit/>
          </a:bodyPr>
          <a:lstStyle/>
          <a:p>
            <a:pPr algn="ctr" defTabSz="914400" fontAlgn="base">
              <a:spcBef>
                <a:spcPct val="0"/>
              </a:spcBef>
              <a:spcAft>
                <a:spcPct val="0"/>
              </a:spcAft>
            </a:pPr>
            <a:r>
              <a:rPr lang="en-US" sz="1400" dirty="0">
                <a:solidFill>
                  <a:srgbClr val="000000"/>
                </a:solidFill>
                <a:ea typeface="ＭＳ Ｐゴシック" pitchFamily="-107" charset="-128"/>
              </a:rPr>
              <a:t>Remote offices</a:t>
            </a:r>
          </a:p>
        </p:txBody>
      </p:sp>
      <p:sp>
        <p:nvSpPr>
          <p:cNvPr id="51" name="5-Point Star 50"/>
          <p:cNvSpPr/>
          <p:nvPr/>
        </p:nvSpPr>
        <p:spPr>
          <a:xfrm>
            <a:off x="5964063" y="2448897"/>
            <a:ext cx="117475" cy="88106"/>
          </a:xfrm>
          <a:prstGeom prst="star5">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lnSpc>
                <a:spcPct val="85000"/>
              </a:lnSpc>
              <a:spcBef>
                <a:spcPct val="0"/>
              </a:spcBef>
              <a:spcAft>
                <a:spcPct val="0"/>
              </a:spcAft>
            </a:pPr>
            <a:endParaRPr lang="en-US" sz="2000" dirty="0">
              <a:solidFill>
                <a:srgbClr val="000000"/>
              </a:solidFill>
              <a:ea typeface="ＭＳ Ｐゴシック" pitchFamily="-107" charset="-128"/>
            </a:endParaRPr>
          </a:p>
        </p:txBody>
      </p:sp>
      <p:pic>
        <p:nvPicPr>
          <p:cNvPr id="1027" name="Picture 3" descr="C:\Users\davikate\AppData\Local\Microsoft\Windows\Temporary Internet Files\Content.IE5\PSK35NMY\MC900349229[1].wmf"/>
          <p:cNvPicPr>
            <a:picLocks noChangeAspect="1" noChangeArrowheads="1"/>
          </p:cNvPicPr>
          <p:nvPr/>
        </p:nvPicPr>
        <p:blipFill>
          <a:blip r:embed="rId4" cstate="screen">
            <a:duotone>
              <a:schemeClr val="accent4">
                <a:shade val="45000"/>
                <a:satMod val="135000"/>
              </a:schemeClr>
              <a:prstClr val="white"/>
            </a:duotone>
          </a:blip>
          <a:srcRect/>
          <a:stretch>
            <a:fillRect/>
          </a:stretch>
        </p:blipFill>
        <p:spPr bwMode="auto">
          <a:xfrm>
            <a:off x="7932942" y="843664"/>
            <a:ext cx="919886" cy="908914"/>
          </a:xfrm>
          <a:prstGeom prst="rect">
            <a:avLst/>
          </a:prstGeom>
          <a:noFill/>
        </p:spPr>
      </p:pic>
      <p:pic>
        <p:nvPicPr>
          <p:cNvPr id="41" name="Picture 3" descr="C:\Users\davikate\AppData\Local\Microsoft\Windows\Temporary Internet Files\Content.IE5\PSK35NMY\MC900349229[1].wmf"/>
          <p:cNvPicPr>
            <a:picLocks noChangeAspect="1" noChangeArrowheads="1"/>
          </p:cNvPicPr>
          <p:nvPr/>
        </p:nvPicPr>
        <p:blipFill>
          <a:blip r:embed="rId4" cstate="screen">
            <a:duotone>
              <a:schemeClr val="accent4">
                <a:shade val="45000"/>
                <a:satMod val="135000"/>
              </a:schemeClr>
              <a:prstClr val="white"/>
            </a:duotone>
          </a:blip>
          <a:srcRect/>
          <a:stretch>
            <a:fillRect/>
          </a:stretch>
        </p:blipFill>
        <p:spPr bwMode="auto">
          <a:xfrm>
            <a:off x="4582231" y="3742944"/>
            <a:ext cx="678632" cy="670538"/>
          </a:xfrm>
          <a:prstGeom prst="rect">
            <a:avLst/>
          </a:prstGeom>
          <a:noFill/>
        </p:spPr>
      </p:pic>
      <p:sp>
        <p:nvSpPr>
          <p:cNvPr id="47" name="Text Box 137"/>
          <p:cNvSpPr txBox="1">
            <a:spLocks noChangeArrowheads="1"/>
          </p:cNvSpPr>
          <p:nvPr/>
        </p:nvSpPr>
        <p:spPr bwMode="auto">
          <a:xfrm>
            <a:off x="5790524" y="3834237"/>
            <a:ext cx="523190" cy="307777"/>
          </a:xfrm>
          <a:prstGeom prst="rect">
            <a:avLst/>
          </a:prstGeom>
          <a:noFill/>
          <a:ln w="9525">
            <a:noFill/>
            <a:miter lim="800000"/>
            <a:headEnd/>
            <a:tailEnd/>
          </a:ln>
        </p:spPr>
        <p:txBody>
          <a:bodyPr wrap="square">
            <a:spAutoFit/>
          </a:bodyPr>
          <a:lstStyle/>
          <a:p>
            <a:pPr algn="ctr" defTabSz="914400" fontAlgn="base">
              <a:spcBef>
                <a:spcPct val="0"/>
              </a:spcBef>
              <a:spcAft>
                <a:spcPct val="0"/>
              </a:spcAft>
            </a:pPr>
            <a:r>
              <a:rPr lang="en-US" sz="1400" dirty="0" smtClean="0">
                <a:solidFill>
                  <a:srgbClr val="000000"/>
                </a:solidFill>
                <a:ea typeface="ＭＳ Ｐゴシック" pitchFamily="-107" charset="-128"/>
              </a:rPr>
              <a:t>VSA</a:t>
            </a:r>
            <a:endParaRPr lang="en-US" sz="1400" dirty="0">
              <a:solidFill>
                <a:srgbClr val="000000"/>
              </a:solidFill>
              <a:ea typeface="ＭＳ Ｐゴシック" pitchFamily="-107" charset="-128"/>
            </a:endParaRPr>
          </a:p>
        </p:txBody>
      </p:sp>
      <p:sp>
        <p:nvSpPr>
          <p:cNvPr id="215" name="Text Box 137"/>
          <p:cNvSpPr txBox="1">
            <a:spLocks noChangeArrowheads="1"/>
          </p:cNvSpPr>
          <p:nvPr/>
        </p:nvSpPr>
        <p:spPr bwMode="auto">
          <a:xfrm>
            <a:off x="8060838" y="2465809"/>
            <a:ext cx="908094" cy="430887"/>
          </a:xfrm>
          <a:prstGeom prst="rect">
            <a:avLst/>
          </a:prstGeom>
          <a:noFill/>
          <a:ln w="9525">
            <a:noFill/>
            <a:miter lim="800000"/>
            <a:headEnd/>
            <a:tailEnd/>
          </a:ln>
        </p:spPr>
        <p:txBody>
          <a:bodyPr wrap="square">
            <a:spAutoFit/>
          </a:bodyPr>
          <a:lstStyle/>
          <a:p>
            <a:pPr algn="ctr" defTabSz="914400" fontAlgn="base">
              <a:spcBef>
                <a:spcPct val="0"/>
              </a:spcBef>
              <a:spcAft>
                <a:spcPct val="0"/>
              </a:spcAft>
            </a:pPr>
            <a:r>
              <a:rPr lang="en-US" sz="1100" dirty="0" smtClean="0">
                <a:solidFill>
                  <a:srgbClr val="000000"/>
                </a:solidFill>
                <a:ea typeface="ＭＳ Ｐゴシック" pitchFamily="-107" charset="-128"/>
              </a:rPr>
              <a:t>StoreVirtual array</a:t>
            </a:r>
            <a:endParaRPr lang="en-US" sz="1100" dirty="0">
              <a:solidFill>
                <a:srgbClr val="000000"/>
              </a:solidFill>
              <a:ea typeface="ＭＳ Ｐゴシック" pitchFamily="-107" charset="-128"/>
            </a:endParaRPr>
          </a:p>
        </p:txBody>
      </p:sp>
      <p:cxnSp>
        <p:nvCxnSpPr>
          <p:cNvPr id="217" name="Straight Connector 216"/>
          <p:cNvCxnSpPr/>
          <p:nvPr/>
        </p:nvCxnSpPr>
        <p:spPr>
          <a:xfrm flipV="1">
            <a:off x="6960512" y="1879600"/>
            <a:ext cx="984608" cy="601389"/>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a:endCxn id="51" idx="2"/>
          </p:cNvCxnSpPr>
          <p:nvPr/>
        </p:nvCxnSpPr>
        <p:spPr>
          <a:xfrm flipV="1">
            <a:off x="4921547" y="2537003"/>
            <a:ext cx="1064952" cy="1131482"/>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a:endCxn id="33" idx="2"/>
          </p:cNvCxnSpPr>
          <p:nvPr/>
        </p:nvCxnSpPr>
        <p:spPr>
          <a:xfrm flipV="1">
            <a:off x="4921547" y="2688600"/>
            <a:ext cx="1231817" cy="97988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flipV="1">
            <a:off x="4921547" y="2712720"/>
            <a:ext cx="1530053" cy="95576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5" name="Picture 24" descr="StoreVirtual4330_Bezel_front_family_lowres.jpg"/>
          <p:cNvPicPr>
            <a:picLocks noChangeAspect="1"/>
          </p:cNvPicPr>
          <p:nvPr/>
        </p:nvPicPr>
        <p:blipFill>
          <a:blip r:embed="rId5" cstate="print"/>
          <a:stretch>
            <a:fillRect/>
          </a:stretch>
        </p:blipFill>
        <p:spPr>
          <a:xfrm>
            <a:off x="7909777" y="2118969"/>
            <a:ext cx="1169334" cy="385148"/>
          </a:xfrm>
          <a:prstGeom prst="rect">
            <a:avLst/>
          </a:prstGeom>
        </p:spPr>
      </p:pic>
      <p:pic>
        <p:nvPicPr>
          <p:cNvPr id="26" name="Picture 25"/>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5147530" y="3749727"/>
            <a:ext cx="330774" cy="266909"/>
          </a:xfrm>
          <a:prstGeom prst="rect">
            <a:avLst/>
          </a:prstGeom>
        </p:spPr>
      </p:pic>
      <p:pic>
        <p:nvPicPr>
          <p:cNvPr id="27" name="Picture 26"/>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5330387" y="3933607"/>
            <a:ext cx="330774" cy="266909"/>
          </a:xfrm>
          <a:prstGeom prst="rect">
            <a:avLst/>
          </a:prstGeom>
        </p:spPr>
      </p:pic>
      <p:pic>
        <p:nvPicPr>
          <p:cNvPr id="28" name="Picture 27"/>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5521186" y="4078213"/>
            <a:ext cx="330774" cy="266909"/>
          </a:xfrm>
          <a:prstGeom prst="rect">
            <a:avLst/>
          </a:prstGeom>
        </p:spPr>
      </p:pic>
    </p:spTree>
    <p:extLst>
      <p:ext uri="{BB962C8B-B14F-4D97-AF65-F5344CB8AC3E}">
        <p14:creationId xmlns:p14="http://schemas.microsoft.com/office/powerpoint/2010/main" val="26411689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down)">
                                      <p:cBhvr>
                                        <p:cTn id="7"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latin typeface="+mn-lt"/>
              </a:rPr>
              <a:t>Level Set:  Fortune 10 Case Study</a:t>
            </a:r>
            <a:endParaRPr lang="en-US" sz="2800" dirty="0">
              <a:latin typeface="+mn-lt"/>
            </a:endParaRPr>
          </a:p>
        </p:txBody>
      </p:sp>
      <p:sp>
        <p:nvSpPr>
          <p:cNvPr id="203" name="Content Placeholder 4"/>
          <p:cNvSpPr>
            <a:spLocks noGrp="1"/>
          </p:cNvSpPr>
          <p:nvPr>
            <p:ph sz="quarter" idx="4294967295"/>
          </p:nvPr>
        </p:nvSpPr>
        <p:spPr>
          <a:xfrm>
            <a:off x="4807104" y="2682856"/>
            <a:ext cx="3294062" cy="2327275"/>
          </a:xfrm>
        </p:spPr>
        <p:txBody>
          <a:bodyPr>
            <a:normAutofit/>
          </a:bodyPr>
          <a:lstStyle/>
          <a:p>
            <a:pPr algn="ctr">
              <a:buNone/>
            </a:pPr>
            <a:r>
              <a:rPr lang="en-US" sz="1600" b="0" i="1" u="sng" dirty="0" smtClean="0">
                <a:latin typeface="+mn-lt"/>
              </a:rPr>
              <a:t>Benefits</a:t>
            </a:r>
          </a:p>
          <a:p>
            <a:pPr marL="171450" indent="-171450">
              <a:buFont typeface="Arial" pitchFamily="34" charset="0"/>
              <a:buChar char="•"/>
            </a:pPr>
            <a:r>
              <a:rPr lang="en-US" sz="1400" b="0" dirty="0" smtClean="0">
                <a:solidFill>
                  <a:schemeClr val="tx1"/>
                </a:solidFill>
                <a:latin typeface="+mn-lt"/>
              </a:rPr>
              <a:t>75% less space and power</a:t>
            </a:r>
          </a:p>
          <a:p>
            <a:pPr marL="171450" indent="-171450">
              <a:buFont typeface="Arial" pitchFamily="34" charset="0"/>
              <a:buChar char="•"/>
            </a:pPr>
            <a:r>
              <a:rPr lang="en-US" sz="1400" b="0" dirty="0" smtClean="0">
                <a:solidFill>
                  <a:schemeClr val="tx1"/>
                </a:solidFill>
                <a:latin typeface="+mn-lt"/>
              </a:rPr>
              <a:t>Rack-level HA</a:t>
            </a:r>
          </a:p>
          <a:p>
            <a:pPr marL="171450" indent="-171450">
              <a:buFont typeface="Arial" pitchFamily="34" charset="0"/>
              <a:buChar char="•"/>
            </a:pPr>
            <a:r>
              <a:rPr lang="en-US" sz="1400" b="0" dirty="0" smtClean="0">
                <a:solidFill>
                  <a:schemeClr val="tx1"/>
                </a:solidFill>
                <a:latin typeface="+mn-lt"/>
              </a:rPr>
              <a:t>Easily and predictably scaled:</a:t>
            </a:r>
            <a:br>
              <a:rPr lang="en-US" sz="1400" b="0" dirty="0" smtClean="0">
                <a:solidFill>
                  <a:schemeClr val="tx1"/>
                </a:solidFill>
                <a:latin typeface="+mn-lt"/>
              </a:rPr>
            </a:br>
            <a:r>
              <a:rPr lang="en-US" sz="1400" b="0" dirty="0" smtClean="0">
                <a:solidFill>
                  <a:schemeClr val="tx1"/>
                </a:solidFill>
                <a:latin typeface="+mn-lt"/>
              </a:rPr>
              <a:t>one “brick” at a time</a:t>
            </a:r>
          </a:p>
          <a:p>
            <a:pPr marL="171450" indent="-171450">
              <a:buFont typeface="Arial" pitchFamily="34" charset="0"/>
              <a:buChar char="•"/>
            </a:pPr>
            <a:r>
              <a:rPr lang="en-US" sz="1400" b="0" dirty="0" smtClean="0">
                <a:solidFill>
                  <a:schemeClr val="tx1"/>
                </a:solidFill>
                <a:latin typeface="+mn-lt"/>
              </a:rPr>
              <a:t>Simply managed:  Server /App team not reliant on Storage team</a:t>
            </a:r>
          </a:p>
          <a:p>
            <a:pPr marL="171450" indent="-171450">
              <a:buFont typeface="Arial" pitchFamily="34" charset="0"/>
              <a:buChar char="•"/>
            </a:pPr>
            <a:r>
              <a:rPr lang="en-US" sz="1400" b="0" dirty="0" smtClean="0">
                <a:solidFill>
                  <a:schemeClr val="tx1"/>
                </a:solidFill>
                <a:latin typeface="+mn-lt"/>
              </a:rPr>
              <a:t>Benefits realized across ~150 sites</a:t>
            </a:r>
          </a:p>
        </p:txBody>
      </p:sp>
      <p:sp>
        <p:nvSpPr>
          <p:cNvPr id="6" name="Rectangle 5"/>
          <p:cNvSpPr/>
          <p:nvPr/>
        </p:nvSpPr>
        <p:spPr>
          <a:xfrm>
            <a:off x="370886" y="3396387"/>
            <a:ext cx="842402" cy="417439"/>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190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900" dirty="0" smtClean="0">
                <a:solidFill>
                  <a:schemeClr val="bg1"/>
                </a:solidFill>
              </a:rPr>
              <a:t>Storage Controller </a:t>
            </a:r>
          </a:p>
        </p:txBody>
      </p:sp>
      <p:sp>
        <p:nvSpPr>
          <p:cNvPr id="7" name="Can 6"/>
          <p:cNvSpPr/>
          <p:nvPr/>
        </p:nvSpPr>
        <p:spPr>
          <a:xfrm>
            <a:off x="407978" y="3912852"/>
            <a:ext cx="330550" cy="187607"/>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endParaRPr>
          </a:p>
        </p:txBody>
      </p:sp>
      <p:sp>
        <p:nvSpPr>
          <p:cNvPr id="8" name="Can 7"/>
          <p:cNvSpPr/>
          <p:nvPr/>
        </p:nvSpPr>
        <p:spPr>
          <a:xfrm>
            <a:off x="811486" y="3913967"/>
            <a:ext cx="330550" cy="187607"/>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endParaRPr>
          </a:p>
        </p:txBody>
      </p:sp>
      <p:sp>
        <p:nvSpPr>
          <p:cNvPr id="9" name="Can 8"/>
          <p:cNvSpPr/>
          <p:nvPr/>
        </p:nvSpPr>
        <p:spPr>
          <a:xfrm>
            <a:off x="415724" y="4110867"/>
            <a:ext cx="330550" cy="187607"/>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endParaRPr>
          </a:p>
        </p:txBody>
      </p:sp>
      <p:sp>
        <p:nvSpPr>
          <p:cNvPr id="10" name="Can 9"/>
          <p:cNvSpPr/>
          <p:nvPr/>
        </p:nvSpPr>
        <p:spPr>
          <a:xfrm>
            <a:off x="810296" y="4111982"/>
            <a:ext cx="330550" cy="187607"/>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endParaRPr>
          </a:p>
        </p:txBody>
      </p:sp>
      <p:sp>
        <p:nvSpPr>
          <p:cNvPr id="11" name="Can 10"/>
          <p:cNvSpPr/>
          <p:nvPr/>
        </p:nvSpPr>
        <p:spPr>
          <a:xfrm>
            <a:off x="420737" y="4337173"/>
            <a:ext cx="330550" cy="187607"/>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endParaRPr>
          </a:p>
        </p:txBody>
      </p:sp>
      <p:sp>
        <p:nvSpPr>
          <p:cNvPr id="12" name="Can 11"/>
          <p:cNvSpPr/>
          <p:nvPr/>
        </p:nvSpPr>
        <p:spPr>
          <a:xfrm>
            <a:off x="806378" y="4338289"/>
            <a:ext cx="330550" cy="187607"/>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endParaRPr>
          </a:p>
        </p:txBody>
      </p:sp>
      <p:sp>
        <p:nvSpPr>
          <p:cNvPr id="13" name="Rectangle 12"/>
          <p:cNvSpPr/>
          <p:nvPr/>
        </p:nvSpPr>
        <p:spPr>
          <a:xfrm>
            <a:off x="1330776" y="3399798"/>
            <a:ext cx="842402" cy="417439"/>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190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900" dirty="0" smtClean="0">
                <a:solidFill>
                  <a:schemeClr val="bg1"/>
                </a:solidFill>
              </a:rPr>
              <a:t>Storage Controller</a:t>
            </a:r>
          </a:p>
        </p:txBody>
      </p:sp>
      <p:sp>
        <p:nvSpPr>
          <p:cNvPr id="14" name="TextBox 13"/>
          <p:cNvSpPr txBox="1"/>
          <p:nvPr/>
        </p:nvSpPr>
        <p:spPr>
          <a:xfrm>
            <a:off x="423078" y="900748"/>
            <a:ext cx="3603010" cy="584775"/>
          </a:xfrm>
          <a:prstGeom prst="rect">
            <a:avLst/>
          </a:prstGeom>
          <a:noFill/>
        </p:spPr>
        <p:txBody>
          <a:bodyPr wrap="square" rtlCol="0">
            <a:spAutoFit/>
          </a:bodyPr>
          <a:lstStyle/>
          <a:p>
            <a:pPr algn="ctr"/>
            <a:r>
              <a:rPr lang="en-US" sz="1600" dirty="0" smtClean="0"/>
              <a:t>Distribution Center </a:t>
            </a:r>
            <a:r>
              <a:rPr lang="en-US" sz="1600" i="1" u="sng" dirty="0" smtClean="0">
                <a:solidFill>
                  <a:schemeClr val="accent1"/>
                </a:solidFill>
              </a:rPr>
              <a:t>Before</a:t>
            </a:r>
            <a:endParaRPr lang="en-US" sz="1600" i="1" dirty="0" smtClean="0">
              <a:solidFill>
                <a:schemeClr val="accent1"/>
              </a:solidFill>
            </a:endParaRPr>
          </a:p>
          <a:p>
            <a:pPr algn="ctr"/>
            <a:r>
              <a:rPr lang="en-US" sz="1600" dirty="0" smtClean="0"/>
              <a:t>-- Traditional Infrastructure -- </a:t>
            </a:r>
          </a:p>
        </p:txBody>
      </p:sp>
      <p:sp>
        <p:nvSpPr>
          <p:cNvPr id="15" name="TextBox 14"/>
          <p:cNvSpPr txBox="1"/>
          <p:nvPr/>
        </p:nvSpPr>
        <p:spPr>
          <a:xfrm>
            <a:off x="2821435" y="2682856"/>
            <a:ext cx="1658035" cy="2031325"/>
          </a:xfrm>
          <a:prstGeom prst="rect">
            <a:avLst/>
          </a:prstGeom>
          <a:noFill/>
        </p:spPr>
        <p:txBody>
          <a:bodyPr wrap="square" rtlCol="0">
            <a:spAutoFit/>
          </a:bodyPr>
          <a:lstStyle/>
          <a:p>
            <a:r>
              <a:rPr lang="en-US" sz="1400" dirty="0" smtClean="0"/>
              <a:t>14 Dell Servers</a:t>
            </a:r>
          </a:p>
          <a:p>
            <a:endParaRPr lang="en-US" sz="1400" dirty="0" smtClean="0"/>
          </a:p>
          <a:p>
            <a:endParaRPr lang="en-US" sz="1400" dirty="0" smtClean="0"/>
          </a:p>
          <a:p>
            <a:r>
              <a:rPr lang="en-US" sz="1400" dirty="0" smtClean="0"/>
              <a:t>Shared networked storage device for clustered application servers (no rack-level HA)</a:t>
            </a:r>
          </a:p>
          <a:p>
            <a:endParaRPr lang="en-US" sz="1400" dirty="0" smtClean="0"/>
          </a:p>
        </p:txBody>
      </p:sp>
      <p:cxnSp>
        <p:nvCxnSpPr>
          <p:cNvPr id="16" name="Straight Connector 15"/>
          <p:cNvCxnSpPr/>
          <p:nvPr/>
        </p:nvCxnSpPr>
        <p:spPr>
          <a:xfrm>
            <a:off x="4544704" y="1545605"/>
            <a:ext cx="0" cy="2814851"/>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Can 16"/>
          <p:cNvSpPr/>
          <p:nvPr/>
        </p:nvSpPr>
        <p:spPr>
          <a:xfrm>
            <a:off x="1406554" y="3914556"/>
            <a:ext cx="330550" cy="187607"/>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endParaRPr>
          </a:p>
        </p:txBody>
      </p:sp>
      <p:sp>
        <p:nvSpPr>
          <p:cNvPr id="18" name="Can 17"/>
          <p:cNvSpPr/>
          <p:nvPr/>
        </p:nvSpPr>
        <p:spPr>
          <a:xfrm>
            <a:off x="1810062" y="3915671"/>
            <a:ext cx="330550" cy="187607"/>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endParaRPr>
          </a:p>
        </p:txBody>
      </p:sp>
      <p:sp>
        <p:nvSpPr>
          <p:cNvPr id="19" name="Can 18"/>
          <p:cNvSpPr/>
          <p:nvPr/>
        </p:nvSpPr>
        <p:spPr>
          <a:xfrm>
            <a:off x="1414300" y="4112571"/>
            <a:ext cx="330550" cy="187607"/>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endParaRPr>
          </a:p>
        </p:txBody>
      </p:sp>
      <p:sp>
        <p:nvSpPr>
          <p:cNvPr id="20" name="Can 19"/>
          <p:cNvSpPr/>
          <p:nvPr/>
        </p:nvSpPr>
        <p:spPr>
          <a:xfrm>
            <a:off x="1808872" y="4113686"/>
            <a:ext cx="330550" cy="187607"/>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endParaRPr>
          </a:p>
        </p:txBody>
      </p:sp>
      <p:sp>
        <p:nvSpPr>
          <p:cNvPr id="21" name="Can 20"/>
          <p:cNvSpPr/>
          <p:nvPr/>
        </p:nvSpPr>
        <p:spPr>
          <a:xfrm>
            <a:off x="1419313" y="4338877"/>
            <a:ext cx="330550" cy="187607"/>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endParaRPr>
          </a:p>
        </p:txBody>
      </p:sp>
      <p:sp>
        <p:nvSpPr>
          <p:cNvPr id="22" name="Can 21"/>
          <p:cNvSpPr/>
          <p:nvPr/>
        </p:nvSpPr>
        <p:spPr>
          <a:xfrm>
            <a:off x="1804954" y="4339993"/>
            <a:ext cx="330550" cy="187607"/>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50" dirty="0" smtClean="0">
              <a:solidFill>
                <a:prstClr val="white"/>
              </a:solidFill>
            </a:endParaRPr>
          </a:p>
        </p:txBody>
      </p:sp>
      <p:sp>
        <p:nvSpPr>
          <p:cNvPr id="34" name="Rectangle 33"/>
          <p:cNvSpPr/>
          <p:nvPr/>
        </p:nvSpPr>
        <p:spPr>
          <a:xfrm>
            <a:off x="882675" y="2828298"/>
            <a:ext cx="842402" cy="417439"/>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50000" t="50000" r="50000" b="50000"/>
            </a:path>
            <a:tileRect/>
          </a:gradFill>
          <a:ln w="190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900" dirty="0" smtClean="0">
                <a:solidFill>
                  <a:schemeClr val="bg1"/>
                </a:solidFill>
              </a:rPr>
              <a:t> </a:t>
            </a:r>
          </a:p>
        </p:txBody>
      </p:sp>
      <p:cxnSp>
        <p:nvCxnSpPr>
          <p:cNvPr id="35" name="Straight Arrow Connector 34"/>
          <p:cNvCxnSpPr/>
          <p:nvPr/>
        </p:nvCxnSpPr>
        <p:spPr>
          <a:xfrm>
            <a:off x="999472" y="2906974"/>
            <a:ext cx="532263" cy="235424"/>
          </a:xfrm>
          <a:prstGeom prst="straightConnector1">
            <a:avLst/>
          </a:prstGeom>
          <a:ln w="6350">
            <a:solidFill>
              <a:srgbClr val="FFFF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1026768" y="2896737"/>
            <a:ext cx="532263" cy="245660"/>
          </a:xfrm>
          <a:prstGeom prst="straightConnector1">
            <a:avLst/>
          </a:prstGeom>
          <a:ln w="6350">
            <a:solidFill>
              <a:srgbClr val="FFFF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6928894" y="2635032"/>
            <a:ext cx="2028668" cy="600164"/>
          </a:xfrm>
          <a:prstGeom prst="rect">
            <a:avLst/>
          </a:prstGeom>
          <a:noFill/>
        </p:spPr>
        <p:txBody>
          <a:bodyPr wrap="square" rtlCol="0">
            <a:spAutoFit/>
          </a:bodyPr>
          <a:lstStyle/>
          <a:p>
            <a:pPr algn="r"/>
            <a:r>
              <a:rPr lang="en-US" sz="1100" dirty="0" smtClean="0"/>
              <a:t>VMware Hypervisor </a:t>
            </a:r>
          </a:p>
          <a:p>
            <a:pPr algn="r"/>
            <a:r>
              <a:rPr lang="en-US" sz="1100" dirty="0" smtClean="0"/>
              <a:t>3 HP DL380 (2U) servers</a:t>
            </a:r>
          </a:p>
          <a:p>
            <a:pPr algn="r"/>
            <a:r>
              <a:rPr lang="en-US" sz="1100" dirty="0" smtClean="0"/>
              <a:t>3 HP StoreVirtual VSAs</a:t>
            </a:r>
          </a:p>
        </p:txBody>
      </p:sp>
      <p:grpSp>
        <p:nvGrpSpPr>
          <p:cNvPr id="139" name="Group 138"/>
          <p:cNvGrpSpPr/>
          <p:nvPr/>
        </p:nvGrpSpPr>
        <p:grpSpPr>
          <a:xfrm>
            <a:off x="423092" y="1615558"/>
            <a:ext cx="2661760" cy="902445"/>
            <a:chOff x="423091" y="2006215"/>
            <a:chExt cx="2988849" cy="1351122"/>
          </a:xfrm>
        </p:grpSpPr>
        <p:grpSp>
          <p:nvGrpSpPr>
            <p:cNvPr id="114" name="Group 113"/>
            <p:cNvGrpSpPr/>
            <p:nvPr/>
          </p:nvGrpSpPr>
          <p:grpSpPr>
            <a:xfrm>
              <a:off x="423091" y="2006215"/>
              <a:ext cx="2074449" cy="436722"/>
              <a:chOff x="423091" y="2347415"/>
              <a:chExt cx="2074449" cy="436722"/>
            </a:xfrm>
          </p:grpSpPr>
          <p:sp>
            <p:nvSpPr>
              <p:cNvPr id="24" name="Rectangle 23"/>
              <p:cNvSpPr/>
              <p:nvPr/>
            </p:nvSpPr>
            <p:spPr>
              <a:xfrm>
                <a:off x="423091" y="2347415"/>
                <a:ext cx="2074449" cy="436722"/>
              </a:xfrm>
              <a:prstGeom prst="rect">
                <a:avLst/>
              </a:prstGeom>
              <a:gradFill flip="none" rotWithShape="1">
                <a:gsLst>
                  <a:gs pos="0">
                    <a:srgbClr val="00A4E6"/>
                  </a:gs>
                  <a:gs pos="100000">
                    <a:srgbClr val="1742DB"/>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r">
                  <a:lnSpc>
                    <a:spcPct val="85000"/>
                  </a:lnSpc>
                </a:pPr>
                <a:r>
                  <a:rPr lang="en-US" sz="1200" dirty="0" smtClean="0">
                    <a:solidFill>
                      <a:prstClr val="white"/>
                    </a:solidFill>
                  </a:rPr>
                  <a:t>Windows Server</a:t>
                </a:r>
                <a:endParaRPr lang="en-US" sz="800" dirty="0" smtClean="0">
                  <a:solidFill>
                    <a:prstClr val="white"/>
                  </a:solidFill>
                </a:endParaRPr>
              </a:p>
            </p:txBody>
          </p:sp>
          <p:sp>
            <p:nvSpPr>
              <p:cNvPr id="31" name="Can 30"/>
              <p:cNvSpPr/>
              <p:nvPr/>
            </p:nvSpPr>
            <p:spPr>
              <a:xfrm>
                <a:off x="587595" y="246517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sp>
            <p:nvSpPr>
              <p:cNvPr id="32" name="Can 31"/>
              <p:cNvSpPr/>
              <p:nvPr/>
            </p:nvSpPr>
            <p:spPr>
              <a:xfrm>
                <a:off x="927058" y="246640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grpSp>
        <p:grpSp>
          <p:nvGrpSpPr>
            <p:cNvPr id="115" name="Group 114"/>
            <p:cNvGrpSpPr/>
            <p:nvPr/>
          </p:nvGrpSpPr>
          <p:grpSpPr>
            <a:xfrm>
              <a:off x="575491" y="2158615"/>
              <a:ext cx="2074449" cy="436722"/>
              <a:chOff x="423091" y="2347415"/>
              <a:chExt cx="2074449" cy="436722"/>
            </a:xfrm>
          </p:grpSpPr>
          <p:sp>
            <p:nvSpPr>
              <p:cNvPr id="116" name="Rectangle 115"/>
              <p:cNvSpPr/>
              <p:nvPr/>
            </p:nvSpPr>
            <p:spPr>
              <a:xfrm>
                <a:off x="423091" y="2347415"/>
                <a:ext cx="2074449" cy="436722"/>
              </a:xfrm>
              <a:prstGeom prst="rect">
                <a:avLst/>
              </a:prstGeom>
              <a:gradFill flip="none" rotWithShape="1">
                <a:gsLst>
                  <a:gs pos="0">
                    <a:srgbClr val="00A4E6"/>
                  </a:gs>
                  <a:gs pos="100000">
                    <a:srgbClr val="1742DB"/>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r">
                  <a:lnSpc>
                    <a:spcPct val="85000"/>
                  </a:lnSpc>
                </a:pPr>
                <a:r>
                  <a:rPr lang="en-US" sz="1200" dirty="0" smtClean="0">
                    <a:solidFill>
                      <a:prstClr val="white"/>
                    </a:solidFill>
                  </a:rPr>
                  <a:t>Windows Server</a:t>
                </a:r>
                <a:endParaRPr lang="en-US" sz="800" dirty="0" smtClean="0">
                  <a:solidFill>
                    <a:prstClr val="white"/>
                  </a:solidFill>
                </a:endParaRPr>
              </a:p>
            </p:txBody>
          </p:sp>
          <p:sp>
            <p:nvSpPr>
              <p:cNvPr id="117" name="Can 116"/>
              <p:cNvSpPr/>
              <p:nvPr/>
            </p:nvSpPr>
            <p:spPr>
              <a:xfrm>
                <a:off x="587595" y="246517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sp>
            <p:nvSpPr>
              <p:cNvPr id="118" name="Can 117"/>
              <p:cNvSpPr/>
              <p:nvPr/>
            </p:nvSpPr>
            <p:spPr>
              <a:xfrm>
                <a:off x="927058" y="246640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grpSp>
        <p:grpSp>
          <p:nvGrpSpPr>
            <p:cNvPr id="119" name="Group 118"/>
            <p:cNvGrpSpPr/>
            <p:nvPr/>
          </p:nvGrpSpPr>
          <p:grpSpPr>
            <a:xfrm>
              <a:off x="727891" y="2311015"/>
              <a:ext cx="2074449" cy="436722"/>
              <a:chOff x="423091" y="2347415"/>
              <a:chExt cx="2074449" cy="436722"/>
            </a:xfrm>
          </p:grpSpPr>
          <p:sp>
            <p:nvSpPr>
              <p:cNvPr id="120" name="Rectangle 119"/>
              <p:cNvSpPr/>
              <p:nvPr/>
            </p:nvSpPr>
            <p:spPr>
              <a:xfrm>
                <a:off x="423091" y="2347415"/>
                <a:ext cx="2074449" cy="436722"/>
              </a:xfrm>
              <a:prstGeom prst="rect">
                <a:avLst/>
              </a:prstGeom>
              <a:gradFill flip="none" rotWithShape="1">
                <a:gsLst>
                  <a:gs pos="0">
                    <a:srgbClr val="00A4E6"/>
                  </a:gs>
                  <a:gs pos="100000">
                    <a:srgbClr val="1742DB"/>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r">
                  <a:lnSpc>
                    <a:spcPct val="85000"/>
                  </a:lnSpc>
                </a:pPr>
                <a:r>
                  <a:rPr lang="en-US" sz="1200" dirty="0" smtClean="0">
                    <a:solidFill>
                      <a:prstClr val="white"/>
                    </a:solidFill>
                  </a:rPr>
                  <a:t>Windows Server</a:t>
                </a:r>
                <a:endParaRPr lang="en-US" sz="800" dirty="0" smtClean="0">
                  <a:solidFill>
                    <a:prstClr val="white"/>
                  </a:solidFill>
                </a:endParaRPr>
              </a:p>
            </p:txBody>
          </p:sp>
          <p:sp>
            <p:nvSpPr>
              <p:cNvPr id="121" name="Can 120"/>
              <p:cNvSpPr/>
              <p:nvPr/>
            </p:nvSpPr>
            <p:spPr>
              <a:xfrm>
                <a:off x="587595" y="246517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sp>
            <p:nvSpPr>
              <p:cNvPr id="122" name="Can 121"/>
              <p:cNvSpPr/>
              <p:nvPr/>
            </p:nvSpPr>
            <p:spPr>
              <a:xfrm>
                <a:off x="927058" y="246640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grpSp>
        <p:grpSp>
          <p:nvGrpSpPr>
            <p:cNvPr id="123" name="Group 122"/>
            <p:cNvGrpSpPr/>
            <p:nvPr/>
          </p:nvGrpSpPr>
          <p:grpSpPr>
            <a:xfrm>
              <a:off x="880291" y="2463415"/>
              <a:ext cx="2074449" cy="436722"/>
              <a:chOff x="423091" y="2347415"/>
              <a:chExt cx="2074449" cy="436722"/>
            </a:xfrm>
          </p:grpSpPr>
          <p:sp>
            <p:nvSpPr>
              <p:cNvPr id="124" name="Rectangle 123"/>
              <p:cNvSpPr/>
              <p:nvPr/>
            </p:nvSpPr>
            <p:spPr>
              <a:xfrm>
                <a:off x="423091" y="2347415"/>
                <a:ext cx="2074449" cy="436722"/>
              </a:xfrm>
              <a:prstGeom prst="rect">
                <a:avLst/>
              </a:prstGeom>
              <a:gradFill flip="none" rotWithShape="1">
                <a:gsLst>
                  <a:gs pos="0">
                    <a:srgbClr val="00A4E6"/>
                  </a:gs>
                  <a:gs pos="100000">
                    <a:srgbClr val="1742DB"/>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r">
                  <a:lnSpc>
                    <a:spcPct val="85000"/>
                  </a:lnSpc>
                </a:pPr>
                <a:r>
                  <a:rPr lang="en-US" sz="1200" dirty="0" smtClean="0">
                    <a:solidFill>
                      <a:prstClr val="white"/>
                    </a:solidFill>
                  </a:rPr>
                  <a:t>Windows Server</a:t>
                </a:r>
                <a:endParaRPr lang="en-US" sz="800" dirty="0" smtClean="0">
                  <a:solidFill>
                    <a:prstClr val="white"/>
                  </a:solidFill>
                </a:endParaRPr>
              </a:p>
            </p:txBody>
          </p:sp>
          <p:sp>
            <p:nvSpPr>
              <p:cNvPr id="125" name="Can 124"/>
              <p:cNvSpPr/>
              <p:nvPr/>
            </p:nvSpPr>
            <p:spPr>
              <a:xfrm>
                <a:off x="587595" y="246517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sp>
            <p:nvSpPr>
              <p:cNvPr id="126" name="Can 125"/>
              <p:cNvSpPr/>
              <p:nvPr/>
            </p:nvSpPr>
            <p:spPr>
              <a:xfrm>
                <a:off x="927058" y="246640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grpSp>
        <p:grpSp>
          <p:nvGrpSpPr>
            <p:cNvPr id="127" name="Group 126"/>
            <p:cNvGrpSpPr/>
            <p:nvPr/>
          </p:nvGrpSpPr>
          <p:grpSpPr>
            <a:xfrm>
              <a:off x="1032691" y="2615815"/>
              <a:ext cx="2074449" cy="436722"/>
              <a:chOff x="423091" y="2347415"/>
              <a:chExt cx="2074449" cy="436722"/>
            </a:xfrm>
          </p:grpSpPr>
          <p:sp>
            <p:nvSpPr>
              <p:cNvPr id="128" name="Rectangle 127"/>
              <p:cNvSpPr/>
              <p:nvPr/>
            </p:nvSpPr>
            <p:spPr>
              <a:xfrm>
                <a:off x="423091" y="2347415"/>
                <a:ext cx="2074449" cy="436722"/>
              </a:xfrm>
              <a:prstGeom prst="rect">
                <a:avLst/>
              </a:prstGeom>
              <a:gradFill flip="none" rotWithShape="1">
                <a:gsLst>
                  <a:gs pos="0">
                    <a:srgbClr val="00A4E6"/>
                  </a:gs>
                  <a:gs pos="100000">
                    <a:srgbClr val="1742DB"/>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r">
                  <a:lnSpc>
                    <a:spcPct val="85000"/>
                  </a:lnSpc>
                </a:pPr>
                <a:r>
                  <a:rPr lang="en-US" sz="1200" dirty="0" smtClean="0">
                    <a:solidFill>
                      <a:prstClr val="white"/>
                    </a:solidFill>
                  </a:rPr>
                  <a:t>Windows Server</a:t>
                </a:r>
                <a:endParaRPr lang="en-US" sz="800" dirty="0" smtClean="0">
                  <a:solidFill>
                    <a:prstClr val="white"/>
                  </a:solidFill>
                </a:endParaRPr>
              </a:p>
            </p:txBody>
          </p:sp>
          <p:sp>
            <p:nvSpPr>
              <p:cNvPr id="129" name="Can 128"/>
              <p:cNvSpPr/>
              <p:nvPr/>
            </p:nvSpPr>
            <p:spPr>
              <a:xfrm>
                <a:off x="587595" y="246517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sp>
            <p:nvSpPr>
              <p:cNvPr id="130" name="Can 129"/>
              <p:cNvSpPr/>
              <p:nvPr/>
            </p:nvSpPr>
            <p:spPr>
              <a:xfrm>
                <a:off x="927058" y="246640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grpSp>
        <p:grpSp>
          <p:nvGrpSpPr>
            <p:cNvPr id="131" name="Group 130"/>
            <p:cNvGrpSpPr/>
            <p:nvPr/>
          </p:nvGrpSpPr>
          <p:grpSpPr>
            <a:xfrm>
              <a:off x="1185091" y="2768215"/>
              <a:ext cx="2074449" cy="436722"/>
              <a:chOff x="423091" y="2347415"/>
              <a:chExt cx="2074449" cy="436722"/>
            </a:xfrm>
          </p:grpSpPr>
          <p:sp>
            <p:nvSpPr>
              <p:cNvPr id="132" name="Rectangle 131"/>
              <p:cNvSpPr/>
              <p:nvPr/>
            </p:nvSpPr>
            <p:spPr>
              <a:xfrm>
                <a:off x="423091" y="2347415"/>
                <a:ext cx="2074449" cy="436722"/>
              </a:xfrm>
              <a:prstGeom prst="rect">
                <a:avLst/>
              </a:prstGeom>
              <a:gradFill flip="none" rotWithShape="1">
                <a:gsLst>
                  <a:gs pos="0">
                    <a:srgbClr val="00A4E6"/>
                  </a:gs>
                  <a:gs pos="100000">
                    <a:srgbClr val="1742DB"/>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r">
                  <a:lnSpc>
                    <a:spcPct val="85000"/>
                  </a:lnSpc>
                </a:pPr>
                <a:r>
                  <a:rPr lang="en-US" sz="1200" dirty="0" smtClean="0">
                    <a:solidFill>
                      <a:prstClr val="white"/>
                    </a:solidFill>
                  </a:rPr>
                  <a:t>Windows Server</a:t>
                </a:r>
                <a:endParaRPr lang="en-US" sz="800" dirty="0" smtClean="0">
                  <a:solidFill>
                    <a:prstClr val="white"/>
                  </a:solidFill>
                </a:endParaRPr>
              </a:p>
            </p:txBody>
          </p:sp>
          <p:sp>
            <p:nvSpPr>
              <p:cNvPr id="133" name="Can 132"/>
              <p:cNvSpPr/>
              <p:nvPr/>
            </p:nvSpPr>
            <p:spPr>
              <a:xfrm>
                <a:off x="587595" y="246517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sp>
            <p:nvSpPr>
              <p:cNvPr id="134" name="Can 133"/>
              <p:cNvSpPr/>
              <p:nvPr/>
            </p:nvSpPr>
            <p:spPr>
              <a:xfrm>
                <a:off x="927058" y="246640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grpSp>
        <p:grpSp>
          <p:nvGrpSpPr>
            <p:cNvPr id="135" name="Group 134"/>
            <p:cNvGrpSpPr/>
            <p:nvPr/>
          </p:nvGrpSpPr>
          <p:grpSpPr>
            <a:xfrm>
              <a:off x="1337491" y="2920615"/>
              <a:ext cx="2074449" cy="436722"/>
              <a:chOff x="423091" y="2347415"/>
              <a:chExt cx="2074449" cy="436722"/>
            </a:xfrm>
          </p:grpSpPr>
          <p:sp>
            <p:nvSpPr>
              <p:cNvPr id="136" name="Rectangle 135"/>
              <p:cNvSpPr/>
              <p:nvPr/>
            </p:nvSpPr>
            <p:spPr>
              <a:xfrm>
                <a:off x="423091" y="2347415"/>
                <a:ext cx="2074449" cy="436722"/>
              </a:xfrm>
              <a:prstGeom prst="rect">
                <a:avLst/>
              </a:prstGeom>
              <a:gradFill flip="none" rotWithShape="1">
                <a:gsLst>
                  <a:gs pos="0">
                    <a:srgbClr val="00A4E6"/>
                  </a:gs>
                  <a:gs pos="100000">
                    <a:srgbClr val="1742DB"/>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r">
                  <a:lnSpc>
                    <a:spcPct val="85000"/>
                  </a:lnSpc>
                </a:pPr>
                <a:r>
                  <a:rPr lang="en-US" sz="1200" dirty="0" smtClean="0">
                    <a:solidFill>
                      <a:prstClr val="white"/>
                    </a:solidFill>
                  </a:rPr>
                  <a:t>Windows Server</a:t>
                </a:r>
                <a:endParaRPr lang="en-US" sz="800" dirty="0" smtClean="0">
                  <a:solidFill>
                    <a:prstClr val="white"/>
                  </a:solidFill>
                </a:endParaRPr>
              </a:p>
            </p:txBody>
          </p:sp>
          <p:sp>
            <p:nvSpPr>
              <p:cNvPr id="137" name="Can 136"/>
              <p:cNvSpPr/>
              <p:nvPr/>
            </p:nvSpPr>
            <p:spPr>
              <a:xfrm>
                <a:off x="587595" y="246517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sp>
            <p:nvSpPr>
              <p:cNvPr id="138" name="Can 137"/>
              <p:cNvSpPr/>
              <p:nvPr/>
            </p:nvSpPr>
            <p:spPr>
              <a:xfrm>
                <a:off x="927058" y="246640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grpSp>
      </p:grpSp>
      <p:grpSp>
        <p:nvGrpSpPr>
          <p:cNvPr id="140" name="Group 139"/>
          <p:cNvGrpSpPr/>
          <p:nvPr/>
        </p:nvGrpSpPr>
        <p:grpSpPr>
          <a:xfrm>
            <a:off x="1476260" y="1514902"/>
            <a:ext cx="2661760" cy="902445"/>
            <a:chOff x="423091" y="2006215"/>
            <a:chExt cx="2988849" cy="1351122"/>
          </a:xfrm>
        </p:grpSpPr>
        <p:grpSp>
          <p:nvGrpSpPr>
            <p:cNvPr id="141" name="Group 113"/>
            <p:cNvGrpSpPr/>
            <p:nvPr/>
          </p:nvGrpSpPr>
          <p:grpSpPr>
            <a:xfrm>
              <a:off x="423091" y="2006215"/>
              <a:ext cx="2074449" cy="436722"/>
              <a:chOff x="423091" y="2347415"/>
              <a:chExt cx="2074449" cy="436722"/>
            </a:xfrm>
          </p:grpSpPr>
          <p:sp>
            <p:nvSpPr>
              <p:cNvPr id="166" name="Rectangle 165"/>
              <p:cNvSpPr/>
              <p:nvPr/>
            </p:nvSpPr>
            <p:spPr>
              <a:xfrm>
                <a:off x="423091" y="2347415"/>
                <a:ext cx="2074449" cy="436722"/>
              </a:xfrm>
              <a:prstGeom prst="rect">
                <a:avLst/>
              </a:prstGeom>
              <a:gradFill flip="none" rotWithShape="1">
                <a:gsLst>
                  <a:gs pos="0">
                    <a:srgbClr val="00A4E6"/>
                  </a:gs>
                  <a:gs pos="100000">
                    <a:srgbClr val="1742DB"/>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r">
                  <a:lnSpc>
                    <a:spcPct val="85000"/>
                  </a:lnSpc>
                </a:pPr>
                <a:r>
                  <a:rPr lang="en-US" sz="1200" dirty="0" smtClean="0">
                    <a:solidFill>
                      <a:prstClr val="white"/>
                    </a:solidFill>
                  </a:rPr>
                  <a:t>Windows Server</a:t>
                </a:r>
                <a:endParaRPr lang="en-US" sz="800" dirty="0" smtClean="0">
                  <a:solidFill>
                    <a:prstClr val="white"/>
                  </a:solidFill>
                </a:endParaRPr>
              </a:p>
            </p:txBody>
          </p:sp>
          <p:sp>
            <p:nvSpPr>
              <p:cNvPr id="167" name="Can 166"/>
              <p:cNvSpPr/>
              <p:nvPr/>
            </p:nvSpPr>
            <p:spPr>
              <a:xfrm>
                <a:off x="587595" y="246517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sp>
            <p:nvSpPr>
              <p:cNvPr id="168" name="Can 167"/>
              <p:cNvSpPr/>
              <p:nvPr/>
            </p:nvSpPr>
            <p:spPr>
              <a:xfrm>
                <a:off x="927058" y="246640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grpSp>
        <p:grpSp>
          <p:nvGrpSpPr>
            <p:cNvPr id="142" name="Group 114"/>
            <p:cNvGrpSpPr/>
            <p:nvPr/>
          </p:nvGrpSpPr>
          <p:grpSpPr>
            <a:xfrm>
              <a:off x="575491" y="2158615"/>
              <a:ext cx="2074449" cy="436722"/>
              <a:chOff x="423091" y="2347415"/>
              <a:chExt cx="2074449" cy="436722"/>
            </a:xfrm>
          </p:grpSpPr>
          <p:sp>
            <p:nvSpPr>
              <p:cNvPr id="163" name="Rectangle 162"/>
              <p:cNvSpPr/>
              <p:nvPr/>
            </p:nvSpPr>
            <p:spPr>
              <a:xfrm>
                <a:off x="423091" y="2347415"/>
                <a:ext cx="2074449" cy="436722"/>
              </a:xfrm>
              <a:prstGeom prst="rect">
                <a:avLst/>
              </a:prstGeom>
              <a:gradFill flip="none" rotWithShape="1">
                <a:gsLst>
                  <a:gs pos="0">
                    <a:srgbClr val="00A4E6"/>
                  </a:gs>
                  <a:gs pos="100000">
                    <a:srgbClr val="1742DB"/>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r">
                  <a:lnSpc>
                    <a:spcPct val="85000"/>
                  </a:lnSpc>
                </a:pPr>
                <a:r>
                  <a:rPr lang="en-US" sz="1200" dirty="0" smtClean="0">
                    <a:solidFill>
                      <a:prstClr val="white"/>
                    </a:solidFill>
                  </a:rPr>
                  <a:t>Windows Server</a:t>
                </a:r>
                <a:endParaRPr lang="en-US" sz="800" dirty="0" smtClean="0">
                  <a:solidFill>
                    <a:prstClr val="white"/>
                  </a:solidFill>
                </a:endParaRPr>
              </a:p>
            </p:txBody>
          </p:sp>
          <p:sp>
            <p:nvSpPr>
              <p:cNvPr id="164" name="Can 163"/>
              <p:cNvSpPr/>
              <p:nvPr/>
            </p:nvSpPr>
            <p:spPr>
              <a:xfrm>
                <a:off x="587595" y="246517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sp>
            <p:nvSpPr>
              <p:cNvPr id="165" name="Can 164"/>
              <p:cNvSpPr/>
              <p:nvPr/>
            </p:nvSpPr>
            <p:spPr>
              <a:xfrm>
                <a:off x="927058" y="246640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grpSp>
        <p:grpSp>
          <p:nvGrpSpPr>
            <p:cNvPr id="143" name="Group 118"/>
            <p:cNvGrpSpPr/>
            <p:nvPr/>
          </p:nvGrpSpPr>
          <p:grpSpPr>
            <a:xfrm>
              <a:off x="727891" y="2311015"/>
              <a:ext cx="2074449" cy="436722"/>
              <a:chOff x="423091" y="2347415"/>
              <a:chExt cx="2074449" cy="436722"/>
            </a:xfrm>
          </p:grpSpPr>
          <p:sp>
            <p:nvSpPr>
              <p:cNvPr id="160" name="Rectangle 159"/>
              <p:cNvSpPr/>
              <p:nvPr/>
            </p:nvSpPr>
            <p:spPr>
              <a:xfrm>
                <a:off x="423091" y="2347415"/>
                <a:ext cx="2074449" cy="436722"/>
              </a:xfrm>
              <a:prstGeom prst="rect">
                <a:avLst/>
              </a:prstGeom>
              <a:gradFill flip="none" rotWithShape="1">
                <a:gsLst>
                  <a:gs pos="0">
                    <a:srgbClr val="00A4E6"/>
                  </a:gs>
                  <a:gs pos="100000">
                    <a:srgbClr val="1742DB"/>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r">
                  <a:lnSpc>
                    <a:spcPct val="85000"/>
                  </a:lnSpc>
                </a:pPr>
                <a:r>
                  <a:rPr lang="en-US" sz="1200" dirty="0" smtClean="0">
                    <a:solidFill>
                      <a:prstClr val="white"/>
                    </a:solidFill>
                  </a:rPr>
                  <a:t>Windows Server</a:t>
                </a:r>
                <a:endParaRPr lang="en-US" sz="800" dirty="0" smtClean="0">
                  <a:solidFill>
                    <a:prstClr val="white"/>
                  </a:solidFill>
                </a:endParaRPr>
              </a:p>
            </p:txBody>
          </p:sp>
          <p:sp>
            <p:nvSpPr>
              <p:cNvPr id="161" name="Can 160"/>
              <p:cNvSpPr/>
              <p:nvPr/>
            </p:nvSpPr>
            <p:spPr>
              <a:xfrm>
                <a:off x="587595" y="246517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sp>
            <p:nvSpPr>
              <p:cNvPr id="162" name="Can 161"/>
              <p:cNvSpPr/>
              <p:nvPr/>
            </p:nvSpPr>
            <p:spPr>
              <a:xfrm>
                <a:off x="927058" y="246640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grpSp>
        <p:grpSp>
          <p:nvGrpSpPr>
            <p:cNvPr id="144" name="Group 122"/>
            <p:cNvGrpSpPr/>
            <p:nvPr/>
          </p:nvGrpSpPr>
          <p:grpSpPr>
            <a:xfrm>
              <a:off x="880291" y="2463415"/>
              <a:ext cx="2074449" cy="436722"/>
              <a:chOff x="423091" y="2347415"/>
              <a:chExt cx="2074449" cy="436722"/>
            </a:xfrm>
          </p:grpSpPr>
          <p:sp>
            <p:nvSpPr>
              <p:cNvPr id="157" name="Rectangle 156"/>
              <p:cNvSpPr/>
              <p:nvPr/>
            </p:nvSpPr>
            <p:spPr>
              <a:xfrm>
                <a:off x="423091" y="2347415"/>
                <a:ext cx="2074449" cy="436722"/>
              </a:xfrm>
              <a:prstGeom prst="rect">
                <a:avLst/>
              </a:prstGeom>
              <a:gradFill flip="none" rotWithShape="1">
                <a:gsLst>
                  <a:gs pos="0">
                    <a:srgbClr val="00A4E6"/>
                  </a:gs>
                  <a:gs pos="100000">
                    <a:srgbClr val="1742DB"/>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r">
                  <a:lnSpc>
                    <a:spcPct val="85000"/>
                  </a:lnSpc>
                </a:pPr>
                <a:r>
                  <a:rPr lang="en-US" sz="1200" dirty="0" smtClean="0">
                    <a:solidFill>
                      <a:prstClr val="white"/>
                    </a:solidFill>
                  </a:rPr>
                  <a:t>Windows Server</a:t>
                </a:r>
                <a:endParaRPr lang="en-US" sz="800" dirty="0" smtClean="0">
                  <a:solidFill>
                    <a:prstClr val="white"/>
                  </a:solidFill>
                </a:endParaRPr>
              </a:p>
            </p:txBody>
          </p:sp>
          <p:sp>
            <p:nvSpPr>
              <p:cNvPr id="158" name="Can 157"/>
              <p:cNvSpPr/>
              <p:nvPr/>
            </p:nvSpPr>
            <p:spPr>
              <a:xfrm>
                <a:off x="587595" y="246517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sp>
            <p:nvSpPr>
              <p:cNvPr id="159" name="Can 158"/>
              <p:cNvSpPr/>
              <p:nvPr/>
            </p:nvSpPr>
            <p:spPr>
              <a:xfrm>
                <a:off x="927058" y="246640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grpSp>
        <p:grpSp>
          <p:nvGrpSpPr>
            <p:cNvPr id="145" name="Group 126"/>
            <p:cNvGrpSpPr/>
            <p:nvPr/>
          </p:nvGrpSpPr>
          <p:grpSpPr>
            <a:xfrm>
              <a:off x="1032691" y="2615815"/>
              <a:ext cx="2074449" cy="436722"/>
              <a:chOff x="423091" y="2347415"/>
              <a:chExt cx="2074449" cy="436722"/>
            </a:xfrm>
          </p:grpSpPr>
          <p:sp>
            <p:nvSpPr>
              <p:cNvPr id="154" name="Rectangle 153"/>
              <p:cNvSpPr/>
              <p:nvPr/>
            </p:nvSpPr>
            <p:spPr>
              <a:xfrm>
                <a:off x="423091" y="2347415"/>
                <a:ext cx="2074449" cy="436722"/>
              </a:xfrm>
              <a:prstGeom prst="rect">
                <a:avLst/>
              </a:prstGeom>
              <a:gradFill flip="none" rotWithShape="1">
                <a:gsLst>
                  <a:gs pos="0">
                    <a:srgbClr val="00A4E6"/>
                  </a:gs>
                  <a:gs pos="100000">
                    <a:srgbClr val="1742DB"/>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r">
                  <a:lnSpc>
                    <a:spcPct val="85000"/>
                  </a:lnSpc>
                </a:pPr>
                <a:r>
                  <a:rPr lang="en-US" sz="1200" dirty="0" smtClean="0">
                    <a:solidFill>
                      <a:prstClr val="white"/>
                    </a:solidFill>
                  </a:rPr>
                  <a:t>Windows Server</a:t>
                </a:r>
                <a:endParaRPr lang="en-US" sz="800" dirty="0" smtClean="0">
                  <a:solidFill>
                    <a:prstClr val="white"/>
                  </a:solidFill>
                </a:endParaRPr>
              </a:p>
            </p:txBody>
          </p:sp>
          <p:sp>
            <p:nvSpPr>
              <p:cNvPr id="155" name="Can 154"/>
              <p:cNvSpPr/>
              <p:nvPr/>
            </p:nvSpPr>
            <p:spPr>
              <a:xfrm>
                <a:off x="587595" y="246517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sp>
            <p:nvSpPr>
              <p:cNvPr id="156" name="Can 155"/>
              <p:cNvSpPr/>
              <p:nvPr/>
            </p:nvSpPr>
            <p:spPr>
              <a:xfrm>
                <a:off x="927058" y="246640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grpSp>
        <p:grpSp>
          <p:nvGrpSpPr>
            <p:cNvPr id="146" name="Group 130"/>
            <p:cNvGrpSpPr/>
            <p:nvPr/>
          </p:nvGrpSpPr>
          <p:grpSpPr>
            <a:xfrm>
              <a:off x="1185091" y="2768215"/>
              <a:ext cx="2074449" cy="436722"/>
              <a:chOff x="423091" y="2347415"/>
              <a:chExt cx="2074449" cy="436722"/>
            </a:xfrm>
          </p:grpSpPr>
          <p:sp>
            <p:nvSpPr>
              <p:cNvPr id="151" name="Rectangle 150"/>
              <p:cNvSpPr/>
              <p:nvPr/>
            </p:nvSpPr>
            <p:spPr>
              <a:xfrm>
                <a:off x="423091" y="2347415"/>
                <a:ext cx="2074449" cy="436722"/>
              </a:xfrm>
              <a:prstGeom prst="rect">
                <a:avLst/>
              </a:prstGeom>
              <a:gradFill flip="none" rotWithShape="1">
                <a:gsLst>
                  <a:gs pos="0">
                    <a:srgbClr val="00A4E6"/>
                  </a:gs>
                  <a:gs pos="100000">
                    <a:srgbClr val="1742DB"/>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r">
                  <a:lnSpc>
                    <a:spcPct val="85000"/>
                  </a:lnSpc>
                </a:pPr>
                <a:r>
                  <a:rPr lang="en-US" sz="1200" dirty="0" smtClean="0">
                    <a:solidFill>
                      <a:prstClr val="white"/>
                    </a:solidFill>
                  </a:rPr>
                  <a:t>Windows Server</a:t>
                </a:r>
                <a:endParaRPr lang="en-US" sz="800" dirty="0" smtClean="0">
                  <a:solidFill>
                    <a:prstClr val="white"/>
                  </a:solidFill>
                </a:endParaRPr>
              </a:p>
            </p:txBody>
          </p:sp>
          <p:sp>
            <p:nvSpPr>
              <p:cNvPr id="152" name="Can 151"/>
              <p:cNvSpPr/>
              <p:nvPr/>
            </p:nvSpPr>
            <p:spPr>
              <a:xfrm>
                <a:off x="587595" y="246517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sp>
            <p:nvSpPr>
              <p:cNvPr id="153" name="Can 152"/>
              <p:cNvSpPr/>
              <p:nvPr/>
            </p:nvSpPr>
            <p:spPr>
              <a:xfrm>
                <a:off x="927058" y="246640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grpSp>
        <p:grpSp>
          <p:nvGrpSpPr>
            <p:cNvPr id="147" name="Group 134"/>
            <p:cNvGrpSpPr/>
            <p:nvPr/>
          </p:nvGrpSpPr>
          <p:grpSpPr>
            <a:xfrm>
              <a:off x="1337491" y="2920615"/>
              <a:ext cx="2074449" cy="436722"/>
              <a:chOff x="423091" y="2347415"/>
              <a:chExt cx="2074449" cy="436722"/>
            </a:xfrm>
          </p:grpSpPr>
          <p:sp>
            <p:nvSpPr>
              <p:cNvPr id="148" name="Rectangle 147"/>
              <p:cNvSpPr/>
              <p:nvPr/>
            </p:nvSpPr>
            <p:spPr>
              <a:xfrm>
                <a:off x="423091" y="2347415"/>
                <a:ext cx="2074449" cy="436722"/>
              </a:xfrm>
              <a:prstGeom prst="rect">
                <a:avLst/>
              </a:prstGeom>
              <a:gradFill flip="none" rotWithShape="1">
                <a:gsLst>
                  <a:gs pos="0">
                    <a:srgbClr val="00A4E6"/>
                  </a:gs>
                  <a:gs pos="100000">
                    <a:srgbClr val="1742DB"/>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r">
                  <a:lnSpc>
                    <a:spcPct val="85000"/>
                  </a:lnSpc>
                </a:pPr>
                <a:r>
                  <a:rPr lang="en-US" sz="1200" dirty="0" smtClean="0">
                    <a:solidFill>
                      <a:prstClr val="white"/>
                    </a:solidFill>
                  </a:rPr>
                  <a:t>Windows Server</a:t>
                </a:r>
                <a:endParaRPr lang="en-US" sz="800" dirty="0" smtClean="0">
                  <a:solidFill>
                    <a:prstClr val="white"/>
                  </a:solidFill>
                </a:endParaRPr>
              </a:p>
            </p:txBody>
          </p:sp>
          <p:sp>
            <p:nvSpPr>
              <p:cNvPr id="149" name="Can 148"/>
              <p:cNvSpPr/>
              <p:nvPr/>
            </p:nvSpPr>
            <p:spPr>
              <a:xfrm>
                <a:off x="587595" y="246517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sp>
            <p:nvSpPr>
              <p:cNvPr id="150" name="Can 149"/>
              <p:cNvSpPr/>
              <p:nvPr/>
            </p:nvSpPr>
            <p:spPr>
              <a:xfrm>
                <a:off x="927058" y="2466400"/>
                <a:ext cx="278082" cy="206899"/>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800" dirty="0" smtClean="0">
                  <a:solidFill>
                    <a:prstClr val="white"/>
                  </a:solidFill>
                </a:endParaRPr>
              </a:p>
            </p:txBody>
          </p:sp>
        </p:grpSp>
      </p:grpSp>
      <p:sp>
        <p:nvSpPr>
          <p:cNvPr id="169" name="TextBox 168"/>
          <p:cNvSpPr txBox="1"/>
          <p:nvPr/>
        </p:nvSpPr>
        <p:spPr>
          <a:xfrm>
            <a:off x="5079236" y="902452"/>
            <a:ext cx="3603010" cy="584775"/>
          </a:xfrm>
          <a:prstGeom prst="rect">
            <a:avLst/>
          </a:prstGeom>
          <a:noFill/>
        </p:spPr>
        <p:txBody>
          <a:bodyPr wrap="square" rtlCol="0">
            <a:spAutoFit/>
          </a:bodyPr>
          <a:lstStyle/>
          <a:p>
            <a:pPr algn="ctr"/>
            <a:r>
              <a:rPr lang="en-US" sz="1600" dirty="0" smtClean="0"/>
              <a:t>Distribution Center </a:t>
            </a:r>
            <a:r>
              <a:rPr lang="en-US" sz="1600" i="1" u="sng" dirty="0" smtClean="0">
                <a:solidFill>
                  <a:schemeClr val="accent1"/>
                </a:solidFill>
              </a:rPr>
              <a:t>After</a:t>
            </a:r>
            <a:endParaRPr lang="en-US" sz="1600" i="1" dirty="0" smtClean="0">
              <a:solidFill>
                <a:schemeClr val="accent1"/>
              </a:solidFill>
            </a:endParaRPr>
          </a:p>
          <a:p>
            <a:pPr algn="ctr"/>
            <a:r>
              <a:rPr lang="en-US" sz="1600" dirty="0" smtClean="0"/>
              <a:t>-- Converged Infrastructure --</a:t>
            </a:r>
          </a:p>
        </p:txBody>
      </p:sp>
      <p:grpSp>
        <p:nvGrpSpPr>
          <p:cNvPr id="172" name="Group 171"/>
          <p:cNvGrpSpPr/>
          <p:nvPr/>
        </p:nvGrpSpPr>
        <p:grpSpPr>
          <a:xfrm>
            <a:off x="4902889" y="1546966"/>
            <a:ext cx="3337333" cy="625763"/>
            <a:chOff x="5179346" y="2280990"/>
            <a:chExt cx="3337333" cy="834350"/>
          </a:xfrm>
        </p:grpSpPr>
        <p:sp>
          <p:nvSpPr>
            <p:cNvPr id="60" name="Rectangle 59"/>
            <p:cNvSpPr/>
            <p:nvPr/>
          </p:nvSpPr>
          <p:spPr>
            <a:xfrm>
              <a:off x="5179346" y="2280990"/>
              <a:ext cx="3337333" cy="816575"/>
            </a:xfrm>
            <a:prstGeom prst="rect">
              <a:avLst/>
            </a:prstGeom>
            <a:gradFill flip="none" rotWithShape="1">
              <a:gsLst>
                <a:gs pos="0">
                  <a:srgbClr val="00A4E6"/>
                </a:gs>
                <a:gs pos="100000">
                  <a:srgbClr val="1742DB"/>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700" dirty="0" smtClean="0">
                <a:solidFill>
                  <a:prstClr val="white"/>
                </a:solidFill>
              </a:endParaRPr>
            </a:p>
          </p:txBody>
        </p:sp>
        <p:sp>
          <p:nvSpPr>
            <p:cNvPr id="61" name="Rectangle 60"/>
            <p:cNvSpPr/>
            <p:nvPr/>
          </p:nvSpPr>
          <p:spPr>
            <a:xfrm>
              <a:off x="5282413" y="2348900"/>
              <a:ext cx="390104" cy="3207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700" dirty="0" smtClean="0">
                  <a:solidFill>
                    <a:prstClr val="white"/>
                  </a:solidFill>
                </a:rPr>
                <a:t>VM</a:t>
              </a:r>
            </a:p>
          </p:txBody>
        </p:sp>
        <p:sp>
          <p:nvSpPr>
            <p:cNvPr id="62" name="Rectangle 61"/>
            <p:cNvSpPr/>
            <p:nvPr/>
          </p:nvSpPr>
          <p:spPr>
            <a:xfrm>
              <a:off x="5717305" y="2350343"/>
              <a:ext cx="390104" cy="3207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700" dirty="0" smtClean="0">
                  <a:solidFill>
                    <a:prstClr val="white"/>
                  </a:solidFill>
                </a:rPr>
                <a:t>VM</a:t>
              </a:r>
            </a:p>
          </p:txBody>
        </p:sp>
        <p:sp>
          <p:nvSpPr>
            <p:cNvPr id="63" name="Rectangle 62"/>
            <p:cNvSpPr/>
            <p:nvPr/>
          </p:nvSpPr>
          <p:spPr>
            <a:xfrm>
              <a:off x="6160869" y="2351790"/>
              <a:ext cx="390104" cy="3207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700" dirty="0" smtClean="0">
                  <a:solidFill>
                    <a:prstClr val="white"/>
                  </a:solidFill>
                </a:rPr>
                <a:t>VM</a:t>
              </a:r>
            </a:p>
          </p:txBody>
        </p:sp>
        <p:sp>
          <p:nvSpPr>
            <p:cNvPr id="64" name="Rectangle 63"/>
            <p:cNvSpPr/>
            <p:nvPr/>
          </p:nvSpPr>
          <p:spPr>
            <a:xfrm>
              <a:off x="6613101" y="2344565"/>
              <a:ext cx="390104" cy="3207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700" dirty="0" smtClean="0">
                  <a:solidFill>
                    <a:prstClr val="white"/>
                  </a:solidFill>
                </a:rPr>
                <a:t>VM</a:t>
              </a:r>
            </a:p>
          </p:txBody>
        </p:sp>
        <p:sp>
          <p:nvSpPr>
            <p:cNvPr id="65" name="Rectangle 64"/>
            <p:cNvSpPr/>
            <p:nvPr/>
          </p:nvSpPr>
          <p:spPr>
            <a:xfrm>
              <a:off x="7047995" y="2337341"/>
              <a:ext cx="390104" cy="3207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700" dirty="0" smtClean="0">
                  <a:solidFill>
                    <a:prstClr val="white"/>
                  </a:solidFill>
                </a:rPr>
                <a:t>VM</a:t>
              </a:r>
            </a:p>
          </p:txBody>
        </p:sp>
        <p:sp>
          <p:nvSpPr>
            <p:cNvPr id="66" name="Rectangle 65"/>
            <p:cNvSpPr/>
            <p:nvPr/>
          </p:nvSpPr>
          <p:spPr>
            <a:xfrm>
              <a:off x="7500228" y="2338786"/>
              <a:ext cx="390104" cy="3207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700" dirty="0" smtClean="0">
                  <a:solidFill>
                    <a:prstClr val="white"/>
                  </a:solidFill>
                </a:rPr>
                <a:t>VM</a:t>
              </a:r>
            </a:p>
          </p:txBody>
        </p:sp>
        <p:sp>
          <p:nvSpPr>
            <p:cNvPr id="67" name="Can 66"/>
            <p:cNvSpPr/>
            <p:nvPr/>
          </p:nvSpPr>
          <p:spPr>
            <a:xfrm>
              <a:off x="5369095" y="2755380"/>
              <a:ext cx="320758" cy="242731"/>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700" dirty="0" smtClean="0">
                <a:solidFill>
                  <a:prstClr val="white"/>
                </a:solidFill>
              </a:endParaRPr>
            </a:p>
          </p:txBody>
        </p:sp>
        <p:sp>
          <p:nvSpPr>
            <p:cNvPr id="68" name="Can 67"/>
            <p:cNvSpPr/>
            <p:nvPr/>
          </p:nvSpPr>
          <p:spPr>
            <a:xfrm>
              <a:off x="5760653" y="2756823"/>
              <a:ext cx="320758" cy="242731"/>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700" dirty="0" smtClean="0">
                <a:solidFill>
                  <a:prstClr val="white"/>
                </a:solidFill>
              </a:endParaRPr>
            </a:p>
          </p:txBody>
        </p:sp>
        <p:sp>
          <p:nvSpPr>
            <p:cNvPr id="69" name="Rectangle 68"/>
            <p:cNvSpPr/>
            <p:nvPr/>
          </p:nvSpPr>
          <p:spPr>
            <a:xfrm>
              <a:off x="7974693" y="2357776"/>
              <a:ext cx="469875" cy="310451"/>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9525">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schemeClr val="bg1"/>
                  </a:solidFill>
                </a:rPr>
                <a:t>HP VSA</a:t>
              </a:r>
            </a:p>
          </p:txBody>
        </p:sp>
        <p:sp>
          <p:nvSpPr>
            <p:cNvPr id="70" name="Can 69"/>
            <p:cNvSpPr/>
            <p:nvPr/>
          </p:nvSpPr>
          <p:spPr>
            <a:xfrm>
              <a:off x="6152405" y="2745537"/>
              <a:ext cx="320758" cy="242731"/>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700" dirty="0" smtClean="0">
                <a:solidFill>
                  <a:prstClr val="white"/>
                </a:solidFill>
              </a:endParaRPr>
            </a:p>
          </p:txBody>
        </p:sp>
        <p:sp>
          <p:nvSpPr>
            <p:cNvPr id="75" name="Can 74"/>
            <p:cNvSpPr/>
            <p:nvPr/>
          </p:nvSpPr>
          <p:spPr>
            <a:xfrm>
              <a:off x="8135898" y="2744166"/>
              <a:ext cx="320758" cy="242731"/>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700" dirty="0" smtClean="0">
                <a:solidFill>
                  <a:prstClr val="white"/>
                </a:solidFill>
              </a:endParaRPr>
            </a:p>
          </p:txBody>
        </p:sp>
        <p:sp>
          <p:nvSpPr>
            <p:cNvPr id="76" name="L-Shape 75"/>
            <p:cNvSpPr/>
            <p:nvPr/>
          </p:nvSpPr>
          <p:spPr>
            <a:xfrm flipH="1">
              <a:off x="5274017" y="2307621"/>
              <a:ext cx="3204302" cy="738611"/>
            </a:xfrm>
            <a:prstGeom prst="corner">
              <a:avLst>
                <a:gd name="adj1" fmla="val 44714"/>
                <a:gd name="adj2" fmla="val 97573"/>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00" dirty="0" smtClean="0">
                <a:solidFill>
                  <a:prstClr val="white"/>
                </a:solidFill>
              </a:endParaRPr>
            </a:p>
          </p:txBody>
        </p:sp>
        <p:sp>
          <p:nvSpPr>
            <p:cNvPr id="170" name="TextBox 169"/>
            <p:cNvSpPr txBox="1"/>
            <p:nvPr/>
          </p:nvSpPr>
          <p:spPr>
            <a:xfrm>
              <a:off x="6730819" y="2708524"/>
              <a:ext cx="1176329" cy="406816"/>
            </a:xfrm>
            <a:prstGeom prst="rect">
              <a:avLst/>
            </a:prstGeom>
            <a:noFill/>
          </p:spPr>
          <p:txBody>
            <a:bodyPr wrap="square" rtlCol="0">
              <a:noAutofit/>
            </a:bodyPr>
            <a:lstStyle/>
            <a:p>
              <a:r>
                <a:rPr lang="en-US" sz="1050" dirty="0" smtClean="0">
                  <a:solidFill>
                    <a:schemeClr val="bg1">
                      <a:lumMod val="95000"/>
                    </a:schemeClr>
                  </a:solidFill>
                </a:rPr>
                <a:t>16 300GB 10k HDDs with RAID 5</a:t>
              </a:r>
            </a:p>
            <a:p>
              <a:endParaRPr lang="en-US" sz="1050" dirty="0" smtClean="0">
                <a:solidFill>
                  <a:schemeClr val="bg1">
                    <a:lumMod val="95000"/>
                  </a:schemeClr>
                </a:solidFill>
              </a:endParaRPr>
            </a:p>
          </p:txBody>
        </p:sp>
      </p:grpSp>
      <p:grpSp>
        <p:nvGrpSpPr>
          <p:cNvPr id="173" name="Group 172"/>
          <p:cNvGrpSpPr/>
          <p:nvPr/>
        </p:nvGrpSpPr>
        <p:grpSpPr>
          <a:xfrm>
            <a:off x="5246683" y="1756963"/>
            <a:ext cx="3337333" cy="625763"/>
            <a:chOff x="5179346" y="2280990"/>
            <a:chExt cx="3337333" cy="834350"/>
          </a:xfrm>
        </p:grpSpPr>
        <p:sp>
          <p:nvSpPr>
            <p:cNvPr id="174" name="Rectangle 173"/>
            <p:cNvSpPr/>
            <p:nvPr/>
          </p:nvSpPr>
          <p:spPr>
            <a:xfrm>
              <a:off x="5179346" y="2280990"/>
              <a:ext cx="3337333" cy="816575"/>
            </a:xfrm>
            <a:prstGeom prst="rect">
              <a:avLst/>
            </a:prstGeom>
            <a:gradFill flip="none" rotWithShape="1">
              <a:gsLst>
                <a:gs pos="0">
                  <a:srgbClr val="00A4E6"/>
                </a:gs>
                <a:gs pos="100000">
                  <a:srgbClr val="1742DB"/>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700" dirty="0" smtClean="0">
                <a:solidFill>
                  <a:prstClr val="white"/>
                </a:solidFill>
              </a:endParaRPr>
            </a:p>
          </p:txBody>
        </p:sp>
        <p:sp>
          <p:nvSpPr>
            <p:cNvPr id="175" name="Rectangle 174"/>
            <p:cNvSpPr/>
            <p:nvPr/>
          </p:nvSpPr>
          <p:spPr>
            <a:xfrm>
              <a:off x="5282413" y="2348900"/>
              <a:ext cx="390104" cy="3207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700" dirty="0" smtClean="0">
                  <a:solidFill>
                    <a:prstClr val="white"/>
                  </a:solidFill>
                </a:rPr>
                <a:t>VM</a:t>
              </a:r>
            </a:p>
          </p:txBody>
        </p:sp>
        <p:sp>
          <p:nvSpPr>
            <p:cNvPr id="176" name="Rectangle 175"/>
            <p:cNvSpPr/>
            <p:nvPr/>
          </p:nvSpPr>
          <p:spPr>
            <a:xfrm>
              <a:off x="5717305" y="2350343"/>
              <a:ext cx="390104" cy="3207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700" dirty="0" smtClean="0">
                  <a:solidFill>
                    <a:prstClr val="white"/>
                  </a:solidFill>
                </a:rPr>
                <a:t>VM</a:t>
              </a:r>
            </a:p>
          </p:txBody>
        </p:sp>
        <p:sp>
          <p:nvSpPr>
            <p:cNvPr id="177" name="Rectangle 176"/>
            <p:cNvSpPr/>
            <p:nvPr/>
          </p:nvSpPr>
          <p:spPr>
            <a:xfrm>
              <a:off x="6160869" y="2351790"/>
              <a:ext cx="390104" cy="3207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700" dirty="0" smtClean="0">
                  <a:solidFill>
                    <a:prstClr val="white"/>
                  </a:solidFill>
                </a:rPr>
                <a:t>VM</a:t>
              </a:r>
            </a:p>
          </p:txBody>
        </p:sp>
        <p:sp>
          <p:nvSpPr>
            <p:cNvPr id="178" name="Rectangle 177"/>
            <p:cNvSpPr/>
            <p:nvPr/>
          </p:nvSpPr>
          <p:spPr>
            <a:xfrm>
              <a:off x="6613101" y="2344565"/>
              <a:ext cx="390104" cy="3207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700" dirty="0" smtClean="0">
                  <a:solidFill>
                    <a:prstClr val="white"/>
                  </a:solidFill>
                </a:rPr>
                <a:t>VM</a:t>
              </a:r>
            </a:p>
          </p:txBody>
        </p:sp>
        <p:sp>
          <p:nvSpPr>
            <p:cNvPr id="179" name="Rectangle 178"/>
            <p:cNvSpPr/>
            <p:nvPr/>
          </p:nvSpPr>
          <p:spPr>
            <a:xfrm>
              <a:off x="7047995" y="2337341"/>
              <a:ext cx="390104" cy="3207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700" dirty="0" smtClean="0">
                  <a:solidFill>
                    <a:prstClr val="white"/>
                  </a:solidFill>
                </a:rPr>
                <a:t>VM</a:t>
              </a:r>
            </a:p>
          </p:txBody>
        </p:sp>
        <p:sp>
          <p:nvSpPr>
            <p:cNvPr id="180" name="Rectangle 179"/>
            <p:cNvSpPr/>
            <p:nvPr/>
          </p:nvSpPr>
          <p:spPr>
            <a:xfrm>
              <a:off x="7500228" y="2338786"/>
              <a:ext cx="390104" cy="3207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700" dirty="0" smtClean="0">
                  <a:solidFill>
                    <a:prstClr val="white"/>
                  </a:solidFill>
                </a:rPr>
                <a:t>VM</a:t>
              </a:r>
            </a:p>
          </p:txBody>
        </p:sp>
        <p:sp>
          <p:nvSpPr>
            <p:cNvPr id="181" name="Can 180"/>
            <p:cNvSpPr/>
            <p:nvPr/>
          </p:nvSpPr>
          <p:spPr>
            <a:xfrm>
              <a:off x="5369095" y="2755380"/>
              <a:ext cx="320758" cy="242731"/>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700" dirty="0" smtClean="0">
                <a:solidFill>
                  <a:prstClr val="white"/>
                </a:solidFill>
              </a:endParaRPr>
            </a:p>
          </p:txBody>
        </p:sp>
        <p:sp>
          <p:nvSpPr>
            <p:cNvPr id="182" name="Can 181"/>
            <p:cNvSpPr/>
            <p:nvPr/>
          </p:nvSpPr>
          <p:spPr>
            <a:xfrm>
              <a:off x="5760653" y="2756823"/>
              <a:ext cx="320758" cy="242731"/>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700" dirty="0" smtClean="0">
                <a:solidFill>
                  <a:prstClr val="white"/>
                </a:solidFill>
              </a:endParaRPr>
            </a:p>
          </p:txBody>
        </p:sp>
        <p:sp>
          <p:nvSpPr>
            <p:cNvPr id="183" name="Rectangle 182"/>
            <p:cNvSpPr/>
            <p:nvPr/>
          </p:nvSpPr>
          <p:spPr>
            <a:xfrm>
              <a:off x="7974693" y="2357776"/>
              <a:ext cx="469875" cy="310451"/>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9525">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schemeClr val="bg1"/>
                  </a:solidFill>
                </a:rPr>
                <a:t>HP VSA</a:t>
              </a:r>
            </a:p>
          </p:txBody>
        </p:sp>
        <p:sp>
          <p:nvSpPr>
            <p:cNvPr id="184" name="Can 183"/>
            <p:cNvSpPr/>
            <p:nvPr/>
          </p:nvSpPr>
          <p:spPr>
            <a:xfrm>
              <a:off x="6152405" y="2745537"/>
              <a:ext cx="320758" cy="242731"/>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700" dirty="0" smtClean="0">
                <a:solidFill>
                  <a:prstClr val="white"/>
                </a:solidFill>
              </a:endParaRPr>
            </a:p>
          </p:txBody>
        </p:sp>
        <p:sp>
          <p:nvSpPr>
            <p:cNvPr id="185" name="Can 184"/>
            <p:cNvSpPr/>
            <p:nvPr/>
          </p:nvSpPr>
          <p:spPr>
            <a:xfrm>
              <a:off x="8135898" y="2744166"/>
              <a:ext cx="320758" cy="242731"/>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700" dirty="0" smtClean="0">
                <a:solidFill>
                  <a:prstClr val="white"/>
                </a:solidFill>
              </a:endParaRPr>
            </a:p>
          </p:txBody>
        </p:sp>
        <p:sp>
          <p:nvSpPr>
            <p:cNvPr id="186" name="L-Shape 185"/>
            <p:cNvSpPr/>
            <p:nvPr/>
          </p:nvSpPr>
          <p:spPr>
            <a:xfrm flipH="1">
              <a:off x="5274017" y="2307621"/>
              <a:ext cx="3204302" cy="738611"/>
            </a:xfrm>
            <a:prstGeom prst="corner">
              <a:avLst>
                <a:gd name="adj1" fmla="val 44714"/>
                <a:gd name="adj2" fmla="val 97573"/>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00" dirty="0" smtClean="0">
                <a:solidFill>
                  <a:prstClr val="white"/>
                </a:solidFill>
              </a:endParaRPr>
            </a:p>
          </p:txBody>
        </p:sp>
        <p:sp>
          <p:nvSpPr>
            <p:cNvPr id="187" name="TextBox 186"/>
            <p:cNvSpPr txBox="1"/>
            <p:nvPr/>
          </p:nvSpPr>
          <p:spPr>
            <a:xfrm>
              <a:off x="6730819" y="2708524"/>
              <a:ext cx="1176329" cy="406816"/>
            </a:xfrm>
            <a:prstGeom prst="rect">
              <a:avLst/>
            </a:prstGeom>
            <a:noFill/>
          </p:spPr>
          <p:txBody>
            <a:bodyPr wrap="square" rtlCol="0">
              <a:noAutofit/>
            </a:bodyPr>
            <a:lstStyle/>
            <a:p>
              <a:r>
                <a:rPr lang="en-US" sz="1050" dirty="0" smtClean="0">
                  <a:solidFill>
                    <a:schemeClr val="bg1">
                      <a:lumMod val="95000"/>
                    </a:schemeClr>
                  </a:solidFill>
                </a:rPr>
                <a:t>16 300GB 10k HDDs with RAID 5</a:t>
              </a:r>
            </a:p>
            <a:p>
              <a:endParaRPr lang="en-US" sz="1050" dirty="0" smtClean="0">
                <a:solidFill>
                  <a:schemeClr val="bg1">
                    <a:lumMod val="95000"/>
                  </a:schemeClr>
                </a:solidFill>
              </a:endParaRPr>
            </a:p>
          </p:txBody>
        </p:sp>
      </p:grpSp>
      <p:grpSp>
        <p:nvGrpSpPr>
          <p:cNvPr id="188" name="Group 187"/>
          <p:cNvGrpSpPr/>
          <p:nvPr/>
        </p:nvGrpSpPr>
        <p:grpSpPr>
          <a:xfrm>
            <a:off x="5565673" y="1956333"/>
            <a:ext cx="3337333" cy="612431"/>
            <a:chOff x="5179346" y="2280990"/>
            <a:chExt cx="3337333" cy="816575"/>
          </a:xfrm>
        </p:grpSpPr>
        <p:sp>
          <p:nvSpPr>
            <p:cNvPr id="189" name="Rectangle 188"/>
            <p:cNvSpPr/>
            <p:nvPr/>
          </p:nvSpPr>
          <p:spPr>
            <a:xfrm>
              <a:off x="5179346" y="2280990"/>
              <a:ext cx="3337333" cy="816575"/>
            </a:xfrm>
            <a:prstGeom prst="rect">
              <a:avLst/>
            </a:prstGeom>
            <a:gradFill flip="none" rotWithShape="1">
              <a:gsLst>
                <a:gs pos="0">
                  <a:srgbClr val="00A4E6"/>
                </a:gs>
                <a:gs pos="100000">
                  <a:srgbClr val="1742DB"/>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700" dirty="0" smtClean="0">
                <a:solidFill>
                  <a:prstClr val="white"/>
                </a:solidFill>
              </a:endParaRPr>
            </a:p>
          </p:txBody>
        </p:sp>
        <p:sp>
          <p:nvSpPr>
            <p:cNvPr id="190" name="Rectangle 189"/>
            <p:cNvSpPr/>
            <p:nvPr/>
          </p:nvSpPr>
          <p:spPr>
            <a:xfrm>
              <a:off x="5282413" y="2348900"/>
              <a:ext cx="390104" cy="3207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700" dirty="0" smtClean="0">
                  <a:solidFill>
                    <a:prstClr val="white"/>
                  </a:solidFill>
                </a:rPr>
                <a:t>VM</a:t>
              </a:r>
            </a:p>
          </p:txBody>
        </p:sp>
        <p:sp>
          <p:nvSpPr>
            <p:cNvPr id="191" name="Rectangle 190"/>
            <p:cNvSpPr/>
            <p:nvPr/>
          </p:nvSpPr>
          <p:spPr>
            <a:xfrm>
              <a:off x="5717305" y="2350343"/>
              <a:ext cx="390104" cy="3207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700" dirty="0" smtClean="0">
                  <a:solidFill>
                    <a:prstClr val="white"/>
                  </a:solidFill>
                </a:rPr>
                <a:t>VM</a:t>
              </a:r>
            </a:p>
          </p:txBody>
        </p:sp>
        <p:sp>
          <p:nvSpPr>
            <p:cNvPr id="192" name="Rectangle 191"/>
            <p:cNvSpPr/>
            <p:nvPr/>
          </p:nvSpPr>
          <p:spPr>
            <a:xfrm>
              <a:off x="6160869" y="2351790"/>
              <a:ext cx="390104" cy="3207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700" dirty="0" smtClean="0">
                  <a:solidFill>
                    <a:prstClr val="white"/>
                  </a:solidFill>
                </a:rPr>
                <a:t>VM</a:t>
              </a:r>
            </a:p>
          </p:txBody>
        </p:sp>
        <p:sp>
          <p:nvSpPr>
            <p:cNvPr id="193" name="Rectangle 192"/>
            <p:cNvSpPr/>
            <p:nvPr/>
          </p:nvSpPr>
          <p:spPr>
            <a:xfrm>
              <a:off x="6613101" y="2344565"/>
              <a:ext cx="390104" cy="3207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700" dirty="0" smtClean="0">
                  <a:solidFill>
                    <a:prstClr val="white"/>
                  </a:solidFill>
                </a:rPr>
                <a:t>VM</a:t>
              </a:r>
            </a:p>
          </p:txBody>
        </p:sp>
        <p:sp>
          <p:nvSpPr>
            <p:cNvPr id="194" name="Rectangle 193"/>
            <p:cNvSpPr/>
            <p:nvPr/>
          </p:nvSpPr>
          <p:spPr>
            <a:xfrm>
              <a:off x="7047995" y="2337341"/>
              <a:ext cx="390104" cy="3207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700" dirty="0" smtClean="0">
                  <a:solidFill>
                    <a:prstClr val="white"/>
                  </a:solidFill>
                </a:rPr>
                <a:t>VM</a:t>
              </a:r>
            </a:p>
          </p:txBody>
        </p:sp>
        <p:sp>
          <p:nvSpPr>
            <p:cNvPr id="195" name="Rectangle 194"/>
            <p:cNvSpPr/>
            <p:nvPr/>
          </p:nvSpPr>
          <p:spPr>
            <a:xfrm>
              <a:off x="7500228" y="2338786"/>
              <a:ext cx="390104" cy="3207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700" dirty="0" smtClean="0">
                  <a:solidFill>
                    <a:prstClr val="white"/>
                  </a:solidFill>
                </a:rPr>
                <a:t>VM</a:t>
              </a:r>
            </a:p>
          </p:txBody>
        </p:sp>
        <p:sp>
          <p:nvSpPr>
            <p:cNvPr id="196" name="Can 195"/>
            <p:cNvSpPr/>
            <p:nvPr/>
          </p:nvSpPr>
          <p:spPr>
            <a:xfrm>
              <a:off x="5369095" y="2755380"/>
              <a:ext cx="320758" cy="242731"/>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700" dirty="0" smtClean="0">
                <a:solidFill>
                  <a:prstClr val="white"/>
                </a:solidFill>
              </a:endParaRPr>
            </a:p>
          </p:txBody>
        </p:sp>
        <p:sp>
          <p:nvSpPr>
            <p:cNvPr id="197" name="Can 196"/>
            <p:cNvSpPr/>
            <p:nvPr/>
          </p:nvSpPr>
          <p:spPr>
            <a:xfrm>
              <a:off x="5760653" y="2756823"/>
              <a:ext cx="320758" cy="242731"/>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700" dirty="0" smtClean="0">
                <a:solidFill>
                  <a:prstClr val="white"/>
                </a:solidFill>
              </a:endParaRPr>
            </a:p>
          </p:txBody>
        </p:sp>
        <p:sp>
          <p:nvSpPr>
            <p:cNvPr id="198" name="Rectangle 197"/>
            <p:cNvSpPr/>
            <p:nvPr/>
          </p:nvSpPr>
          <p:spPr>
            <a:xfrm>
              <a:off x="7974693" y="2357776"/>
              <a:ext cx="469875" cy="310451"/>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9525">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r>
                <a:rPr lang="en-US" sz="800" dirty="0" smtClean="0">
                  <a:solidFill>
                    <a:schemeClr val="bg1"/>
                  </a:solidFill>
                </a:rPr>
                <a:t>HP VSA</a:t>
              </a:r>
            </a:p>
          </p:txBody>
        </p:sp>
        <p:sp>
          <p:nvSpPr>
            <p:cNvPr id="199" name="Can 198"/>
            <p:cNvSpPr/>
            <p:nvPr/>
          </p:nvSpPr>
          <p:spPr>
            <a:xfrm>
              <a:off x="6152405" y="2745537"/>
              <a:ext cx="320758" cy="242731"/>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700" dirty="0" smtClean="0">
                <a:solidFill>
                  <a:prstClr val="white"/>
                </a:solidFill>
              </a:endParaRPr>
            </a:p>
          </p:txBody>
        </p:sp>
        <p:sp>
          <p:nvSpPr>
            <p:cNvPr id="200" name="Can 199"/>
            <p:cNvSpPr/>
            <p:nvPr/>
          </p:nvSpPr>
          <p:spPr>
            <a:xfrm>
              <a:off x="8135898" y="2744166"/>
              <a:ext cx="320758" cy="242731"/>
            </a:xfrm>
            <a:prstGeom prst="can">
              <a:avLst/>
            </a:prstGeom>
            <a:solidFill>
              <a:srgbClr val="92D050"/>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700" dirty="0" smtClean="0">
                <a:solidFill>
                  <a:prstClr val="white"/>
                </a:solidFill>
              </a:endParaRPr>
            </a:p>
          </p:txBody>
        </p:sp>
        <p:sp>
          <p:nvSpPr>
            <p:cNvPr id="201" name="L-Shape 200"/>
            <p:cNvSpPr/>
            <p:nvPr/>
          </p:nvSpPr>
          <p:spPr>
            <a:xfrm flipH="1">
              <a:off x="5274017" y="2307619"/>
              <a:ext cx="3204302" cy="738611"/>
            </a:xfrm>
            <a:prstGeom prst="corner">
              <a:avLst>
                <a:gd name="adj1" fmla="val 44714"/>
                <a:gd name="adj2" fmla="val 97573"/>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000" dirty="0" smtClean="0">
                <a:solidFill>
                  <a:prstClr val="white"/>
                </a:solidFill>
              </a:endParaRPr>
            </a:p>
          </p:txBody>
        </p:sp>
        <p:sp>
          <p:nvSpPr>
            <p:cNvPr id="202" name="TextBox 201"/>
            <p:cNvSpPr txBox="1"/>
            <p:nvPr/>
          </p:nvSpPr>
          <p:spPr>
            <a:xfrm>
              <a:off x="6529022" y="2676625"/>
              <a:ext cx="1596555" cy="406816"/>
            </a:xfrm>
            <a:prstGeom prst="rect">
              <a:avLst/>
            </a:prstGeom>
            <a:noFill/>
          </p:spPr>
          <p:txBody>
            <a:bodyPr wrap="square" rtlCol="0" anchor="ctr">
              <a:noAutofit/>
            </a:bodyPr>
            <a:lstStyle/>
            <a:p>
              <a:r>
                <a:rPr lang="en-US" sz="900" dirty="0" smtClean="0">
                  <a:solidFill>
                    <a:schemeClr val="bg1">
                      <a:lumMod val="95000"/>
                    </a:schemeClr>
                  </a:solidFill>
                </a:rPr>
                <a:t>16 300GB 10k HDDs (RAID 5)</a:t>
              </a:r>
            </a:p>
          </p:txBody>
        </p:sp>
      </p:grpSp>
    </p:spTree>
    <p:extLst>
      <p:ext uri="{BB962C8B-B14F-4D97-AF65-F5344CB8AC3E}">
        <p14:creationId xmlns:p14="http://schemas.microsoft.com/office/powerpoint/2010/main" val="4270995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Savings of VSA</a:t>
            </a:r>
            <a:endParaRPr lang="en-US" dirty="0"/>
          </a:p>
        </p:txBody>
      </p:sp>
      <p:grpSp>
        <p:nvGrpSpPr>
          <p:cNvPr id="3" name="Group 28"/>
          <p:cNvGrpSpPr/>
          <p:nvPr/>
        </p:nvGrpSpPr>
        <p:grpSpPr>
          <a:xfrm>
            <a:off x="6388993" y="1295474"/>
            <a:ext cx="1026308" cy="607312"/>
            <a:chOff x="2165230" y="4641011"/>
            <a:chExt cx="1496181" cy="809749"/>
          </a:xfrm>
        </p:grpSpPr>
        <p:grpSp>
          <p:nvGrpSpPr>
            <p:cNvPr id="4" name="Group 22"/>
            <p:cNvGrpSpPr/>
            <p:nvPr/>
          </p:nvGrpSpPr>
          <p:grpSpPr>
            <a:xfrm>
              <a:off x="2165230" y="4641011"/>
              <a:ext cx="1237389" cy="733246"/>
              <a:chOff x="2165230" y="4641011"/>
              <a:chExt cx="1237389" cy="733246"/>
            </a:xfrm>
          </p:grpSpPr>
          <p:sp>
            <p:nvSpPr>
              <p:cNvPr id="32" name="Oval 31"/>
              <p:cNvSpPr/>
              <p:nvPr/>
            </p:nvSpPr>
            <p:spPr>
              <a:xfrm>
                <a:off x="2165230" y="4641011"/>
                <a:ext cx="189781" cy="448574"/>
              </a:xfrm>
              <a:prstGeom prst="ellipse">
                <a:avLst/>
              </a:prstGeom>
              <a:noFill/>
              <a:ln>
                <a:solidFill>
                  <a:srgbClr val="EB5F01"/>
                </a:solidFill>
              </a:ln>
            </p:spPr>
            <p:style>
              <a:lnRef idx="2">
                <a:schemeClr val="accent1"/>
              </a:lnRef>
              <a:fillRef idx="1">
                <a:schemeClr val="lt1"/>
              </a:fillRef>
              <a:effectRef idx="0">
                <a:schemeClr val="accent1"/>
              </a:effectRef>
              <a:fontRef idx="minor">
                <a:schemeClr val="dk1"/>
              </a:fontRef>
            </p:style>
            <p:txBody>
              <a:bodyPr lIns="91440" tIns="45720" rtlCol="0" anchor="ctr"/>
              <a:lstStyle/>
              <a:p>
                <a:pPr algn="ctr">
                  <a:lnSpc>
                    <a:spcPct val="85000"/>
                  </a:lnSpc>
                </a:pPr>
                <a:endParaRPr lang="en-US" sz="1600" dirty="0" smtClean="0">
                  <a:solidFill>
                    <a:prstClr val="white"/>
                  </a:solidFill>
                  <a:latin typeface="+mj-lt"/>
                </a:endParaRPr>
              </a:p>
            </p:txBody>
          </p:sp>
          <p:sp>
            <p:nvSpPr>
              <p:cNvPr id="33" name="Line Callout 2 32"/>
              <p:cNvSpPr/>
              <p:nvPr/>
            </p:nvSpPr>
            <p:spPr>
              <a:xfrm>
                <a:off x="2449904" y="5141344"/>
                <a:ext cx="952715" cy="232913"/>
              </a:xfrm>
              <a:prstGeom prst="borderCallout2">
                <a:avLst>
                  <a:gd name="adj1" fmla="val 44675"/>
                  <a:gd name="adj2" fmla="val 70"/>
                  <a:gd name="adj3" fmla="val 17067"/>
                  <a:gd name="adj4" fmla="val -18825"/>
                  <a:gd name="adj5" fmla="val -19922"/>
                  <a:gd name="adj6" fmla="val -21423"/>
                </a:avLst>
              </a:prstGeom>
              <a:solidFill>
                <a:srgbClr val="EB5F01"/>
              </a:solidFill>
              <a:ln>
                <a:solidFill>
                  <a:srgbClr val="EB5F0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mj-lt"/>
                </a:endParaRPr>
              </a:p>
            </p:txBody>
          </p:sp>
        </p:grpSp>
        <p:sp>
          <p:nvSpPr>
            <p:cNvPr id="31" name="TextBox 30"/>
            <p:cNvSpPr txBox="1"/>
            <p:nvPr/>
          </p:nvSpPr>
          <p:spPr>
            <a:xfrm>
              <a:off x="2434588" y="5101947"/>
              <a:ext cx="1226823" cy="348813"/>
            </a:xfrm>
            <a:prstGeom prst="rect">
              <a:avLst/>
            </a:prstGeom>
            <a:noFill/>
          </p:spPr>
          <p:txBody>
            <a:bodyPr wrap="square" rtlCol="0">
              <a:spAutoFit/>
            </a:bodyPr>
            <a:lstStyle/>
            <a:p>
              <a:r>
                <a:rPr lang="en-US" sz="1050" b="1" dirty="0" smtClean="0">
                  <a:solidFill>
                    <a:schemeClr val="bg1"/>
                  </a:solidFill>
                  <a:latin typeface="+mj-lt"/>
                </a:rPr>
                <a:t>10,620 W</a:t>
              </a:r>
            </a:p>
          </p:txBody>
        </p:sp>
      </p:grpSp>
      <p:sp>
        <p:nvSpPr>
          <p:cNvPr id="40" name="TextBox 39"/>
          <p:cNvSpPr txBox="1"/>
          <p:nvPr/>
        </p:nvSpPr>
        <p:spPr>
          <a:xfrm>
            <a:off x="7443431" y="2549916"/>
            <a:ext cx="750496" cy="369332"/>
          </a:xfrm>
          <a:prstGeom prst="rect">
            <a:avLst/>
          </a:prstGeom>
          <a:noFill/>
        </p:spPr>
        <p:txBody>
          <a:bodyPr wrap="square" rtlCol="0">
            <a:spAutoFit/>
          </a:bodyPr>
          <a:lstStyle/>
          <a:p>
            <a:r>
              <a:rPr lang="en-US" b="1" dirty="0" smtClean="0">
                <a:solidFill>
                  <a:srgbClr val="EB5F01"/>
                </a:solidFill>
                <a:latin typeface="+mj-lt"/>
              </a:rPr>
              <a:t>2.6x</a:t>
            </a:r>
          </a:p>
        </p:txBody>
      </p:sp>
      <p:grpSp>
        <p:nvGrpSpPr>
          <p:cNvPr id="5" name="Group 28"/>
          <p:cNvGrpSpPr/>
          <p:nvPr/>
        </p:nvGrpSpPr>
        <p:grpSpPr>
          <a:xfrm>
            <a:off x="6386980" y="2859874"/>
            <a:ext cx="1056452" cy="607312"/>
            <a:chOff x="2165230" y="4641011"/>
            <a:chExt cx="1496181" cy="809749"/>
          </a:xfrm>
        </p:grpSpPr>
        <p:grpSp>
          <p:nvGrpSpPr>
            <p:cNvPr id="6" name="Group 22"/>
            <p:cNvGrpSpPr/>
            <p:nvPr/>
          </p:nvGrpSpPr>
          <p:grpSpPr>
            <a:xfrm>
              <a:off x="2165230" y="4641011"/>
              <a:ext cx="1237389" cy="733246"/>
              <a:chOff x="2165230" y="4641011"/>
              <a:chExt cx="1237389" cy="733246"/>
            </a:xfrm>
          </p:grpSpPr>
          <p:sp>
            <p:nvSpPr>
              <p:cNvPr id="25" name="Oval 24"/>
              <p:cNvSpPr/>
              <p:nvPr/>
            </p:nvSpPr>
            <p:spPr>
              <a:xfrm>
                <a:off x="2165230" y="4641011"/>
                <a:ext cx="189781" cy="448574"/>
              </a:xfrm>
              <a:prstGeom prst="ellipse">
                <a:avLst/>
              </a:prstGeom>
              <a:noFill/>
              <a:ln>
                <a:solidFill>
                  <a:srgbClr val="EB5F01"/>
                </a:solidFill>
              </a:ln>
            </p:spPr>
            <p:style>
              <a:lnRef idx="2">
                <a:schemeClr val="accent1"/>
              </a:lnRef>
              <a:fillRef idx="1">
                <a:schemeClr val="lt1"/>
              </a:fillRef>
              <a:effectRef idx="0">
                <a:schemeClr val="accent1"/>
              </a:effectRef>
              <a:fontRef idx="minor">
                <a:schemeClr val="dk1"/>
              </a:fontRef>
            </p:style>
            <p:txBody>
              <a:bodyPr lIns="91440" tIns="45720" rtlCol="0" anchor="ctr"/>
              <a:lstStyle/>
              <a:p>
                <a:pPr algn="ctr">
                  <a:lnSpc>
                    <a:spcPct val="85000"/>
                  </a:lnSpc>
                </a:pPr>
                <a:endParaRPr lang="en-US" sz="1600" dirty="0" smtClean="0">
                  <a:solidFill>
                    <a:prstClr val="white"/>
                  </a:solidFill>
                  <a:latin typeface="+mj-lt"/>
                </a:endParaRPr>
              </a:p>
            </p:txBody>
          </p:sp>
          <p:sp>
            <p:nvSpPr>
              <p:cNvPr id="29" name="Line Callout 2 28"/>
              <p:cNvSpPr/>
              <p:nvPr/>
            </p:nvSpPr>
            <p:spPr>
              <a:xfrm>
                <a:off x="2449904" y="5141344"/>
                <a:ext cx="952715" cy="232913"/>
              </a:xfrm>
              <a:prstGeom prst="borderCallout2">
                <a:avLst>
                  <a:gd name="adj1" fmla="val 44675"/>
                  <a:gd name="adj2" fmla="val 70"/>
                  <a:gd name="adj3" fmla="val 17067"/>
                  <a:gd name="adj4" fmla="val -18825"/>
                  <a:gd name="adj5" fmla="val -19922"/>
                  <a:gd name="adj6" fmla="val -21423"/>
                </a:avLst>
              </a:prstGeom>
              <a:solidFill>
                <a:srgbClr val="EB5F01"/>
              </a:solidFill>
              <a:ln>
                <a:solidFill>
                  <a:srgbClr val="EB5F0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mj-lt"/>
                </a:endParaRPr>
              </a:p>
            </p:txBody>
          </p:sp>
        </p:grpSp>
        <p:sp>
          <p:nvSpPr>
            <p:cNvPr id="24" name="TextBox 23"/>
            <p:cNvSpPr txBox="1"/>
            <p:nvPr/>
          </p:nvSpPr>
          <p:spPr>
            <a:xfrm>
              <a:off x="2434588" y="5101947"/>
              <a:ext cx="1226823" cy="348813"/>
            </a:xfrm>
            <a:prstGeom prst="rect">
              <a:avLst/>
            </a:prstGeom>
            <a:noFill/>
          </p:spPr>
          <p:txBody>
            <a:bodyPr wrap="square" rtlCol="0">
              <a:spAutoFit/>
            </a:bodyPr>
            <a:lstStyle/>
            <a:p>
              <a:r>
                <a:rPr lang="en-US" sz="1050" b="1" dirty="0" smtClean="0">
                  <a:solidFill>
                    <a:schemeClr val="bg1"/>
                  </a:solidFill>
                  <a:latin typeface="+mj-lt"/>
                </a:rPr>
                <a:t> 4,160 W</a:t>
              </a:r>
            </a:p>
          </p:txBody>
        </p:sp>
      </p:grpSp>
      <p:cxnSp>
        <p:nvCxnSpPr>
          <p:cNvPr id="35" name="Straight Arrow Connector 34"/>
          <p:cNvCxnSpPr>
            <a:stCxn id="40" idx="0"/>
            <a:endCxn id="31" idx="2"/>
          </p:cNvCxnSpPr>
          <p:nvPr/>
        </p:nvCxnSpPr>
        <p:spPr>
          <a:xfrm flipH="1" flipV="1">
            <a:off x="6994531" y="1902786"/>
            <a:ext cx="824148" cy="647130"/>
          </a:xfrm>
          <a:prstGeom prst="straightConnector1">
            <a:avLst/>
          </a:prstGeom>
          <a:ln w="19050">
            <a:solidFill>
              <a:srgbClr val="EB5F0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40" idx="2"/>
            <a:endCxn id="24" idx="0"/>
          </p:cNvCxnSpPr>
          <p:nvPr/>
        </p:nvCxnSpPr>
        <p:spPr>
          <a:xfrm flipH="1">
            <a:off x="7010303" y="2919248"/>
            <a:ext cx="808376" cy="286328"/>
          </a:xfrm>
          <a:prstGeom prst="straightConnector1">
            <a:avLst/>
          </a:prstGeom>
          <a:ln w="19050">
            <a:solidFill>
              <a:srgbClr val="EB5F0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1" name="Chart 20"/>
          <p:cNvGraphicFramePr/>
          <p:nvPr>
            <p:extLst>
              <p:ext uri="{D42A27DB-BD31-4B8C-83A1-F6EECF244321}">
                <p14:modId xmlns:p14="http://schemas.microsoft.com/office/powerpoint/2010/main" val="3990285313"/>
              </p:ext>
            </p:extLst>
          </p:nvPr>
        </p:nvGraphicFramePr>
        <p:xfrm>
          <a:off x="5581" y="685800"/>
          <a:ext cx="7543800" cy="3958148"/>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p:cNvSpPr txBox="1"/>
          <p:nvPr/>
        </p:nvSpPr>
        <p:spPr>
          <a:xfrm>
            <a:off x="6993817" y="152567"/>
            <a:ext cx="1785544" cy="137473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algn="ctr" defTabSz="430213">
              <a:spcAft>
                <a:spcPts val="400"/>
              </a:spcAft>
              <a:buSzPct val="100000"/>
            </a:pPr>
            <a:r>
              <a:rPr lang="en-US" b="1" dirty="0" smtClean="0">
                <a:solidFill>
                  <a:schemeClr val="accent1"/>
                </a:solidFill>
                <a:latin typeface="HP Simplified" pitchFamily="34" charset="0"/>
                <a:cs typeface="HP Simplified" pitchFamily="34" charset="0"/>
              </a:rPr>
              <a:t>Reduce power costs</a:t>
            </a:r>
          </a:p>
          <a:p>
            <a:pPr marL="0" algn="ctr" defTabSz="430213">
              <a:spcAft>
                <a:spcPts val="400"/>
              </a:spcAft>
              <a:buSzPct val="100000"/>
            </a:pPr>
            <a:r>
              <a:rPr lang="en-US" sz="4400" b="1" dirty="0">
                <a:solidFill>
                  <a:schemeClr val="accent3"/>
                </a:solidFill>
                <a:latin typeface="HP Simplified" pitchFamily="34" charset="0"/>
                <a:cs typeface="HP Simplified" pitchFamily="34" charset="0"/>
              </a:rPr>
              <a:t>6</a:t>
            </a:r>
            <a:r>
              <a:rPr lang="en-US" sz="4400" b="1" dirty="0" smtClean="0">
                <a:solidFill>
                  <a:schemeClr val="accent3"/>
                </a:solidFill>
                <a:latin typeface="HP Simplified" pitchFamily="34" charset="0"/>
                <a:cs typeface="HP Simplified" pitchFamily="34" charset="0"/>
              </a:rPr>
              <a:t>0%</a:t>
            </a:r>
          </a:p>
        </p:txBody>
      </p:sp>
      <p:sp>
        <p:nvSpPr>
          <p:cNvPr id="23" name="TextBox 22"/>
          <p:cNvSpPr txBox="1"/>
          <p:nvPr/>
        </p:nvSpPr>
        <p:spPr>
          <a:xfrm>
            <a:off x="6306076" y="4356514"/>
            <a:ext cx="2090607" cy="707886"/>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800" u="sng" dirty="0" smtClean="0">
                <a:latin typeface="+mj-lt"/>
              </a:rPr>
              <a:t>Assumptions:</a:t>
            </a:r>
          </a:p>
          <a:p>
            <a:r>
              <a:rPr lang="en-US" sz="800" dirty="0" smtClean="0">
                <a:latin typeface="+mj-lt"/>
              </a:rPr>
              <a:t>    - Similar Server </a:t>
            </a:r>
            <a:r>
              <a:rPr lang="en-US" sz="800" dirty="0" err="1" smtClean="0">
                <a:latin typeface="+mj-lt"/>
              </a:rPr>
              <a:t>Configs</a:t>
            </a:r>
            <a:endParaRPr lang="en-US" sz="800" dirty="0" smtClean="0">
              <a:latin typeface="+mj-lt"/>
            </a:endParaRPr>
          </a:p>
          <a:p>
            <a:r>
              <a:rPr lang="en-US" sz="800" dirty="0" smtClean="0">
                <a:latin typeface="+mj-lt"/>
              </a:rPr>
              <a:t>    - HP begins with 3 servers</a:t>
            </a:r>
          </a:p>
          <a:p>
            <a:r>
              <a:rPr lang="en-US" sz="800" dirty="0" smtClean="0">
                <a:latin typeface="+mj-lt"/>
              </a:rPr>
              <a:t>    - Dell begins with 2 servers + storage array</a:t>
            </a:r>
          </a:p>
          <a:p>
            <a:r>
              <a:rPr lang="en-US" sz="800" dirty="0" smtClean="0">
                <a:latin typeface="+mj-lt"/>
              </a:rPr>
              <a:t>    - 15VMs / server &amp; 200GB per VM</a:t>
            </a:r>
          </a:p>
        </p:txBody>
      </p:sp>
    </p:spTree>
    <p:extLst>
      <p:ext uri="{BB962C8B-B14F-4D97-AF65-F5344CB8AC3E}">
        <p14:creationId xmlns:p14="http://schemas.microsoft.com/office/powerpoint/2010/main" val="245613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4"/>
          <p:cNvGrpSpPr/>
          <p:nvPr/>
        </p:nvGrpSpPr>
        <p:grpSpPr>
          <a:xfrm>
            <a:off x="6781984" y="280628"/>
            <a:ext cx="2362016" cy="1905229"/>
            <a:chOff x="6781984" y="280623"/>
            <a:chExt cx="2362016" cy="1905229"/>
          </a:xfrm>
        </p:grpSpPr>
        <p:pic>
          <p:nvPicPr>
            <p:cNvPr id="14" name="Picture 49" descr="Sprawl_bigStack.png"/>
            <p:cNvPicPr>
              <a:picLocks noChangeAspect="1"/>
            </p:cNvPicPr>
            <p:nvPr/>
          </p:nvPicPr>
          <p:blipFill>
            <a:blip r:embed="rId3" cstate="email">
              <a:lum contrast="20000"/>
            </a:blip>
            <a:srcRect/>
            <a:stretch>
              <a:fillRect/>
            </a:stretch>
          </p:blipFill>
          <p:spPr bwMode="auto">
            <a:xfrm>
              <a:off x="7898504" y="280623"/>
              <a:ext cx="821900" cy="663631"/>
            </a:xfrm>
            <a:prstGeom prst="rect">
              <a:avLst/>
            </a:prstGeom>
            <a:noFill/>
            <a:ln w="9525">
              <a:noFill/>
              <a:miter lim="800000"/>
              <a:headEnd/>
              <a:tailEnd/>
            </a:ln>
          </p:spPr>
        </p:pic>
        <p:pic>
          <p:nvPicPr>
            <p:cNvPr id="15" name="Picture 58" descr="Sprawl_stack_2.png"/>
            <p:cNvPicPr>
              <a:picLocks noChangeAspect="1"/>
            </p:cNvPicPr>
            <p:nvPr/>
          </p:nvPicPr>
          <p:blipFill>
            <a:blip r:embed="rId4" cstate="email">
              <a:lum contrast="20000"/>
            </a:blip>
            <a:srcRect/>
            <a:stretch>
              <a:fillRect/>
            </a:stretch>
          </p:blipFill>
          <p:spPr bwMode="auto">
            <a:xfrm>
              <a:off x="7300414" y="392312"/>
              <a:ext cx="796611" cy="782912"/>
            </a:xfrm>
            <a:prstGeom prst="rect">
              <a:avLst/>
            </a:prstGeom>
            <a:noFill/>
            <a:ln w="9525">
              <a:noFill/>
              <a:miter lim="800000"/>
              <a:headEnd/>
              <a:tailEnd/>
            </a:ln>
          </p:spPr>
        </p:pic>
        <p:pic>
          <p:nvPicPr>
            <p:cNvPr id="16" name="Picture 59" descr="Sprawl_server_3b.png"/>
            <p:cNvPicPr>
              <a:picLocks noChangeAspect="1"/>
            </p:cNvPicPr>
            <p:nvPr/>
          </p:nvPicPr>
          <p:blipFill>
            <a:blip r:embed="rId5" cstate="email">
              <a:lum contrast="20000"/>
            </a:blip>
            <a:srcRect/>
            <a:stretch>
              <a:fillRect/>
            </a:stretch>
          </p:blipFill>
          <p:spPr bwMode="auto">
            <a:xfrm>
              <a:off x="8064149" y="926904"/>
              <a:ext cx="470380" cy="415312"/>
            </a:xfrm>
            <a:prstGeom prst="rect">
              <a:avLst/>
            </a:prstGeom>
            <a:noFill/>
            <a:ln w="9525">
              <a:noFill/>
              <a:miter lim="800000"/>
              <a:headEnd/>
              <a:tailEnd/>
            </a:ln>
          </p:spPr>
        </p:pic>
        <p:pic>
          <p:nvPicPr>
            <p:cNvPr id="17" name="Picture 60" descr="Sprawl_server_3b.png"/>
            <p:cNvPicPr>
              <a:picLocks noChangeAspect="1"/>
            </p:cNvPicPr>
            <p:nvPr/>
          </p:nvPicPr>
          <p:blipFill>
            <a:blip r:embed="rId6" cstate="email">
              <a:lum contrast="20000"/>
            </a:blip>
            <a:srcRect/>
            <a:stretch>
              <a:fillRect/>
            </a:stretch>
          </p:blipFill>
          <p:spPr bwMode="auto">
            <a:xfrm>
              <a:off x="7753091" y="962689"/>
              <a:ext cx="470380" cy="414227"/>
            </a:xfrm>
            <a:prstGeom prst="rect">
              <a:avLst/>
            </a:prstGeom>
            <a:noFill/>
            <a:ln w="9525">
              <a:noFill/>
              <a:miter lim="800000"/>
              <a:headEnd/>
              <a:tailEnd/>
            </a:ln>
          </p:spPr>
        </p:pic>
        <p:pic>
          <p:nvPicPr>
            <p:cNvPr id="18" name="Picture 62" descr="Sprawl_server_row.png"/>
            <p:cNvPicPr>
              <a:picLocks noChangeAspect="1"/>
            </p:cNvPicPr>
            <p:nvPr/>
          </p:nvPicPr>
          <p:blipFill>
            <a:blip r:embed="rId7" cstate="email">
              <a:lum contrast="20000"/>
            </a:blip>
            <a:srcRect/>
            <a:stretch>
              <a:fillRect/>
            </a:stretch>
          </p:blipFill>
          <p:spPr bwMode="auto">
            <a:xfrm>
              <a:off x="7291562" y="1058113"/>
              <a:ext cx="1164570" cy="749296"/>
            </a:xfrm>
            <a:prstGeom prst="rect">
              <a:avLst/>
            </a:prstGeom>
            <a:noFill/>
            <a:ln w="9525">
              <a:noFill/>
              <a:miter lim="800000"/>
              <a:headEnd/>
              <a:tailEnd/>
            </a:ln>
          </p:spPr>
        </p:pic>
        <p:pic>
          <p:nvPicPr>
            <p:cNvPr id="19" name="Picture 63" descr="Sprawl_silo_2.png"/>
            <p:cNvPicPr>
              <a:picLocks noChangeAspect="1"/>
            </p:cNvPicPr>
            <p:nvPr/>
          </p:nvPicPr>
          <p:blipFill>
            <a:blip r:embed="rId8" cstate="email">
              <a:lum contrast="20000"/>
            </a:blip>
            <a:srcRect/>
            <a:stretch>
              <a:fillRect/>
            </a:stretch>
          </p:blipFill>
          <p:spPr bwMode="auto">
            <a:xfrm>
              <a:off x="6781984" y="828227"/>
              <a:ext cx="834545" cy="941229"/>
            </a:xfrm>
            <a:prstGeom prst="rect">
              <a:avLst/>
            </a:prstGeom>
            <a:noFill/>
            <a:ln w="9525">
              <a:noFill/>
              <a:miter lim="800000"/>
              <a:headEnd/>
              <a:tailEnd/>
            </a:ln>
          </p:spPr>
        </p:pic>
        <p:pic>
          <p:nvPicPr>
            <p:cNvPr id="20" name="Picture 72" descr="Sprawl_server_3b.png"/>
            <p:cNvPicPr>
              <a:picLocks noChangeAspect="1"/>
            </p:cNvPicPr>
            <p:nvPr/>
          </p:nvPicPr>
          <p:blipFill>
            <a:blip r:embed="rId6" cstate="email">
              <a:lum contrast="20000"/>
            </a:blip>
            <a:srcRect/>
            <a:stretch>
              <a:fillRect/>
            </a:stretch>
          </p:blipFill>
          <p:spPr bwMode="auto">
            <a:xfrm>
              <a:off x="7581124" y="1488605"/>
              <a:ext cx="470380" cy="414227"/>
            </a:xfrm>
            <a:prstGeom prst="rect">
              <a:avLst/>
            </a:prstGeom>
            <a:noFill/>
            <a:ln w="9525">
              <a:noFill/>
              <a:miter lim="800000"/>
              <a:headEnd/>
              <a:tailEnd/>
            </a:ln>
          </p:spPr>
        </p:pic>
        <p:pic>
          <p:nvPicPr>
            <p:cNvPr id="21" name="Picture 80" descr="Sprawl_server_3a.png"/>
            <p:cNvPicPr>
              <a:picLocks noChangeAspect="1"/>
            </p:cNvPicPr>
            <p:nvPr/>
          </p:nvPicPr>
          <p:blipFill>
            <a:blip r:embed="rId9" cstate="email">
              <a:lum contrast="20000"/>
            </a:blip>
            <a:srcRect/>
            <a:stretch>
              <a:fillRect/>
            </a:stretch>
          </p:blipFill>
          <p:spPr bwMode="auto">
            <a:xfrm>
              <a:off x="7386397" y="1598126"/>
              <a:ext cx="422330" cy="396878"/>
            </a:xfrm>
            <a:prstGeom prst="rect">
              <a:avLst/>
            </a:prstGeom>
            <a:noFill/>
            <a:ln w="9525">
              <a:noFill/>
              <a:miter lim="800000"/>
              <a:headEnd/>
              <a:tailEnd/>
            </a:ln>
          </p:spPr>
        </p:pic>
        <p:pic>
          <p:nvPicPr>
            <p:cNvPr id="22" name="Picture 81" descr="Sprawl_server_3b.png"/>
            <p:cNvPicPr>
              <a:picLocks noChangeAspect="1"/>
            </p:cNvPicPr>
            <p:nvPr/>
          </p:nvPicPr>
          <p:blipFill>
            <a:blip r:embed="rId6" cstate="email">
              <a:lum contrast="20000"/>
            </a:blip>
            <a:srcRect/>
            <a:stretch>
              <a:fillRect/>
            </a:stretch>
          </p:blipFill>
          <p:spPr bwMode="auto">
            <a:xfrm>
              <a:off x="7631703" y="906302"/>
              <a:ext cx="470380" cy="414227"/>
            </a:xfrm>
            <a:prstGeom prst="rect">
              <a:avLst/>
            </a:prstGeom>
            <a:noFill/>
            <a:ln w="9525">
              <a:noFill/>
              <a:miter lim="800000"/>
              <a:headEnd/>
              <a:tailEnd/>
            </a:ln>
          </p:spPr>
        </p:pic>
        <p:pic>
          <p:nvPicPr>
            <p:cNvPr id="23" name="Picture 89" descr="Sprawl_silo_ppl.png"/>
            <p:cNvPicPr>
              <a:picLocks noChangeAspect="1"/>
            </p:cNvPicPr>
            <p:nvPr/>
          </p:nvPicPr>
          <p:blipFill>
            <a:blip r:embed="rId10" cstate="email">
              <a:lum contrast="20000"/>
            </a:blip>
            <a:srcRect/>
            <a:stretch>
              <a:fillRect/>
            </a:stretch>
          </p:blipFill>
          <p:spPr bwMode="auto">
            <a:xfrm>
              <a:off x="8375207" y="361950"/>
              <a:ext cx="768793" cy="787249"/>
            </a:xfrm>
            <a:prstGeom prst="rect">
              <a:avLst/>
            </a:prstGeom>
            <a:noFill/>
            <a:ln w="9525">
              <a:noFill/>
              <a:miter lim="800000"/>
              <a:headEnd/>
              <a:tailEnd/>
            </a:ln>
          </p:spPr>
        </p:pic>
        <p:pic>
          <p:nvPicPr>
            <p:cNvPr id="24" name="Picture 61" descr="Sprawl_bigStack.png"/>
            <p:cNvPicPr>
              <a:picLocks noChangeAspect="1"/>
            </p:cNvPicPr>
            <p:nvPr/>
          </p:nvPicPr>
          <p:blipFill>
            <a:blip r:embed="rId11" cstate="email">
              <a:lum contrast="20000"/>
            </a:blip>
            <a:srcRect/>
            <a:stretch>
              <a:fillRect/>
            </a:stretch>
          </p:blipFill>
          <p:spPr bwMode="auto">
            <a:xfrm>
              <a:off x="8234851" y="830396"/>
              <a:ext cx="909149" cy="1000868"/>
            </a:xfrm>
            <a:prstGeom prst="rect">
              <a:avLst/>
            </a:prstGeom>
            <a:noFill/>
            <a:ln w="9525">
              <a:noFill/>
              <a:miter lim="800000"/>
              <a:headEnd/>
              <a:tailEnd/>
            </a:ln>
          </p:spPr>
        </p:pic>
        <p:pic>
          <p:nvPicPr>
            <p:cNvPr id="25" name="Picture 77" descr="Sprawl_bigStack.png"/>
            <p:cNvPicPr>
              <a:picLocks noChangeAspect="1"/>
            </p:cNvPicPr>
            <p:nvPr/>
          </p:nvPicPr>
          <p:blipFill>
            <a:blip r:embed="rId12" cstate="email">
              <a:lum contrast="20000"/>
            </a:blip>
            <a:srcRect/>
            <a:stretch>
              <a:fillRect/>
            </a:stretch>
          </p:blipFill>
          <p:spPr bwMode="auto">
            <a:xfrm>
              <a:off x="7899769" y="1274985"/>
              <a:ext cx="820636" cy="663631"/>
            </a:xfrm>
            <a:prstGeom prst="rect">
              <a:avLst/>
            </a:prstGeom>
            <a:noFill/>
            <a:ln w="9525">
              <a:noFill/>
              <a:miter lim="800000"/>
              <a:headEnd/>
              <a:tailEnd/>
            </a:ln>
          </p:spPr>
        </p:pic>
        <p:pic>
          <p:nvPicPr>
            <p:cNvPr id="26" name="Picture 78" descr="Sprawl_server_3b.png"/>
            <p:cNvPicPr>
              <a:picLocks noChangeAspect="1"/>
            </p:cNvPicPr>
            <p:nvPr/>
          </p:nvPicPr>
          <p:blipFill>
            <a:blip r:embed="rId13" cstate="email">
              <a:lum contrast="20000"/>
            </a:blip>
            <a:srcRect/>
            <a:stretch>
              <a:fillRect/>
            </a:stretch>
          </p:blipFill>
          <p:spPr bwMode="auto">
            <a:xfrm>
              <a:off x="8703967" y="1675116"/>
              <a:ext cx="440033" cy="414227"/>
            </a:xfrm>
            <a:prstGeom prst="rect">
              <a:avLst/>
            </a:prstGeom>
            <a:noFill/>
            <a:ln w="9525">
              <a:noFill/>
              <a:miter lim="800000"/>
              <a:headEnd/>
              <a:tailEnd/>
            </a:ln>
          </p:spPr>
        </p:pic>
        <p:pic>
          <p:nvPicPr>
            <p:cNvPr id="27" name="Picture 79" descr="Sprawl_server_3a.png"/>
            <p:cNvPicPr>
              <a:picLocks noChangeAspect="1"/>
            </p:cNvPicPr>
            <p:nvPr/>
          </p:nvPicPr>
          <p:blipFill>
            <a:blip r:embed="rId9" cstate="email">
              <a:lum contrast="20000"/>
            </a:blip>
            <a:srcRect/>
            <a:stretch>
              <a:fillRect/>
            </a:stretch>
          </p:blipFill>
          <p:spPr bwMode="auto">
            <a:xfrm>
              <a:off x="8459925" y="1788974"/>
              <a:ext cx="422330" cy="396878"/>
            </a:xfrm>
            <a:prstGeom prst="rect">
              <a:avLst/>
            </a:prstGeom>
            <a:noFill/>
            <a:ln w="9525">
              <a:noFill/>
              <a:miter lim="800000"/>
              <a:headEnd/>
              <a:tailEnd/>
            </a:ln>
          </p:spPr>
        </p:pic>
      </p:grpSp>
      <p:pic>
        <p:nvPicPr>
          <p:cNvPr id="7" name="Picture 61" descr="Sprawl_bigStack.png"/>
          <p:cNvPicPr>
            <a:picLocks noChangeAspect="1"/>
          </p:cNvPicPr>
          <p:nvPr/>
        </p:nvPicPr>
        <p:blipFill>
          <a:blip r:embed="rId14" cstate="email">
            <a:lum contrast="20000"/>
          </a:blip>
          <a:srcRect/>
          <a:stretch>
            <a:fillRect/>
          </a:stretch>
        </p:blipFill>
        <p:spPr bwMode="auto">
          <a:xfrm>
            <a:off x="7315202" y="4142632"/>
            <a:ext cx="1237909" cy="1000868"/>
          </a:xfrm>
          <a:prstGeom prst="rect">
            <a:avLst/>
          </a:prstGeom>
          <a:noFill/>
          <a:ln w="9525">
            <a:noFill/>
            <a:miter lim="800000"/>
            <a:headEnd/>
            <a:tailEnd/>
          </a:ln>
        </p:spPr>
      </p:pic>
      <p:pic>
        <p:nvPicPr>
          <p:cNvPr id="9" name="Picture 61" descr="Sprawl_bigStack.png"/>
          <p:cNvPicPr>
            <a:picLocks noChangeAspect="1"/>
          </p:cNvPicPr>
          <p:nvPr/>
        </p:nvPicPr>
        <p:blipFill>
          <a:blip r:embed="rId15" cstate="email">
            <a:lum contrast="20000"/>
          </a:blip>
          <a:srcRect/>
          <a:stretch>
            <a:fillRect/>
          </a:stretch>
        </p:blipFill>
        <p:spPr bwMode="auto">
          <a:xfrm>
            <a:off x="8210901" y="4019551"/>
            <a:ext cx="933099" cy="1000868"/>
          </a:xfrm>
          <a:prstGeom prst="rect">
            <a:avLst/>
          </a:prstGeom>
          <a:noFill/>
          <a:ln w="9525">
            <a:noFill/>
            <a:miter lim="800000"/>
            <a:headEnd/>
            <a:tailEnd/>
          </a:ln>
        </p:spPr>
      </p:pic>
      <p:pic>
        <p:nvPicPr>
          <p:cNvPr id="10" name="Picture 82" descr="Sprawl_stack_3.png"/>
          <p:cNvPicPr>
            <a:picLocks noChangeAspect="1"/>
          </p:cNvPicPr>
          <p:nvPr/>
        </p:nvPicPr>
        <p:blipFill>
          <a:blip r:embed="rId16" cstate="email">
            <a:lum contrast="20000"/>
          </a:blip>
          <a:srcRect/>
          <a:stretch>
            <a:fillRect/>
          </a:stretch>
        </p:blipFill>
        <p:spPr bwMode="auto">
          <a:xfrm>
            <a:off x="6629400" y="4548184"/>
            <a:ext cx="825694" cy="595316"/>
          </a:xfrm>
          <a:prstGeom prst="rect">
            <a:avLst/>
          </a:prstGeom>
          <a:noFill/>
          <a:ln w="9525">
            <a:noFill/>
            <a:miter lim="800000"/>
            <a:headEnd/>
            <a:tailEnd/>
          </a:ln>
        </p:spPr>
      </p:pic>
      <p:pic>
        <p:nvPicPr>
          <p:cNvPr id="12" name="Picture 45" descr="Sprawl_stack_2.png"/>
          <p:cNvPicPr>
            <a:picLocks noChangeAspect="1"/>
          </p:cNvPicPr>
          <p:nvPr/>
        </p:nvPicPr>
        <p:blipFill>
          <a:blip r:embed="rId17" cstate="email">
            <a:lum contrast="20000"/>
          </a:blip>
          <a:srcRect/>
          <a:stretch>
            <a:fillRect/>
          </a:stretch>
        </p:blipFill>
        <p:spPr bwMode="auto">
          <a:xfrm>
            <a:off x="8534410" y="1733551"/>
            <a:ext cx="609590" cy="782912"/>
          </a:xfrm>
          <a:prstGeom prst="rect">
            <a:avLst/>
          </a:prstGeom>
          <a:noFill/>
          <a:ln w="9525">
            <a:noFill/>
            <a:miter lim="800000"/>
            <a:headEnd/>
            <a:tailEnd/>
          </a:ln>
        </p:spPr>
      </p:pic>
      <p:grpSp>
        <p:nvGrpSpPr>
          <p:cNvPr id="3" name="Group 133"/>
          <p:cNvGrpSpPr/>
          <p:nvPr/>
        </p:nvGrpSpPr>
        <p:grpSpPr>
          <a:xfrm>
            <a:off x="5818428" y="1276350"/>
            <a:ext cx="1709553" cy="1417266"/>
            <a:chOff x="5818418" y="1123950"/>
            <a:chExt cx="1709553" cy="1417266"/>
          </a:xfrm>
        </p:grpSpPr>
        <p:pic>
          <p:nvPicPr>
            <p:cNvPr id="29" name="Picture 71" descr="Sprawl_bigStack.png"/>
            <p:cNvPicPr>
              <a:picLocks noChangeAspect="1"/>
            </p:cNvPicPr>
            <p:nvPr/>
          </p:nvPicPr>
          <p:blipFill>
            <a:blip r:embed="rId14" cstate="email">
              <a:lum contrast="20000"/>
            </a:blip>
            <a:srcRect/>
            <a:stretch>
              <a:fillRect/>
            </a:stretch>
          </p:blipFill>
          <p:spPr bwMode="auto">
            <a:xfrm>
              <a:off x="5943600" y="1123950"/>
              <a:ext cx="1236644" cy="999785"/>
            </a:xfrm>
            <a:prstGeom prst="rect">
              <a:avLst/>
            </a:prstGeom>
            <a:noFill/>
            <a:ln w="9525">
              <a:noFill/>
              <a:miter lim="800000"/>
              <a:headEnd/>
              <a:tailEnd/>
            </a:ln>
          </p:spPr>
        </p:pic>
        <p:pic>
          <p:nvPicPr>
            <p:cNvPr id="30" name="Picture 73" descr="Sprawl_server_3a.png"/>
            <p:cNvPicPr>
              <a:picLocks noChangeAspect="1"/>
            </p:cNvPicPr>
            <p:nvPr/>
          </p:nvPicPr>
          <p:blipFill>
            <a:blip r:embed="rId9" cstate="email">
              <a:lum contrast="20000"/>
            </a:blip>
            <a:srcRect/>
            <a:stretch>
              <a:fillRect/>
            </a:stretch>
          </p:blipFill>
          <p:spPr bwMode="auto">
            <a:xfrm>
              <a:off x="5818418" y="1867825"/>
              <a:ext cx="422330" cy="396878"/>
            </a:xfrm>
            <a:prstGeom prst="rect">
              <a:avLst/>
            </a:prstGeom>
            <a:noFill/>
            <a:ln w="9525">
              <a:noFill/>
              <a:miter lim="800000"/>
              <a:headEnd/>
              <a:tailEnd/>
            </a:ln>
          </p:spPr>
        </p:pic>
        <p:pic>
          <p:nvPicPr>
            <p:cNvPr id="31" name="Picture 93" descr="Sprawl_stack_grn.png"/>
            <p:cNvPicPr>
              <a:picLocks noChangeAspect="1"/>
            </p:cNvPicPr>
            <p:nvPr/>
          </p:nvPicPr>
          <p:blipFill>
            <a:blip r:embed="rId18" cstate="email">
              <a:lum contrast="20000"/>
            </a:blip>
            <a:srcRect/>
            <a:stretch>
              <a:fillRect/>
            </a:stretch>
          </p:blipFill>
          <p:spPr bwMode="auto">
            <a:xfrm>
              <a:off x="6741475" y="1750714"/>
              <a:ext cx="786496" cy="790502"/>
            </a:xfrm>
            <a:prstGeom prst="rect">
              <a:avLst/>
            </a:prstGeom>
            <a:noFill/>
            <a:ln w="9525">
              <a:noFill/>
              <a:miter lim="800000"/>
              <a:headEnd/>
              <a:tailEnd/>
            </a:ln>
          </p:spPr>
        </p:pic>
      </p:grpSp>
      <p:grpSp>
        <p:nvGrpSpPr>
          <p:cNvPr id="4" name="Group 132"/>
          <p:cNvGrpSpPr/>
          <p:nvPr/>
        </p:nvGrpSpPr>
        <p:grpSpPr>
          <a:xfrm>
            <a:off x="1571911" y="3756598"/>
            <a:ext cx="2043372" cy="1386902"/>
            <a:chOff x="1571911" y="3756598"/>
            <a:chExt cx="2043372" cy="1386902"/>
          </a:xfrm>
        </p:grpSpPr>
        <p:pic>
          <p:nvPicPr>
            <p:cNvPr id="33" name="Picture 43" descr="Sprawl_server_3b.png"/>
            <p:cNvPicPr>
              <a:picLocks noChangeAspect="1"/>
            </p:cNvPicPr>
            <p:nvPr/>
          </p:nvPicPr>
          <p:blipFill>
            <a:blip r:embed="rId6" cstate="email">
              <a:lum contrast="20000"/>
            </a:blip>
            <a:srcRect/>
            <a:stretch>
              <a:fillRect/>
            </a:stretch>
          </p:blipFill>
          <p:spPr bwMode="auto">
            <a:xfrm>
              <a:off x="2584746" y="3756598"/>
              <a:ext cx="470380" cy="414227"/>
            </a:xfrm>
            <a:prstGeom prst="rect">
              <a:avLst/>
            </a:prstGeom>
            <a:noFill/>
            <a:ln w="9525">
              <a:noFill/>
              <a:miter lim="800000"/>
              <a:headEnd/>
              <a:tailEnd/>
            </a:ln>
          </p:spPr>
        </p:pic>
        <p:pic>
          <p:nvPicPr>
            <p:cNvPr id="34" name="Picture 92" descr="Sprawl_silo_ppl_tall.png"/>
            <p:cNvPicPr>
              <a:picLocks noChangeAspect="1"/>
            </p:cNvPicPr>
            <p:nvPr/>
          </p:nvPicPr>
          <p:blipFill>
            <a:blip r:embed="rId19" cstate="email">
              <a:lum contrast="20000"/>
            </a:blip>
            <a:srcRect/>
            <a:stretch>
              <a:fillRect/>
            </a:stretch>
          </p:blipFill>
          <p:spPr bwMode="auto">
            <a:xfrm>
              <a:off x="2804762" y="3850938"/>
              <a:ext cx="810521" cy="920626"/>
            </a:xfrm>
            <a:prstGeom prst="rect">
              <a:avLst/>
            </a:prstGeom>
            <a:noFill/>
            <a:ln w="9525">
              <a:noFill/>
              <a:miter lim="800000"/>
              <a:headEnd/>
              <a:tailEnd/>
            </a:ln>
          </p:spPr>
        </p:pic>
        <p:pic>
          <p:nvPicPr>
            <p:cNvPr id="35" name="Picture 44" descr="Sprawl_server_3b.png"/>
            <p:cNvPicPr>
              <a:picLocks noChangeAspect="1"/>
            </p:cNvPicPr>
            <p:nvPr/>
          </p:nvPicPr>
          <p:blipFill>
            <a:blip r:embed="rId6" cstate="email">
              <a:lum contrast="20000"/>
            </a:blip>
            <a:srcRect/>
            <a:stretch>
              <a:fillRect/>
            </a:stretch>
          </p:blipFill>
          <p:spPr bwMode="auto">
            <a:xfrm>
              <a:off x="1952515" y="3861782"/>
              <a:ext cx="470380" cy="414227"/>
            </a:xfrm>
            <a:prstGeom prst="rect">
              <a:avLst/>
            </a:prstGeom>
            <a:noFill/>
            <a:ln w="9525">
              <a:noFill/>
              <a:miter lim="800000"/>
              <a:headEnd/>
              <a:tailEnd/>
            </a:ln>
          </p:spPr>
        </p:pic>
        <p:pic>
          <p:nvPicPr>
            <p:cNvPr id="36" name="Picture 51" descr="Sprawl_server_3b.png"/>
            <p:cNvPicPr>
              <a:picLocks noChangeAspect="1"/>
            </p:cNvPicPr>
            <p:nvPr/>
          </p:nvPicPr>
          <p:blipFill>
            <a:blip r:embed="rId6" cstate="email">
              <a:lum contrast="20000"/>
            </a:blip>
            <a:srcRect/>
            <a:stretch>
              <a:fillRect/>
            </a:stretch>
          </p:blipFill>
          <p:spPr bwMode="auto">
            <a:xfrm>
              <a:off x="2407721" y="3878047"/>
              <a:ext cx="470380" cy="414227"/>
            </a:xfrm>
            <a:prstGeom prst="rect">
              <a:avLst/>
            </a:prstGeom>
            <a:noFill/>
            <a:ln w="9525">
              <a:noFill/>
              <a:miter lim="800000"/>
              <a:headEnd/>
              <a:tailEnd/>
            </a:ln>
          </p:spPr>
        </p:pic>
        <p:pic>
          <p:nvPicPr>
            <p:cNvPr id="37" name="Picture 53" descr="Sprawl_server_row.png"/>
            <p:cNvPicPr>
              <a:picLocks noChangeAspect="1"/>
            </p:cNvPicPr>
            <p:nvPr/>
          </p:nvPicPr>
          <p:blipFill>
            <a:blip r:embed="rId20" cstate="email">
              <a:lum contrast="20000"/>
            </a:blip>
            <a:srcRect/>
            <a:stretch>
              <a:fillRect/>
            </a:stretch>
          </p:blipFill>
          <p:spPr bwMode="auto">
            <a:xfrm>
              <a:off x="1906994" y="3891060"/>
              <a:ext cx="1164570" cy="826286"/>
            </a:xfrm>
            <a:prstGeom prst="rect">
              <a:avLst/>
            </a:prstGeom>
            <a:noFill/>
            <a:ln w="9525">
              <a:noFill/>
              <a:miter lim="800000"/>
              <a:headEnd/>
              <a:tailEnd/>
            </a:ln>
          </p:spPr>
        </p:pic>
        <p:pic>
          <p:nvPicPr>
            <p:cNvPr id="38" name="Picture 54" descr="Sprawl_stack_2.png"/>
            <p:cNvPicPr>
              <a:picLocks noChangeAspect="1"/>
            </p:cNvPicPr>
            <p:nvPr/>
          </p:nvPicPr>
          <p:blipFill>
            <a:blip r:embed="rId21" cstate="email">
              <a:lum contrast="20000"/>
            </a:blip>
            <a:srcRect/>
            <a:stretch>
              <a:fillRect/>
            </a:stretch>
          </p:blipFill>
          <p:spPr bwMode="auto">
            <a:xfrm>
              <a:off x="2362200" y="4279262"/>
              <a:ext cx="795347" cy="782912"/>
            </a:xfrm>
            <a:prstGeom prst="rect">
              <a:avLst/>
            </a:prstGeom>
            <a:noFill/>
            <a:ln w="9525">
              <a:noFill/>
              <a:miter lim="800000"/>
              <a:headEnd/>
              <a:tailEnd/>
            </a:ln>
          </p:spPr>
        </p:pic>
        <p:pic>
          <p:nvPicPr>
            <p:cNvPr id="39" name="Picture 56" descr="Sprawl_silo_2.png"/>
            <p:cNvPicPr>
              <a:picLocks noChangeAspect="1"/>
            </p:cNvPicPr>
            <p:nvPr/>
          </p:nvPicPr>
          <p:blipFill>
            <a:blip r:embed="rId8" cstate="email">
              <a:lum contrast="20000"/>
            </a:blip>
            <a:srcRect/>
            <a:stretch>
              <a:fillRect/>
            </a:stretch>
          </p:blipFill>
          <p:spPr bwMode="auto">
            <a:xfrm>
              <a:off x="1571911" y="3947446"/>
              <a:ext cx="835810" cy="941229"/>
            </a:xfrm>
            <a:prstGeom prst="rect">
              <a:avLst/>
            </a:prstGeom>
            <a:noFill/>
            <a:ln w="9525">
              <a:noFill/>
              <a:miter lim="800000"/>
              <a:headEnd/>
              <a:tailEnd/>
            </a:ln>
          </p:spPr>
        </p:pic>
        <p:pic>
          <p:nvPicPr>
            <p:cNvPr id="40" name="Picture 57" descr="Sprawl_server_3b.png"/>
            <p:cNvPicPr>
              <a:picLocks noChangeAspect="1"/>
            </p:cNvPicPr>
            <p:nvPr/>
          </p:nvPicPr>
          <p:blipFill>
            <a:blip r:embed="rId22" cstate="email">
              <a:lum contrast="20000"/>
            </a:blip>
            <a:srcRect/>
            <a:stretch>
              <a:fillRect/>
            </a:stretch>
          </p:blipFill>
          <p:spPr bwMode="auto">
            <a:xfrm>
              <a:off x="2039762" y="4729273"/>
              <a:ext cx="471645" cy="414227"/>
            </a:xfrm>
            <a:prstGeom prst="rect">
              <a:avLst/>
            </a:prstGeom>
            <a:noFill/>
            <a:ln w="9525">
              <a:noFill/>
              <a:miter lim="800000"/>
              <a:headEnd/>
              <a:tailEnd/>
            </a:ln>
          </p:spPr>
        </p:pic>
        <p:pic>
          <p:nvPicPr>
            <p:cNvPr id="41" name="Picture 86" descr="Sprawl_server_3b.png"/>
            <p:cNvPicPr>
              <a:picLocks noChangeAspect="1"/>
            </p:cNvPicPr>
            <p:nvPr/>
          </p:nvPicPr>
          <p:blipFill>
            <a:blip r:embed="rId6" cstate="email">
              <a:lum contrast="20000"/>
            </a:blip>
            <a:srcRect/>
            <a:stretch>
              <a:fillRect/>
            </a:stretch>
          </p:blipFill>
          <p:spPr bwMode="auto">
            <a:xfrm>
              <a:off x="1834919" y="4679393"/>
              <a:ext cx="470380" cy="414227"/>
            </a:xfrm>
            <a:prstGeom prst="rect">
              <a:avLst/>
            </a:prstGeom>
            <a:noFill/>
            <a:ln w="9525">
              <a:noFill/>
              <a:miter lim="800000"/>
              <a:headEnd/>
              <a:tailEnd/>
            </a:ln>
          </p:spPr>
        </p:pic>
      </p:grpSp>
      <p:grpSp>
        <p:nvGrpSpPr>
          <p:cNvPr id="5" name="Group 149"/>
          <p:cNvGrpSpPr>
            <a:grpSpLocks/>
          </p:cNvGrpSpPr>
          <p:nvPr/>
        </p:nvGrpSpPr>
        <p:grpSpPr bwMode="auto">
          <a:xfrm>
            <a:off x="5638810" y="1733551"/>
            <a:ext cx="3505190" cy="2798180"/>
            <a:chOff x="4629150" y="516065"/>
            <a:chExt cx="4400676" cy="2963735"/>
          </a:xfrm>
        </p:grpSpPr>
        <p:pic>
          <p:nvPicPr>
            <p:cNvPr id="43" name="Picture 43" descr="Sprawl_server_3b.png"/>
            <p:cNvPicPr>
              <a:picLocks noChangeAspect="1"/>
            </p:cNvPicPr>
            <p:nvPr/>
          </p:nvPicPr>
          <p:blipFill>
            <a:blip r:embed="rId6" cstate="email">
              <a:lum contrast="20000"/>
            </a:blip>
            <a:srcRect/>
            <a:stretch>
              <a:fillRect/>
            </a:stretch>
          </p:blipFill>
          <p:spPr bwMode="auto">
            <a:xfrm>
              <a:off x="5900738" y="804893"/>
              <a:ext cx="590550" cy="438735"/>
            </a:xfrm>
            <a:prstGeom prst="rect">
              <a:avLst/>
            </a:prstGeom>
            <a:noFill/>
            <a:ln w="9525">
              <a:noFill/>
              <a:miter lim="800000"/>
              <a:headEnd/>
              <a:tailEnd/>
            </a:ln>
          </p:spPr>
        </p:pic>
        <p:pic>
          <p:nvPicPr>
            <p:cNvPr id="44" name="Picture 45" descr="Sprawl_stack_2.png"/>
            <p:cNvPicPr>
              <a:picLocks noChangeAspect="1"/>
            </p:cNvPicPr>
            <p:nvPr/>
          </p:nvPicPr>
          <p:blipFill>
            <a:blip r:embed="rId21" cstate="email">
              <a:lum contrast="20000"/>
            </a:blip>
            <a:srcRect/>
            <a:stretch>
              <a:fillRect/>
            </a:stretch>
          </p:blipFill>
          <p:spPr bwMode="auto">
            <a:xfrm>
              <a:off x="6426758" y="516065"/>
              <a:ext cx="998538" cy="829233"/>
            </a:xfrm>
            <a:prstGeom prst="rect">
              <a:avLst/>
            </a:prstGeom>
            <a:noFill/>
            <a:ln w="9525">
              <a:noFill/>
              <a:miter lim="800000"/>
              <a:headEnd/>
              <a:tailEnd/>
            </a:ln>
          </p:spPr>
        </p:pic>
        <p:pic>
          <p:nvPicPr>
            <p:cNvPr id="45" name="Picture 92" descr="Sprawl_silo_ppl_tall.png"/>
            <p:cNvPicPr>
              <a:picLocks noChangeAspect="1"/>
            </p:cNvPicPr>
            <p:nvPr/>
          </p:nvPicPr>
          <p:blipFill>
            <a:blip r:embed="rId19" cstate="email">
              <a:lum contrast="20000"/>
            </a:blip>
            <a:srcRect/>
            <a:stretch>
              <a:fillRect/>
            </a:stretch>
          </p:blipFill>
          <p:spPr bwMode="auto">
            <a:xfrm>
              <a:off x="6176963" y="904815"/>
              <a:ext cx="1017588" cy="975095"/>
            </a:xfrm>
            <a:prstGeom prst="rect">
              <a:avLst/>
            </a:prstGeom>
            <a:noFill/>
            <a:ln w="9525">
              <a:noFill/>
              <a:miter lim="800000"/>
              <a:headEnd/>
              <a:tailEnd/>
            </a:ln>
          </p:spPr>
        </p:pic>
        <p:pic>
          <p:nvPicPr>
            <p:cNvPr id="46" name="Picture 44" descr="Sprawl_server_3b.png"/>
            <p:cNvPicPr>
              <a:picLocks noChangeAspect="1"/>
            </p:cNvPicPr>
            <p:nvPr/>
          </p:nvPicPr>
          <p:blipFill>
            <a:blip r:embed="rId6" cstate="email">
              <a:lum contrast="20000"/>
            </a:blip>
            <a:srcRect/>
            <a:stretch>
              <a:fillRect/>
            </a:stretch>
          </p:blipFill>
          <p:spPr bwMode="auto">
            <a:xfrm>
              <a:off x="5106988" y="916300"/>
              <a:ext cx="590550" cy="438735"/>
            </a:xfrm>
            <a:prstGeom prst="rect">
              <a:avLst/>
            </a:prstGeom>
            <a:noFill/>
            <a:ln w="9525">
              <a:noFill/>
              <a:miter lim="800000"/>
              <a:headEnd/>
              <a:tailEnd/>
            </a:ln>
          </p:spPr>
        </p:pic>
        <p:pic>
          <p:nvPicPr>
            <p:cNvPr id="47" name="Picture 46" descr="Sprawl_silo_3.png"/>
            <p:cNvPicPr>
              <a:picLocks noChangeAspect="1"/>
            </p:cNvPicPr>
            <p:nvPr/>
          </p:nvPicPr>
          <p:blipFill>
            <a:blip r:embed="rId23" cstate="email">
              <a:lum contrast="20000"/>
            </a:blip>
            <a:srcRect/>
            <a:stretch>
              <a:fillRect/>
            </a:stretch>
          </p:blipFill>
          <p:spPr bwMode="auto">
            <a:xfrm>
              <a:off x="7186613" y="746319"/>
              <a:ext cx="1009650" cy="856797"/>
            </a:xfrm>
            <a:prstGeom prst="rect">
              <a:avLst/>
            </a:prstGeom>
            <a:noFill/>
            <a:ln w="9525">
              <a:noFill/>
              <a:miter lim="800000"/>
              <a:headEnd/>
              <a:tailEnd/>
            </a:ln>
          </p:spPr>
        </p:pic>
        <p:pic>
          <p:nvPicPr>
            <p:cNvPr id="48" name="Picture 47" descr="Sprawl_server_3a.png"/>
            <p:cNvPicPr>
              <a:picLocks noChangeAspect="1"/>
            </p:cNvPicPr>
            <p:nvPr/>
          </p:nvPicPr>
          <p:blipFill>
            <a:blip r:embed="rId24" cstate="email">
              <a:lum contrast="20000"/>
            </a:blip>
            <a:srcRect/>
            <a:stretch>
              <a:fillRect/>
            </a:stretch>
          </p:blipFill>
          <p:spPr bwMode="auto">
            <a:xfrm>
              <a:off x="8270875" y="831309"/>
              <a:ext cx="528638" cy="420359"/>
            </a:xfrm>
            <a:prstGeom prst="rect">
              <a:avLst/>
            </a:prstGeom>
            <a:noFill/>
            <a:ln w="9525">
              <a:noFill/>
              <a:miter lim="800000"/>
              <a:headEnd/>
              <a:tailEnd/>
            </a:ln>
          </p:spPr>
        </p:pic>
        <p:pic>
          <p:nvPicPr>
            <p:cNvPr id="49" name="Picture 48" descr="Sprawl_server_3b.png"/>
            <p:cNvPicPr>
              <a:picLocks noChangeAspect="1"/>
            </p:cNvPicPr>
            <p:nvPr/>
          </p:nvPicPr>
          <p:blipFill>
            <a:blip r:embed="rId6" cstate="email">
              <a:lum contrast="20000"/>
            </a:blip>
            <a:srcRect/>
            <a:stretch>
              <a:fillRect/>
            </a:stretch>
          </p:blipFill>
          <p:spPr bwMode="auto">
            <a:xfrm>
              <a:off x="8186738" y="1032300"/>
              <a:ext cx="590550" cy="438735"/>
            </a:xfrm>
            <a:prstGeom prst="rect">
              <a:avLst/>
            </a:prstGeom>
            <a:noFill/>
            <a:ln w="9525">
              <a:noFill/>
              <a:miter lim="800000"/>
              <a:headEnd/>
              <a:tailEnd/>
            </a:ln>
          </p:spPr>
        </p:pic>
        <p:pic>
          <p:nvPicPr>
            <p:cNvPr id="50" name="Picture 49" descr="Sprawl_bigStack.png"/>
            <p:cNvPicPr>
              <a:picLocks noChangeAspect="1"/>
            </p:cNvPicPr>
            <p:nvPr/>
          </p:nvPicPr>
          <p:blipFill>
            <a:blip r:embed="rId3" cstate="email">
              <a:lum contrast="20000"/>
            </a:blip>
            <a:srcRect/>
            <a:stretch>
              <a:fillRect/>
            </a:stretch>
          </p:blipFill>
          <p:spPr bwMode="auto">
            <a:xfrm>
              <a:off x="7778750" y="1221807"/>
              <a:ext cx="1031875" cy="702895"/>
            </a:xfrm>
            <a:prstGeom prst="rect">
              <a:avLst/>
            </a:prstGeom>
            <a:noFill/>
            <a:ln w="9525">
              <a:noFill/>
              <a:miter lim="800000"/>
              <a:headEnd/>
              <a:tailEnd/>
            </a:ln>
          </p:spPr>
        </p:pic>
        <p:pic>
          <p:nvPicPr>
            <p:cNvPr id="51" name="Picture 51" descr="Sprawl_server_3b.png"/>
            <p:cNvPicPr>
              <a:picLocks noChangeAspect="1"/>
            </p:cNvPicPr>
            <p:nvPr/>
          </p:nvPicPr>
          <p:blipFill>
            <a:blip r:embed="rId6" cstate="email">
              <a:lum contrast="20000"/>
            </a:blip>
            <a:srcRect/>
            <a:stretch>
              <a:fillRect/>
            </a:stretch>
          </p:blipFill>
          <p:spPr bwMode="auto">
            <a:xfrm>
              <a:off x="5678488" y="933528"/>
              <a:ext cx="590550" cy="438735"/>
            </a:xfrm>
            <a:prstGeom prst="rect">
              <a:avLst/>
            </a:prstGeom>
            <a:noFill/>
            <a:ln w="9525">
              <a:noFill/>
              <a:miter lim="800000"/>
              <a:headEnd/>
              <a:tailEnd/>
            </a:ln>
          </p:spPr>
        </p:pic>
        <p:pic>
          <p:nvPicPr>
            <p:cNvPr id="52" name="Picture 53" descr="Sprawl_server_row.png"/>
            <p:cNvPicPr>
              <a:picLocks noChangeAspect="1"/>
            </p:cNvPicPr>
            <p:nvPr/>
          </p:nvPicPr>
          <p:blipFill>
            <a:blip r:embed="rId20" cstate="email">
              <a:lum contrast="20000"/>
            </a:blip>
            <a:srcRect/>
            <a:stretch>
              <a:fillRect/>
            </a:stretch>
          </p:blipFill>
          <p:spPr bwMode="auto">
            <a:xfrm>
              <a:off x="5049838" y="947310"/>
              <a:ext cx="1462088" cy="875173"/>
            </a:xfrm>
            <a:prstGeom prst="rect">
              <a:avLst/>
            </a:prstGeom>
            <a:noFill/>
            <a:ln w="9525">
              <a:noFill/>
              <a:miter lim="800000"/>
              <a:headEnd/>
              <a:tailEnd/>
            </a:ln>
          </p:spPr>
        </p:pic>
        <p:pic>
          <p:nvPicPr>
            <p:cNvPr id="53" name="Picture 54" descr="Sprawl_stack_2.png"/>
            <p:cNvPicPr>
              <a:picLocks noChangeAspect="1"/>
            </p:cNvPicPr>
            <p:nvPr/>
          </p:nvPicPr>
          <p:blipFill>
            <a:blip r:embed="rId21" cstate="email">
              <a:lum contrast="20000"/>
            </a:blip>
            <a:srcRect/>
            <a:stretch>
              <a:fillRect/>
            </a:stretch>
          </p:blipFill>
          <p:spPr bwMode="auto">
            <a:xfrm>
              <a:off x="5621338" y="1358481"/>
              <a:ext cx="998538" cy="829233"/>
            </a:xfrm>
            <a:prstGeom prst="rect">
              <a:avLst/>
            </a:prstGeom>
            <a:noFill/>
            <a:ln w="9525">
              <a:noFill/>
              <a:miter lim="800000"/>
              <a:headEnd/>
              <a:tailEnd/>
            </a:ln>
          </p:spPr>
        </p:pic>
        <p:pic>
          <p:nvPicPr>
            <p:cNvPr id="54" name="Picture 56" descr="Sprawl_silo_2.png"/>
            <p:cNvPicPr>
              <a:picLocks noChangeAspect="1"/>
            </p:cNvPicPr>
            <p:nvPr/>
          </p:nvPicPr>
          <p:blipFill>
            <a:blip r:embed="rId8" cstate="email">
              <a:lum contrast="20000"/>
            </a:blip>
            <a:srcRect/>
            <a:stretch>
              <a:fillRect/>
            </a:stretch>
          </p:blipFill>
          <p:spPr bwMode="auto">
            <a:xfrm>
              <a:off x="4629150" y="1007033"/>
              <a:ext cx="1049338" cy="996917"/>
            </a:xfrm>
            <a:prstGeom prst="rect">
              <a:avLst/>
            </a:prstGeom>
            <a:noFill/>
            <a:ln w="9525">
              <a:noFill/>
              <a:miter lim="800000"/>
              <a:headEnd/>
              <a:tailEnd/>
            </a:ln>
          </p:spPr>
        </p:pic>
        <p:pic>
          <p:nvPicPr>
            <p:cNvPr id="55" name="Picture 57" descr="Sprawl_server_3b.png"/>
            <p:cNvPicPr>
              <a:picLocks noChangeAspect="1"/>
            </p:cNvPicPr>
            <p:nvPr/>
          </p:nvPicPr>
          <p:blipFill>
            <a:blip r:embed="rId22" cstate="email">
              <a:lum contrast="20000"/>
            </a:blip>
            <a:srcRect/>
            <a:stretch>
              <a:fillRect/>
            </a:stretch>
          </p:blipFill>
          <p:spPr bwMode="auto">
            <a:xfrm>
              <a:off x="5216525" y="1835117"/>
              <a:ext cx="592138" cy="438735"/>
            </a:xfrm>
            <a:prstGeom prst="rect">
              <a:avLst/>
            </a:prstGeom>
            <a:noFill/>
            <a:ln w="9525">
              <a:noFill/>
              <a:miter lim="800000"/>
              <a:headEnd/>
              <a:tailEnd/>
            </a:ln>
          </p:spPr>
        </p:pic>
        <p:pic>
          <p:nvPicPr>
            <p:cNvPr id="56" name="Picture 58" descr="Sprawl_stack_2.png"/>
            <p:cNvPicPr>
              <a:picLocks noChangeAspect="1"/>
            </p:cNvPicPr>
            <p:nvPr/>
          </p:nvPicPr>
          <p:blipFill>
            <a:blip r:embed="rId4" cstate="email">
              <a:lum contrast="20000"/>
            </a:blip>
            <a:srcRect/>
            <a:stretch>
              <a:fillRect/>
            </a:stretch>
          </p:blipFill>
          <p:spPr bwMode="auto">
            <a:xfrm>
              <a:off x="7027863" y="1340104"/>
              <a:ext cx="1000125" cy="829233"/>
            </a:xfrm>
            <a:prstGeom prst="rect">
              <a:avLst/>
            </a:prstGeom>
            <a:noFill/>
            <a:ln w="9525">
              <a:noFill/>
              <a:miter lim="800000"/>
              <a:headEnd/>
              <a:tailEnd/>
            </a:ln>
          </p:spPr>
        </p:pic>
        <p:pic>
          <p:nvPicPr>
            <p:cNvPr id="57" name="Picture 59" descr="Sprawl_server_3b.png"/>
            <p:cNvPicPr>
              <a:picLocks noChangeAspect="1"/>
            </p:cNvPicPr>
            <p:nvPr/>
          </p:nvPicPr>
          <p:blipFill>
            <a:blip r:embed="rId5" cstate="email">
              <a:lum contrast="20000"/>
            </a:blip>
            <a:srcRect/>
            <a:stretch>
              <a:fillRect/>
            </a:stretch>
          </p:blipFill>
          <p:spPr bwMode="auto">
            <a:xfrm>
              <a:off x="7986713" y="1906325"/>
              <a:ext cx="590550" cy="439884"/>
            </a:xfrm>
            <a:prstGeom prst="rect">
              <a:avLst/>
            </a:prstGeom>
            <a:noFill/>
            <a:ln w="9525">
              <a:noFill/>
              <a:miter lim="800000"/>
              <a:headEnd/>
              <a:tailEnd/>
            </a:ln>
          </p:spPr>
        </p:pic>
        <p:pic>
          <p:nvPicPr>
            <p:cNvPr id="58" name="Picture 60" descr="Sprawl_server_3b.png"/>
            <p:cNvPicPr>
              <a:picLocks noChangeAspect="1"/>
            </p:cNvPicPr>
            <p:nvPr/>
          </p:nvPicPr>
          <p:blipFill>
            <a:blip r:embed="rId6" cstate="email">
              <a:lum contrast="20000"/>
            </a:blip>
            <a:srcRect/>
            <a:stretch>
              <a:fillRect/>
            </a:stretch>
          </p:blipFill>
          <p:spPr bwMode="auto">
            <a:xfrm>
              <a:off x="7596188" y="1944227"/>
              <a:ext cx="590550" cy="438735"/>
            </a:xfrm>
            <a:prstGeom prst="rect">
              <a:avLst/>
            </a:prstGeom>
            <a:noFill/>
            <a:ln w="9525">
              <a:noFill/>
              <a:miter lim="800000"/>
              <a:headEnd/>
              <a:tailEnd/>
            </a:ln>
          </p:spPr>
        </p:pic>
        <p:pic>
          <p:nvPicPr>
            <p:cNvPr id="59" name="Picture 62" descr="Sprawl_server_row.png"/>
            <p:cNvPicPr>
              <a:picLocks noChangeAspect="1"/>
            </p:cNvPicPr>
            <p:nvPr/>
          </p:nvPicPr>
          <p:blipFill>
            <a:blip r:embed="rId7" cstate="email">
              <a:lum contrast="20000"/>
            </a:blip>
            <a:srcRect/>
            <a:stretch>
              <a:fillRect/>
            </a:stretch>
          </p:blipFill>
          <p:spPr bwMode="auto">
            <a:xfrm>
              <a:off x="7016750" y="2045297"/>
              <a:ext cx="1462088" cy="793628"/>
            </a:xfrm>
            <a:prstGeom prst="rect">
              <a:avLst/>
            </a:prstGeom>
            <a:noFill/>
            <a:ln w="9525">
              <a:noFill/>
              <a:miter lim="800000"/>
              <a:headEnd/>
              <a:tailEnd/>
            </a:ln>
          </p:spPr>
        </p:pic>
        <p:pic>
          <p:nvPicPr>
            <p:cNvPr id="60" name="Picture 63" descr="Sprawl_silo_2.png"/>
            <p:cNvPicPr>
              <a:picLocks noChangeAspect="1"/>
            </p:cNvPicPr>
            <p:nvPr/>
          </p:nvPicPr>
          <p:blipFill>
            <a:blip r:embed="rId8" cstate="email">
              <a:lum contrast="20000"/>
            </a:blip>
            <a:srcRect/>
            <a:stretch>
              <a:fillRect/>
            </a:stretch>
          </p:blipFill>
          <p:spPr bwMode="auto">
            <a:xfrm>
              <a:off x="6376988" y="1801810"/>
              <a:ext cx="1047750" cy="996917"/>
            </a:xfrm>
            <a:prstGeom prst="rect">
              <a:avLst/>
            </a:prstGeom>
            <a:noFill/>
            <a:ln w="9525">
              <a:noFill/>
              <a:miter lim="800000"/>
              <a:headEnd/>
              <a:tailEnd/>
            </a:ln>
          </p:spPr>
        </p:pic>
        <p:pic>
          <p:nvPicPr>
            <p:cNvPr id="61" name="Picture 71" descr="Sprawl_bigStack.png"/>
            <p:cNvPicPr>
              <a:picLocks noChangeAspect="1"/>
            </p:cNvPicPr>
            <p:nvPr/>
          </p:nvPicPr>
          <p:blipFill>
            <a:blip r:embed="rId14" cstate="email">
              <a:lum contrast="20000"/>
            </a:blip>
            <a:srcRect/>
            <a:stretch>
              <a:fillRect/>
            </a:stretch>
          </p:blipFill>
          <p:spPr bwMode="auto">
            <a:xfrm>
              <a:off x="5214938" y="1938484"/>
              <a:ext cx="1552575" cy="1058937"/>
            </a:xfrm>
            <a:prstGeom prst="rect">
              <a:avLst/>
            </a:prstGeom>
            <a:noFill/>
            <a:ln w="9525">
              <a:noFill/>
              <a:miter lim="800000"/>
              <a:headEnd/>
              <a:tailEnd/>
            </a:ln>
          </p:spPr>
        </p:pic>
        <p:pic>
          <p:nvPicPr>
            <p:cNvPr id="62" name="Picture 72" descr="Sprawl_server_3b.png"/>
            <p:cNvPicPr>
              <a:picLocks noChangeAspect="1"/>
            </p:cNvPicPr>
            <p:nvPr/>
          </p:nvPicPr>
          <p:blipFill>
            <a:blip r:embed="rId6" cstate="email">
              <a:lum contrast="20000"/>
            </a:blip>
            <a:srcRect/>
            <a:stretch>
              <a:fillRect/>
            </a:stretch>
          </p:blipFill>
          <p:spPr bwMode="auto">
            <a:xfrm>
              <a:off x="7380288" y="2501260"/>
              <a:ext cx="590550" cy="438735"/>
            </a:xfrm>
            <a:prstGeom prst="rect">
              <a:avLst/>
            </a:prstGeom>
            <a:noFill/>
            <a:ln w="9525">
              <a:noFill/>
              <a:miter lim="800000"/>
              <a:headEnd/>
              <a:tailEnd/>
            </a:ln>
          </p:spPr>
        </p:pic>
        <p:pic>
          <p:nvPicPr>
            <p:cNvPr id="63" name="Picture 73" descr="Sprawl_server_3a.png"/>
            <p:cNvPicPr>
              <a:picLocks noChangeAspect="1"/>
            </p:cNvPicPr>
            <p:nvPr/>
          </p:nvPicPr>
          <p:blipFill>
            <a:blip r:embed="rId9" cstate="email">
              <a:lum contrast="20000"/>
            </a:blip>
            <a:srcRect/>
            <a:stretch>
              <a:fillRect/>
            </a:stretch>
          </p:blipFill>
          <p:spPr bwMode="auto">
            <a:xfrm>
              <a:off x="5057775" y="2726370"/>
              <a:ext cx="530225" cy="420359"/>
            </a:xfrm>
            <a:prstGeom prst="rect">
              <a:avLst/>
            </a:prstGeom>
            <a:noFill/>
            <a:ln w="9525">
              <a:noFill/>
              <a:miter lim="800000"/>
              <a:headEnd/>
              <a:tailEnd/>
            </a:ln>
          </p:spPr>
        </p:pic>
        <p:pic>
          <p:nvPicPr>
            <p:cNvPr id="64" name="Picture 80" descr="Sprawl_server_3a.png"/>
            <p:cNvPicPr>
              <a:picLocks noChangeAspect="1"/>
            </p:cNvPicPr>
            <p:nvPr/>
          </p:nvPicPr>
          <p:blipFill>
            <a:blip r:embed="rId9" cstate="email">
              <a:lum contrast="20000"/>
            </a:blip>
            <a:srcRect/>
            <a:stretch>
              <a:fillRect/>
            </a:stretch>
          </p:blipFill>
          <p:spPr bwMode="auto">
            <a:xfrm>
              <a:off x="7135813" y="2617260"/>
              <a:ext cx="530225" cy="420359"/>
            </a:xfrm>
            <a:prstGeom prst="rect">
              <a:avLst/>
            </a:prstGeom>
            <a:noFill/>
            <a:ln w="9525">
              <a:noFill/>
              <a:miter lim="800000"/>
              <a:headEnd/>
              <a:tailEnd/>
            </a:ln>
          </p:spPr>
        </p:pic>
        <p:pic>
          <p:nvPicPr>
            <p:cNvPr id="65" name="Picture 81" descr="Sprawl_server_3b.png"/>
            <p:cNvPicPr>
              <a:picLocks noChangeAspect="1"/>
            </p:cNvPicPr>
            <p:nvPr/>
          </p:nvPicPr>
          <p:blipFill>
            <a:blip r:embed="rId6" cstate="email">
              <a:lum contrast="20000"/>
            </a:blip>
            <a:srcRect/>
            <a:stretch>
              <a:fillRect/>
            </a:stretch>
          </p:blipFill>
          <p:spPr bwMode="auto">
            <a:xfrm>
              <a:off x="7443788" y="1884504"/>
              <a:ext cx="590550" cy="438735"/>
            </a:xfrm>
            <a:prstGeom prst="rect">
              <a:avLst/>
            </a:prstGeom>
            <a:noFill/>
            <a:ln w="9525">
              <a:noFill/>
              <a:miter lim="800000"/>
              <a:headEnd/>
              <a:tailEnd/>
            </a:ln>
          </p:spPr>
        </p:pic>
        <p:pic>
          <p:nvPicPr>
            <p:cNvPr id="66" name="Picture 82" descr="Sprawl_stack_3.png"/>
            <p:cNvPicPr>
              <a:picLocks noChangeAspect="1"/>
            </p:cNvPicPr>
            <p:nvPr/>
          </p:nvPicPr>
          <p:blipFill>
            <a:blip r:embed="rId16" cstate="email">
              <a:lum contrast="20000"/>
            </a:blip>
            <a:srcRect/>
            <a:stretch>
              <a:fillRect/>
            </a:stretch>
          </p:blipFill>
          <p:spPr bwMode="auto">
            <a:xfrm>
              <a:off x="7340600" y="2849262"/>
              <a:ext cx="1036638" cy="630538"/>
            </a:xfrm>
            <a:prstGeom prst="rect">
              <a:avLst/>
            </a:prstGeom>
            <a:noFill/>
            <a:ln w="9525">
              <a:noFill/>
              <a:miter lim="800000"/>
              <a:headEnd/>
              <a:tailEnd/>
            </a:ln>
          </p:spPr>
        </p:pic>
        <p:pic>
          <p:nvPicPr>
            <p:cNvPr id="67" name="Picture 86" descr="Sprawl_server_3b.png"/>
            <p:cNvPicPr>
              <a:picLocks noChangeAspect="1"/>
            </p:cNvPicPr>
            <p:nvPr/>
          </p:nvPicPr>
          <p:blipFill>
            <a:blip r:embed="rId6" cstate="email">
              <a:lum contrast="20000"/>
            </a:blip>
            <a:srcRect/>
            <a:stretch>
              <a:fillRect/>
            </a:stretch>
          </p:blipFill>
          <p:spPr bwMode="auto">
            <a:xfrm>
              <a:off x="4959350" y="1782285"/>
              <a:ext cx="590550" cy="438735"/>
            </a:xfrm>
            <a:prstGeom prst="rect">
              <a:avLst/>
            </a:prstGeom>
            <a:noFill/>
            <a:ln w="9525">
              <a:noFill/>
              <a:miter lim="800000"/>
              <a:headEnd/>
              <a:tailEnd/>
            </a:ln>
          </p:spPr>
        </p:pic>
        <p:pic>
          <p:nvPicPr>
            <p:cNvPr id="68" name="Picture 89" descr="Sprawl_silo_ppl.png"/>
            <p:cNvPicPr>
              <a:picLocks noChangeAspect="1"/>
            </p:cNvPicPr>
            <p:nvPr/>
          </p:nvPicPr>
          <p:blipFill>
            <a:blip r:embed="rId25" cstate="email">
              <a:lum contrast="20000"/>
            </a:blip>
            <a:srcRect/>
            <a:stretch>
              <a:fillRect/>
            </a:stretch>
          </p:blipFill>
          <p:spPr bwMode="auto">
            <a:xfrm>
              <a:off x="8377238" y="1307946"/>
              <a:ext cx="652588" cy="833827"/>
            </a:xfrm>
            <a:prstGeom prst="rect">
              <a:avLst/>
            </a:prstGeom>
            <a:noFill/>
            <a:ln w="9525">
              <a:noFill/>
              <a:miter lim="800000"/>
              <a:headEnd/>
              <a:tailEnd/>
            </a:ln>
          </p:spPr>
        </p:pic>
        <p:pic>
          <p:nvPicPr>
            <p:cNvPr id="69" name="Picture 61" descr="Sprawl_bigStack.png"/>
            <p:cNvPicPr>
              <a:picLocks noChangeAspect="1"/>
            </p:cNvPicPr>
            <p:nvPr/>
          </p:nvPicPr>
          <p:blipFill>
            <a:blip r:embed="rId26" cstate="email">
              <a:lum contrast="20000"/>
            </a:blip>
            <a:srcRect/>
            <a:stretch>
              <a:fillRect/>
            </a:stretch>
          </p:blipFill>
          <p:spPr bwMode="auto">
            <a:xfrm>
              <a:off x="8201025" y="1804107"/>
              <a:ext cx="828801" cy="1060085"/>
            </a:xfrm>
            <a:prstGeom prst="rect">
              <a:avLst/>
            </a:prstGeom>
            <a:noFill/>
            <a:ln w="9525">
              <a:noFill/>
              <a:miter lim="800000"/>
              <a:headEnd/>
              <a:tailEnd/>
            </a:ln>
          </p:spPr>
        </p:pic>
        <p:pic>
          <p:nvPicPr>
            <p:cNvPr id="70" name="Picture 77" descr="Sprawl_bigStack.png"/>
            <p:cNvPicPr>
              <a:picLocks noChangeAspect="1"/>
            </p:cNvPicPr>
            <p:nvPr/>
          </p:nvPicPr>
          <p:blipFill>
            <a:blip r:embed="rId12" cstate="email">
              <a:lum contrast="20000"/>
            </a:blip>
            <a:srcRect/>
            <a:stretch>
              <a:fillRect/>
            </a:stretch>
          </p:blipFill>
          <p:spPr bwMode="auto">
            <a:xfrm>
              <a:off x="7780338" y="2275001"/>
              <a:ext cx="1030288" cy="702895"/>
            </a:xfrm>
            <a:prstGeom prst="rect">
              <a:avLst/>
            </a:prstGeom>
            <a:noFill/>
            <a:ln w="9525">
              <a:noFill/>
              <a:miter lim="800000"/>
              <a:headEnd/>
              <a:tailEnd/>
            </a:ln>
          </p:spPr>
        </p:pic>
        <p:pic>
          <p:nvPicPr>
            <p:cNvPr id="71" name="Picture 78" descr="Sprawl_server_3b.png"/>
            <p:cNvPicPr>
              <a:picLocks noChangeAspect="1"/>
            </p:cNvPicPr>
            <p:nvPr/>
          </p:nvPicPr>
          <p:blipFill>
            <a:blip r:embed="rId27" cstate="email">
              <a:lum contrast="20000"/>
            </a:blip>
            <a:srcRect/>
            <a:stretch>
              <a:fillRect/>
            </a:stretch>
          </p:blipFill>
          <p:spPr bwMode="auto">
            <a:xfrm>
              <a:off x="8789988" y="2698805"/>
              <a:ext cx="239838" cy="438735"/>
            </a:xfrm>
            <a:prstGeom prst="rect">
              <a:avLst/>
            </a:prstGeom>
            <a:noFill/>
            <a:ln w="9525">
              <a:noFill/>
              <a:miter lim="800000"/>
              <a:headEnd/>
              <a:tailEnd/>
            </a:ln>
          </p:spPr>
        </p:pic>
        <p:pic>
          <p:nvPicPr>
            <p:cNvPr id="72" name="Picture 79" descr="Sprawl_server_3a.png"/>
            <p:cNvPicPr>
              <a:picLocks noChangeAspect="1"/>
            </p:cNvPicPr>
            <p:nvPr/>
          </p:nvPicPr>
          <p:blipFill>
            <a:blip r:embed="rId9" cstate="email">
              <a:lum contrast="20000"/>
            </a:blip>
            <a:srcRect/>
            <a:stretch>
              <a:fillRect/>
            </a:stretch>
          </p:blipFill>
          <p:spPr bwMode="auto">
            <a:xfrm>
              <a:off x="8483600" y="2819400"/>
              <a:ext cx="530225" cy="420359"/>
            </a:xfrm>
            <a:prstGeom prst="rect">
              <a:avLst/>
            </a:prstGeom>
            <a:noFill/>
            <a:ln w="9525">
              <a:noFill/>
              <a:miter lim="800000"/>
              <a:headEnd/>
              <a:tailEnd/>
            </a:ln>
          </p:spPr>
        </p:pic>
        <p:pic>
          <p:nvPicPr>
            <p:cNvPr id="73" name="Picture 93" descr="Sprawl_stack_grn.png"/>
            <p:cNvPicPr>
              <a:picLocks noChangeAspect="1"/>
            </p:cNvPicPr>
            <p:nvPr/>
          </p:nvPicPr>
          <p:blipFill>
            <a:blip r:embed="rId18" cstate="email">
              <a:lum contrast="20000"/>
            </a:blip>
            <a:srcRect/>
            <a:stretch>
              <a:fillRect/>
            </a:stretch>
          </p:blipFill>
          <p:spPr bwMode="auto">
            <a:xfrm>
              <a:off x="6216650" y="2602330"/>
              <a:ext cx="987425" cy="837272"/>
            </a:xfrm>
            <a:prstGeom prst="rect">
              <a:avLst/>
            </a:prstGeom>
            <a:noFill/>
            <a:ln w="9525">
              <a:noFill/>
              <a:miter lim="800000"/>
              <a:headEnd/>
              <a:tailEnd/>
            </a:ln>
          </p:spPr>
        </p:pic>
      </p:grpSp>
      <p:grpSp>
        <p:nvGrpSpPr>
          <p:cNvPr id="8" name="Group 149"/>
          <p:cNvGrpSpPr>
            <a:grpSpLocks/>
          </p:cNvGrpSpPr>
          <p:nvPr/>
        </p:nvGrpSpPr>
        <p:grpSpPr bwMode="auto">
          <a:xfrm>
            <a:off x="2895604" y="2495551"/>
            <a:ext cx="4082949" cy="2647949"/>
            <a:chOff x="4629150" y="516065"/>
            <a:chExt cx="5126038" cy="2804616"/>
          </a:xfrm>
        </p:grpSpPr>
        <p:pic>
          <p:nvPicPr>
            <p:cNvPr id="75" name="Picture 43" descr="Sprawl_server_3b.png"/>
            <p:cNvPicPr>
              <a:picLocks noChangeAspect="1"/>
            </p:cNvPicPr>
            <p:nvPr/>
          </p:nvPicPr>
          <p:blipFill>
            <a:blip r:embed="rId6" cstate="email">
              <a:lum contrast="20000"/>
            </a:blip>
            <a:srcRect/>
            <a:stretch>
              <a:fillRect/>
            </a:stretch>
          </p:blipFill>
          <p:spPr bwMode="auto">
            <a:xfrm>
              <a:off x="5900738" y="804893"/>
              <a:ext cx="590550" cy="438735"/>
            </a:xfrm>
            <a:prstGeom prst="rect">
              <a:avLst/>
            </a:prstGeom>
            <a:noFill/>
            <a:ln w="9525">
              <a:noFill/>
              <a:miter lim="800000"/>
              <a:headEnd/>
              <a:tailEnd/>
            </a:ln>
          </p:spPr>
        </p:pic>
        <p:pic>
          <p:nvPicPr>
            <p:cNvPr id="76" name="Picture 45" descr="Sprawl_stack_2.png"/>
            <p:cNvPicPr>
              <a:picLocks noChangeAspect="1"/>
            </p:cNvPicPr>
            <p:nvPr/>
          </p:nvPicPr>
          <p:blipFill>
            <a:blip r:embed="rId21" cstate="email">
              <a:lum contrast="20000"/>
            </a:blip>
            <a:srcRect/>
            <a:stretch>
              <a:fillRect/>
            </a:stretch>
          </p:blipFill>
          <p:spPr bwMode="auto">
            <a:xfrm>
              <a:off x="6426758" y="516065"/>
              <a:ext cx="998538" cy="829233"/>
            </a:xfrm>
            <a:prstGeom prst="rect">
              <a:avLst/>
            </a:prstGeom>
            <a:noFill/>
            <a:ln w="9525">
              <a:noFill/>
              <a:miter lim="800000"/>
              <a:headEnd/>
              <a:tailEnd/>
            </a:ln>
          </p:spPr>
        </p:pic>
        <p:pic>
          <p:nvPicPr>
            <p:cNvPr id="77" name="Picture 92" descr="Sprawl_silo_ppl_tall.png"/>
            <p:cNvPicPr>
              <a:picLocks noChangeAspect="1"/>
            </p:cNvPicPr>
            <p:nvPr/>
          </p:nvPicPr>
          <p:blipFill>
            <a:blip r:embed="rId19" cstate="email">
              <a:lum contrast="20000"/>
            </a:blip>
            <a:srcRect/>
            <a:stretch>
              <a:fillRect/>
            </a:stretch>
          </p:blipFill>
          <p:spPr bwMode="auto">
            <a:xfrm>
              <a:off x="6176963" y="904815"/>
              <a:ext cx="1017588" cy="975095"/>
            </a:xfrm>
            <a:prstGeom prst="rect">
              <a:avLst/>
            </a:prstGeom>
            <a:noFill/>
            <a:ln w="9525">
              <a:noFill/>
              <a:miter lim="800000"/>
              <a:headEnd/>
              <a:tailEnd/>
            </a:ln>
          </p:spPr>
        </p:pic>
        <p:pic>
          <p:nvPicPr>
            <p:cNvPr id="78" name="Picture 44" descr="Sprawl_server_3b.png"/>
            <p:cNvPicPr>
              <a:picLocks noChangeAspect="1"/>
            </p:cNvPicPr>
            <p:nvPr/>
          </p:nvPicPr>
          <p:blipFill>
            <a:blip r:embed="rId6" cstate="email">
              <a:lum contrast="20000"/>
            </a:blip>
            <a:srcRect/>
            <a:stretch>
              <a:fillRect/>
            </a:stretch>
          </p:blipFill>
          <p:spPr bwMode="auto">
            <a:xfrm>
              <a:off x="5106988" y="916300"/>
              <a:ext cx="590550" cy="438735"/>
            </a:xfrm>
            <a:prstGeom prst="rect">
              <a:avLst/>
            </a:prstGeom>
            <a:noFill/>
            <a:ln w="9525">
              <a:noFill/>
              <a:miter lim="800000"/>
              <a:headEnd/>
              <a:tailEnd/>
            </a:ln>
          </p:spPr>
        </p:pic>
        <p:pic>
          <p:nvPicPr>
            <p:cNvPr id="79" name="Picture 46" descr="Sprawl_silo_3.png"/>
            <p:cNvPicPr>
              <a:picLocks noChangeAspect="1"/>
            </p:cNvPicPr>
            <p:nvPr/>
          </p:nvPicPr>
          <p:blipFill>
            <a:blip r:embed="rId23" cstate="email">
              <a:lum contrast="20000"/>
            </a:blip>
            <a:srcRect/>
            <a:stretch>
              <a:fillRect/>
            </a:stretch>
          </p:blipFill>
          <p:spPr bwMode="auto">
            <a:xfrm>
              <a:off x="7186613" y="746319"/>
              <a:ext cx="1009650" cy="856797"/>
            </a:xfrm>
            <a:prstGeom prst="rect">
              <a:avLst/>
            </a:prstGeom>
            <a:noFill/>
            <a:ln w="9525">
              <a:noFill/>
              <a:miter lim="800000"/>
              <a:headEnd/>
              <a:tailEnd/>
            </a:ln>
          </p:spPr>
        </p:pic>
        <p:pic>
          <p:nvPicPr>
            <p:cNvPr id="80" name="Picture 47" descr="Sprawl_server_3a.png"/>
            <p:cNvPicPr>
              <a:picLocks noChangeAspect="1"/>
            </p:cNvPicPr>
            <p:nvPr/>
          </p:nvPicPr>
          <p:blipFill>
            <a:blip r:embed="rId24" cstate="email">
              <a:lum contrast="20000"/>
            </a:blip>
            <a:srcRect/>
            <a:stretch>
              <a:fillRect/>
            </a:stretch>
          </p:blipFill>
          <p:spPr bwMode="auto">
            <a:xfrm>
              <a:off x="8270875" y="831309"/>
              <a:ext cx="528638" cy="420359"/>
            </a:xfrm>
            <a:prstGeom prst="rect">
              <a:avLst/>
            </a:prstGeom>
            <a:noFill/>
            <a:ln w="9525">
              <a:noFill/>
              <a:miter lim="800000"/>
              <a:headEnd/>
              <a:tailEnd/>
            </a:ln>
          </p:spPr>
        </p:pic>
        <p:pic>
          <p:nvPicPr>
            <p:cNvPr id="81" name="Picture 48" descr="Sprawl_server_3b.png"/>
            <p:cNvPicPr>
              <a:picLocks noChangeAspect="1"/>
            </p:cNvPicPr>
            <p:nvPr/>
          </p:nvPicPr>
          <p:blipFill>
            <a:blip r:embed="rId6" cstate="email">
              <a:lum contrast="20000"/>
            </a:blip>
            <a:srcRect/>
            <a:stretch>
              <a:fillRect/>
            </a:stretch>
          </p:blipFill>
          <p:spPr bwMode="auto">
            <a:xfrm>
              <a:off x="8186738" y="1032300"/>
              <a:ext cx="590550" cy="438735"/>
            </a:xfrm>
            <a:prstGeom prst="rect">
              <a:avLst/>
            </a:prstGeom>
            <a:noFill/>
            <a:ln w="9525">
              <a:noFill/>
              <a:miter lim="800000"/>
              <a:headEnd/>
              <a:tailEnd/>
            </a:ln>
          </p:spPr>
        </p:pic>
        <p:pic>
          <p:nvPicPr>
            <p:cNvPr id="82" name="Picture 49" descr="Sprawl_bigStack.png"/>
            <p:cNvPicPr>
              <a:picLocks noChangeAspect="1"/>
            </p:cNvPicPr>
            <p:nvPr/>
          </p:nvPicPr>
          <p:blipFill>
            <a:blip r:embed="rId3" cstate="email">
              <a:lum contrast="20000"/>
            </a:blip>
            <a:srcRect/>
            <a:stretch>
              <a:fillRect/>
            </a:stretch>
          </p:blipFill>
          <p:spPr bwMode="auto">
            <a:xfrm>
              <a:off x="7778750" y="1221807"/>
              <a:ext cx="1031875" cy="702895"/>
            </a:xfrm>
            <a:prstGeom prst="rect">
              <a:avLst/>
            </a:prstGeom>
            <a:noFill/>
            <a:ln w="9525">
              <a:noFill/>
              <a:miter lim="800000"/>
              <a:headEnd/>
              <a:tailEnd/>
            </a:ln>
          </p:spPr>
        </p:pic>
        <p:pic>
          <p:nvPicPr>
            <p:cNvPr id="83" name="Picture 51" descr="Sprawl_server_3b.png"/>
            <p:cNvPicPr>
              <a:picLocks noChangeAspect="1"/>
            </p:cNvPicPr>
            <p:nvPr/>
          </p:nvPicPr>
          <p:blipFill>
            <a:blip r:embed="rId6" cstate="email">
              <a:lum contrast="20000"/>
            </a:blip>
            <a:srcRect/>
            <a:stretch>
              <a:fillRect/>
            </a:stretch>
          </p:blipFill>
          <p:spPr bwMode="auto">
            <a:xfrm>
              <a:off x="5678488" y="933528"/>
              <a:ext cx="590550" cy="438735"/>
            </a:xfrm>
            <a:prstGeom prst="rect">
              <a:avLst/>
            </a:prstGeom>
            <a:noFill/>
            <a:ln w="9525">
              <a:noFill/>
              <a:miter lim="800000"/>
              <a:headEnd/>
              <a:tailEnd/>
            </a:ln>
          </p:spPr>
        </p:pic>
        <p:pic>
          <p:nvPicPr>
            <p:cNvPr id="84" name="Picture 53" descr="Sprawl_server_row.png"/>
            <p:cNvPicPr>
              <a:picLocks noChangeAspect="1"/>
            </p:cNvPicPr>
            <p:nvPr/>
          </p:nvPicPr>
          <p:blipFill>
            <a:blip r:embed="rId20" cstate="email">
              <a:lum contrast="20000"/>
            </a:blip>
            <a:srcRect/>
            <a:stretch>
              <a:fillRect/>
            </a:stretch>
          </p:blipFill>
          <p:spPr bwMode="auto">
            <a:xfrm>
              <a:off x="5049838" y="947310"/>
              <a:ext cx="1462088" cy="875173"/>
            </a:xfrm>
            <a:prstGeom prst="rect">
              <a:avLst/>
            </a:prstGeom>
            <a:noFill/>
            <a:ln w="9525">
              <a:noFill/>
              <a:miter lim="800000"/>
              <a:headEnd/>
              <a:tailEnd/>
            </a:ln>
          </p:spPr>
        </p:pic>
        <p:pic>
          <p:nvPicPr>
            <p:cNvPr id="85" name="Picture 54" descr="Sprawl_stack_2.png"/>
            <p:cNvPicPr>
              <a:picLocks noChangeAspect="1"/>
            </p:cNvPicPr>
            <p:nvPr/>
          </p:nvPicPr>
          <p:blipFill>
            <a:blip r:embed="rId21" cstate="email">
              <a:lum contrast="20000"/>
            </a:blip>
            <a:srcRect/>
            <a:stretch>
              <a:fillRect/>
            </a:stretch>
          </p:blipFill>
          <p:spPr bwMode="auto">
            <a:xfrm>
              <a:off x="5621338" y="1358481"/>
              <a:ext cx="998538" cy="829233"/>
            </a:xfrm>
            <a:prstGeom prst="rect">
              <a:avLst/>
            </a:prstGeom>
            <a:noFill/>
            <a:ln w="9525">
              <a:noFill/>
              <a:miter lim="800000"/>
              <a:headEnd/>
              <a:tailEnd/>
            </a:ln>
          </p:spPr>
        </p:pic>
        <p:pic>
          <p:nvPicPr>
            <p:cNvPr id="86" name="Picture 56" descr="Sprawl_silo_2.png"/>
            <p:cNvPicPr>
              <a:picLocks noChangeAspect="1"/>
            </p:cNvPicPr>
            <p:nvPr/>
          </p:nvPicPr>
          <p:blipFill>
            <a:blip r:embed="rId8" cstate="email">
              <a:lum contrast="20000"/>
            </a:blip>
            <a:srcRect/>
            <a:stretch>
              <a:fillRect/>
            </a:stretch>
          </p:blipFill>
          <p:spPr bwMode="auto">
            <a:xfrm>
              <a:off x="4629150" y="1007033"/>
              <a:ext cx="1049338" cy="996917"/>
            </a:xfrm>
            <a:prstGeom prst="rect">
              <a:avLst/>
            </a:prstGeom>
            <a:noFill/>
            <a:ln w="9525">
              <a:noFill/>
              <a:miter lim="800000"/>
              <a:headEnd/>
              <a:tailEnd/>
            </a:ln>
          </p:spPr>
        </p:pic>
        <p:pic>
          <p:nvPicPr>
            <p:cNvPr id="87" name="Picture 57" descr="Sprawl_server_3b.png"/>
            <p:cNvPicPr>
              <a:picLocks noChangeAspect="1"/>
            </p:cNvPicPr>
            <p:nvPr/>
          </p:nvPicPr>
          <p:blipFill>
            <a:blip r:embed="rId22" cstate="email">
              <a:lum contrast="20000"/>
            </a:blip>
            <a:srcRect/>
            <a:stretch>
              <a:fillRect/>
            </a:stretch>
          </p:blipFill>
          <p:spPr bwMode="auto">
            <a:xfrm>
              <a:off x="5216525" y="1835117"/>
              <a:ext cx="592138" cy="438735"/>
            </a:xfrm>
            <a:prstGeom prst="rect">
              <a:avLst/>
            </a:prstGeom>
            <a:noFill/>
            <a:ln w="9525">
              <a:noFill/>
              <a:miter lim="800000"/>
              <a:headEnd/>
              <a:tailEnd/>
            </a:ln>
          </p:spPr>
        </p:pic>
        <p:pic>
          <p:nvPicPr>
            <p:cNvPr id="88" name="Picture 58" descr="Sprawl_stack_2.png"/>
            <p:cNvPicPr>
              <a:picLocks noChangeAspect="1"/>
            </p:cNvPicPr>
            <p:nvPr/>
          </p:nvPicPr>
          <p:blipFill>
            <a:blip r:embed="rId4" cstate="email">
              <a:lum contrast="20000"/>
            </a:blip>
            <a:srcRect/>
            <a:stretch>
              <a:fillRect/>
            </a:stretch>
          </p:blipFill>
          <p:spPr bwMode="auto">
            <a:xfrm>
              <a:off x="7027863" y="1340104"/>
              <a:ext cx="1000125" cy="829233"/>
            </a:xfrm>
            <a:prstGeom prst="rect">
              <a:avLst/>
            </a:prstGeom>
            <a:noFill/>
            <a:ln w="9525">
              <a:noFill/>
              <a:miter lim="800000"/>
              <a:headEnd/>
              <a:tailEnd/>
            </a:ln>
          </p:spPr>
        </p:pic>
        <p:pic>
          <p:nvPicPr>
            <p:cNvPr id="89" name="Picture 59" descr="Sprawl_server_3b.png"/>
            <p:cNvPicPr>
              <a:picLocks noChangeAspect="1"/>
            </p:cNvPicPr>
            <p:nvPr/>
          </p:nvPicPr>
          <p:blipFill>
            <a:blip r:embed="rId5" cstate="email">
              <a:lum contrast="20000"/>
            </a:blip>
            <a:srcRect/>
            <a:stretch>
              <a:fillRect/>
            </a:stretch>
          </p:blipFill>
          <p:spPr bwMode="auto">
            <a:xfrm>
              <a:off x="7986713" y="1906325"/>
              <a:ext cx="590550" cy="439884"/>
            </a:xfrm>
            <a:prstGeom prst="rect">
              <a:avLst/>
            </a:prstGeom>
            <a:noFill/>
            <a:ln w="9525">
              <a:noFill/>
              <a:miter lim="800000"/>
              <a:headEnd/>
              <a:tailEnd/>
            </a:ln>
          </p:spPr>
        </p:pic>
        <p:pic>
          <p:nvPicPr>
            <p:cNvPr id="90" name="Picture 60" descr="Sprawl_server_3b.png"/>
            <p:cNvPicPr>
              <a:picLocks noChangeAspect="1"/>
            </p:cNvPicPr>
            <p:nvPr/>
          </p:nvPicPr>
          <p:blipFill>
            <a:blip r:embed="rId6" cstate="email">
              <a:lum contrast="20000"/>
            </a:blip>
            <a:srcRect/>
            <a:stretch>
              <a:fillRect/>
            </a:stretch>
          </p:blipFill>
          <p:spPr bwMode="auto">
            <a:xfrm>
              <a:off x="7596188" y="1944227"/>
              <a:ext cx="590550" cy="438735"/>
            </a:xfrm>
            <a:prstGeom prst="rect">
              <a:avLst/>
            </a:prstGeom>
            <a:noFill/>
            <a:ln w="9525">
              <a:noFill/>
              <a:miter lim="800000"/>
              <a:headEnd/>
              <a:tailEnd/>
            </a:ln>
          </p:spPr>
        </p:pic>
        <p:pic>
          <p:nvPicPr>
            <p:cNvPr id="91" name="Picture 62" descr="Sprawl_server_row.png"/>
            <p:cNvPicPr>
              <a:picLocks noChangeAspect="1"/>
            </p:cNvPicPr>
            <p:nvPr/>
          </p:nvPicPr>
          <p:blipFill>
            <a:blip r:embed="rId7" cstate="email">
              <a:lum contrast="20000"/>
            </a:blip>
            <a:srcRect/>
            <a:stretch>
              <a:fillRect/>
            </a:stretch>
          </p:blipFill>
          <p:spPr bwMode="auto">
            <a:xfrm>
              <a:off x="7016750" y="2045297"/>
              <a:ext cx="1462088" cy="793628"/>
            </a:xfrm>
            <a:prstGeom prst="rect">
              <a:avLst/>
            </a:prstGeom>
            <a:noFill/>
            <a:ln w="9525">
              <a:noFill/>
              <a:miter lim="800000"/>
              <a:headEnd/>
              <a:tailEnd/>
            </a:ln>
          </p:spPr>
        </p:pic>
        <p:pic>
          <p:nvPicPr>
            <p:cNvPr id="92" name="Picture 63" descr="Sprawl_silo_2.png"/>
            <p:cNvPicPr>
              <a:picLocks noChangeAspect="1"/>
            </p:cNvPicPr>
            <p:nvPr/>
          </p:nvPicPr>
          <p:blipFill>
            <a:blip r:embed="rId8" cstate="email">
              <a:lum contrast="20000"/>
            </a:blip>
            <a:srcRect/>
            <a:stretch>
              <a:fillRect/>
            </a:stretch>
          </p:blipFill>
          <p:spPr bwMode="auto">
            <a:xfrm>
              <a:off x="6376988" y="1801810"/>
              <a:ext cx="1047750" cy="996917"/>
            </a:xfrm>
            <a:prstGeom prst="rect">
              <a:avLst/>
            </a:prstGeom>
            <a:noFill/>
            <a:ln w="9525">
              <a:noFill/>
              <a:miter lim="800000"/>
              <a:headEnd/>
              <a:tailEnd/>
            </a:ln>
          </p:spPr>
        </p:pic>
        <p:pic>
          <p:nvPicPr>
            <p:cNvPr id="93" name="Picture 71" descr="Sprawl_bigStack.png"/>
            <p:cNvPicPr>
              <a:picLocks noChangeAspect="1"/>
            </p:cNvPicPr>
            <p:nvPr/>
          </p:nvPicPr>
          <p:blipFill>
            <a:blip r:embed="rId14" cstate="email">
              <a:lum contrast="20000"/>
            </a:blip>
            <a:srcRect/>
            <a:stretch>
              <a:fillRect/>
            </a:stretch>
          </p:blipFill>
          <p:spPr bwMode="auto">
            <a:xfrm>
              <a:off x="5214938" y="1938484"/>
              <a:ext cx="1552575" cy="1058937"/>
            </a:xfrm>
            <a:prstGeom prst="rect">
              <a:avLst/>
            </a:prstGeom>
            <a:noFill/>
            <a:ln w="9525">
              <a:noFill/>
              <a:miter lim="800000"/>
              <a:headEnd/>
              <a:tailEnd/>
            </a:ln>
          </p:spPr>
        </p:pic>
        <p:pic>
          <p:nvPicPr>
            <p:cNvPr id="94" name="Picture 72" descr="Sprawl_server_3b.png"/>
            <p:cNvPicPr>
              <a:picLocks noChangeAspect="1"/>
            </p:cNvPicPr>
            <p:nvPr/>
          </p:nvPicPr>
          <p:blipFill>
            <a:blip r:embed="rId6" cstate="email">
              <a:lum contrast="20000"/>
            </a:blip>
            <a:srcRect/>
            <a:stretch>
              <a:fillRect/>
            </a:stretch>
          </p:blipFill>
          <p:spPr bwMode="auto">
            <a:xfrm>
              <a:off x="7380288" y="2501260"/>
              <a:ext cx="590550" cy="438735"/>
            </a:xfrm>
            <a:prstGeom prst="rect">
              <a:avLst/>
            </a:prstGeom>
            <a:noFill/>
            <a:ln w="9525">
              <a:noFill/>
              <a:miter lim="800000"/>
              <a:headEnd/>
              <a:tailEnd/>
            </a:ln>
          </p:spPr>
        </p:pic>
        <p:pic>
          <p:nvPicPr>
            <p:cNvPr id="95" name="Picture 73" descr="Sprawl_server_3a.png"/>
            <p:cNvPicPr>
              <a:picLocks noChangeAspect="1"/>
            </p:cNvPicPr>
            <p:nvPr/>
          </p:nvPicPr>
          <p:blipFill>
            <a:blip r:embed="rId9" cstate="email">
              <a:lum contrast="20000"/>
            </a:blip>
            <a:srcRect/>
            <a:stretch>
              <a:fillRect/>
            </a:stretch>
          </p:blipFill>
          <p:spPr bwMode="auto">
            <a:xfrm>
              <a:off x="5057775" y="2726370"/>
              <a:ext cx="530225" cy="420359"/>
            </a:xfrm>
            <a:prstGeom prst="rect">
              <a:avLst/>
            </a:prstGeom>
            <a:noFill/>
            <a:ln w="9525">
              <a:noFill/>
              <a:miter lim="800000"/>
              <a:headEnd/>
              <a:tailEnd/>
            </a:ln>
          </p:spPr>
        </p:pic>
        <p:pic>
          <p:nvPicPr>
            <p:cNvPr id="96" name="Picture 80" descr="Sprawl_server_3a.png"/>
            <p:cNvPicPr>
              <a:picLocks noChangeAspect="1"/>
            </p:cNvPicPr>
            <p:nvPr/>
          </p:nvPicPr>
          <p:blipFill>
            <a:blip r:embed="rId9" cstate="email">
              <a:lum contrast="20000"/>
            </a:blip>
            <a:srcRect/>
            <a:stretch>
              <a:fillRect/>
            </a:stretch>
          </p:blipFill>
          <p:spPr bwMode="auto">
            <a:xfrm>
              <a:off x="7135813" y="2617260"/>
              <a:ext cx="530225" cy="420359"/>
            </a:xfrm>
            <a:prstGeom prst="rect">
              <a:avLst/>
            </a:prstGeom>
            <a:noFill/>
            <a:ln w="9525">
              <a:noFill/>
              <a:miter lim="800000"/>
              <a:headEnd/>
              <a:tailEnd/>
            </a:ln>
          </p:spPr>
        </p:pic>
        <p:pic>
          <p:nvPicPr>
            <p:cNvPr id="97" name="Picture 81" descr="Sprawl_server_3b.png"/>
            <p:cNvPicPr>
              <a:picLocks noChangeAspect="1"/>
            </p:cNvPicPr>
            <p:nvPr/>
          </p:nvPicPr>
          <p:blipFill>
            <a:blip r:embed="rId6" cstate="email">
              <a:lum contrast="20000"/>
            </a:blip>
            <a:srcRect/>
            <a:stretch>
              <a:fillRect/>
            </a:stretch>
          </p:blipFill>
          <p:spPr bwMode="auto">
            <a:xfrm>
              <a:off x="7443788" y="1884504"/>
              <a:ext cx="590550" cy="438735"/>
            </a:xfrm>
            <a:prstGeom prst="rect">
              <a:avLst/>
            </a:prstGeom>
            <a:noFill/>
            <a:ln w="9525">
              <a:noFill/>
              <a:miter lim="800000"/>
              <a:headEnd/>
              <a:tailEnd/>
            </a:ln>
          </p:spPr>
        </p:pic>
        <p:pic>
          <p:nvPicPr>
            <p:cNvPr id="98" name="Picture 82" descr="Sprawl_stack_3.png"/>
            <p:cNvPicPr>
              <a:picLocks noChangeAspect="1"/>
            </p:cNvPicPr>
            <p:nvPr/>
          </p:nvPicPr>
          <p:blipFill>
            <a:blip r:embed="rId28" cstate="email">
              <a:lum contrast="20000"/>
            </a:blip>
            <a:srcRect/>
            <a:stretch>
              <a:fillRect/>
            </a:stretch>
          </p:blipFill>
          <p:spPr bwMode="auto">
            <a:xfrm>
              <a:off x="7340601" y="2849262"/>
              <a:ext cx="1036638" cy="471419"/>
            </a:xfrm>
            <a:prstGeom prst="rect">
              <a:avLst/>
            </a:prstGeom>
            <a:noFill/>
            <a:ln w="9525">
              <a:noFill/>
              <a:miter lim="800000"/>
              <a:headEnd/>
              <a:tailEnd/>
            </a:ln>
          </p:spPr>
        </p:pic>
        <p:pic>
          <p:nvPicPr>
            <p:cNvPr id="99" name="Picture 86" descr="Sprawl_server_3b.png"/>
            <p:cNvPicPr>
              <a:picLocks noChangeAspect="1"/>
            </p:cNvPicPr>
            <p:nvPr/>
          </p:nvPicPr>
          <p:blipFill>
            <a:blip r:embed="rId6" cstate="email">
              <a:lum contrast="20000"/>
            </a:blip>
            <a:srcRect/>
            <a:stretch>
              <a:fillRect/>
            </a:stretch>
          </p:blipFill>
          <p:spPr bwMode="auto">
            <a:xfrm>
              <a:off x="4959350" y="1782285"/>
              <a:ext cx="590550" cy="438735"/>
            </a:xfrm>
            <a:prstGeom prst="rect">
              <a:avLst/>
            </a:prstGeom>
            <a:noFill/>
            <a:ln w="9525">
              <a:noFill/>
              <a:miter lim="800000"/>
              <a:headEnd/>
              <a:tailEnd/>
            </a:ln>
          </p:spPr>
        </p:pic>
        <p:pic>
          <p:nvPicPr>
            <p:cNvPr id="100" name="Picture 89" descr="Sprawl_silo_ppl.png"/>
            <p:cNvPicPr>
              <a:picLocks noChangeAspect="1"/>
            </p:cNvPicPr>
            <p:nvPr/>
          </p:nvPicPr>
          <p:blipFill>
            <a:blip r:embed="rId10" cstate="email">
              <a:lum contrast="20000"/>
            </a:blip>
            <a:srcRect/>
            <a:stretch>
              <a:fillRect/>
            </a:stretch>
          </p:blipFill>
          <p:spPr bwMode="auto">
            <a:xfrm>
              <a:off x="8377238" y="1307946"/>
              <a:ext cx="965200" cy="833827"/>
            </a:xfrm>
            <a:prstGeom prst="rect">
              <a:avLst/>
            </a:prstGeom>
            <a:noFill/>
            <a:ln w="9525">
              <a:noFill/>
              <a:miter lim="800000"/>
              <a:headEnd/>
              <a:tailEnd/>
            </a:ln>
          </p:spPr>
        </p:pic>
        <p:pic>
          <p:nvPicPr>
            <p:cNvPr id="101" name="Picture 61" descr="Sprawl_bigStack.png"/>
            <p:cNvPicPr>
              <a:picLocks noChangeAspect="1"/>
            </p:cNvPicPr>
            <p:nvPr/>
          </p:nvPicPr>
          <p:blipFill>
            <a:blip r:embed="rId14" cstate="email">
              <a:lum contrast="20000"/>
            </a:blip>
            <a:srcRect/>
            <a:stretch>
              <a:fillRect/>
            </a:stretch>
          </p:blipFill>
          <p:spPr bwMode="auto">
            <a:xfrm>
              <a:off x="8201025" y="1804107"/>
              <a:ext cx="1554163" cy="1060085"/>
            </a:xfrm>
            <a:prstGeom prst="rect">
              <a:avLst/>
            </a:prstGeom>
            <a:noFill/>
            <a:ln w="9525">
              <a:noFill/>
              <a:miter lim="800000"/>
              <a:headEnd/>
              <a:tailEnd/>
            </a:ln>
          </p:spPr>
        </p:pic>
        <p:pic>
          <p:nvPicPr>
            <p:cNvPr id="102" name="Picture 77" descr="Sprawl_bigStack.png"/>
            <p:cNvPicPr>
              <a:picLocks noChangeAspect="1"/>
            </p:cNvPicPr>
            <p:nvPr/>
          </p:nvPicPr>
          <p:blipFill>
            <a:blip r:embed="rId12" cstate="email">
              <a:lum contrast="20000"/>
            </a:blip>
            <a:srcRect/>
            <a:stretch>
              <a:fillRect/>
            </a:stretch>
          </p:blipFill>
          <p:spPr bwMode="auto">
            <a:xfrm>
              <a:off x="7780338" y="2275001"/>
              <a:ext cx="1030288" cy="702895"/>
            </a:xfrm>
            <a:prstGeom prst="rect">
              <a:avLst/>
            </a:prstGeom>
            <a:noFill/>
            <a:ln w="9525">
              <a:noFill/>
              <a:miter lim="800000"/>
              <a:headEnd/>
              <a:tailEnd/>
            </a:ln>
          </p:spPr>
        </p:pic>
        <p:pic>
          <p:nvPicPr>
            <p:cNvPr id="103" name="Picture 78" descr="Sprawl_server_3b.png"/>
            <p:cNvPicPr>
              <a:picLocks noChangeAspect="1"/>
            </p:cNvPicPr>
            <p:nvPr/>
          </p:nvPicPr>
          <p:blipFill>
            <a:blip r:embed="rId6" cstate="email">
              <a:lum contrast="20000"/>
            </a:blip>
            <a:srcRect/>
            <a:stretch>
              <a:fillRect/>
            </a:stretch>
          </p:blipFill>
          <p:spPr bwMode="auto">
            <a:xfrm>
              <a:off x="8789988" y="2698805"/>
              <a:ext cx="590550" cy="438735"/>
            </a:xfrm>
            <a:prstGeom prst="rect">
              <a:avLst/>
            </a:prstGeom>
            <a:noFill/>
            <a:ln w="9525">
              <a:noFill/>
              <a:miter lim="800000"/>
              <a:headEnd/>
              <a:tailEnd/>
            </a:ln>
          </p:spPr>
        </p:pic>
        <p:pic>
          <p:nvPicPr>
            <p:cNvPr id="104" name="Picture 79" descr="Sprawl_server_3a.png"/>
            <p:cNvPicPr>
              <a:picLocks noChangeAspect="1"/>
            </p:cNvPicPr>
            <p:nvPr/>
          </p:nvPicPr>
          <p:blipFill>
            <a:blip r:embed="rId9" cstate="email">
              <a:lum contrast="20000"/>
            </a:blip>
            <a:srcRect/>
            <a:stretch>
              <a:fillRect/>
            </a:stretch>
          </p:blipFill>
          <p:spPr bwMode="auto">
            <a:xfrm>
              <a:off x="8483600" y="2819400"/>
              <a:ext cx="530225" cy="420359"/>
            </a:xfrm>
            <a:prstGeom prst="rect">
              <a:avLst/>
            </a:prstGeom>
            <a:noFill/>
            <a:ln w="9525">
              <a:noFill/>
              <a:miter lim="800000"/>
              <a:headEnd/>
              <a:tailEnd/>
            </a:ln>
          </p:spPr>
        </p:pic>
        <p:pic>
          <p:nvPicPr>
            <p:cNvPr id="105" name="Picture 93" descr="Sprawl_stack_grn.png"/>
            <p:cNvPicPr>
              <a:picLocks noChangeAspect="1"/>
            </p:cNvPicPr>
            <p:nvPr/>
          </p:nvPicPr>
          <p:blipFill>
            <a:blip r:embed="rId29" cstate="email">
              <a:lum contrast="20000"/>
            </a:blip>
            <a:srcRect/>
            <a:stretch>
              <a:fillRect/>
            </a:stretch>
          </p:blipFill>
          <p:spPr bwMode="auto">
            <a:xfrm>
              <a:off x="6216650" y="2602331"/>
              <a:ext cx="987426" cy="718350"/>
            </a:xfrm>
            <a:prstGeom prst="rect">
              <a:avLst/>
            </a:prstGeom>
            <a:noFill/>
            <a:ln w="9525">
              <a:noFill/>
              <a:miter lim="800000"/>
              <a:headEnd/>
              <a:tailEnd/>
            </a:ln>
          </p:spPr>
        </p:pic>
      </p:grpSp>
      <p:grpSp>
        <p:nvGrpSpPr>
          <p:cNvPr id="13" name="Group 125"/>
          <p:cNvGrpSpPr/>
          <p:nvPr/>
        </p:nvGrpSpPr>
        <p:grpSpPr>
          <a:xfrm>
            <a:off x="0" y="0"/>
            <a:ext cx="9144000" cy="5143500"/>
            <a:chOff x="0" y="0"/>
            <a:chExt cx="9144000" cy="5143500"/>
          </a:xfrm>
        </p:grpSpPr>
        <p:sp>
          <p:nvSpPr>
            <p:cNvPr id="106" name="Rectangle 105"/>
            <p:cNvSpPr/>
            <p:nvPr/>
          </p:nvSpPr>
          <p:spPr>
            <a:xfrm>
              <a:off x="0" y="0"/>
              <a:ext cx="9144000" cy="5143500"/>
            </a:xfrm>
            <a:prstGeom prst="rect">
              <a:avLst/>
            </a:prstGeom>
            <a:solidFill>
              <a:srgbClr val="FFFFFF">
                <a:alpha val="8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noAutofit/>
            </a:bodyPr>
            <a:lstStyle/>
            <a:p>
              <a:pPr algn="ctr">
                <a:lnSpc>
                  <a:spcPct val="85000"/>
                </a:lnSpc>
              </a:pPr>
              <a:endParaRPr lang="en-US" sz="1200" dirty="0" smtClean="0">
                <a:solidFill>
                  <a:prstClr val="white"/>
                </a:solidFill>
                <a:latin typeface="+mj-lt"/>
              </a:endParaRPr>
            </a:p>
          </p:txBody>
        </p:sp>
        <p:sp>
          <p:nvSpPr>
            <p:cNvPr id="123" name="TextBox 122"/>
            <p:cNvSpPr txBox="1"/>
            <p:nvPr/>
          </p:nvSpPr>
          <p:spPr>
            <a:xfrm>
              <a:off x="444500" y="4662916"/>
              <a:ext cx="3117850" cy="415498"/>
            </a:xfrm>
            <a:prstGeom prst="rect">
              <a:avLst/>
            </a:prstGeom>
            <a:noFill/>
          </p:spPr>
          <p:txBody>
            <a:bodyPr wrap="square"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bg1">
                      <a:lumMod val="65000"/>
                    </a:schemeClr>
                  </a:solidFill>
                  <a:latin typeface="Arial"/>
                  <a:cs typeface="Arial"/>
                </a:rPr>
                <a:t>© Copyright 2012 Hewlett-Packard Development Company, L.P. </a:t>
              </a:r>
              <a:br>
                <a:rPr lang="en-US" sz="700" b="0" i="0" dirty="0" smtClean="0">
                  <a:solidFill>
                    <a:schemeClr val="bg1">
                      <a:lumMod val="65000"/>
                    </a:schemeClr>
                  </a:solidFill>
                  <a:latin typeface="Arial"/>
                  <a:cs typeface="Arial"/>
                </a:rPr>
              </a:br>
              <a:r>
                <a:rPr lang="en-US" sz="700" b="0" i="0" dirty="0" smtClean="0">
                  <a:solidFill>
                    <a:schemeClr val="bg1">
                      <a:lumMod val="65000"/>
                    </a:schemeClr>
                  </a:solidFill>
                  <a:latin typeface="Arial"/>
                  <a:cs typeface="Arial"/>
                </a:rPr>
                <a:t>The information contained herein is subject to change without notice.</a:t>
              </a:r>
            </a:p>
            <a:p>
              <a:endParaRPr lang="en-US" sz="700" b="0" i="0" dirty="0">
                <a:solidFill>
                  <a:schemeClr val="bg1">
                    <a:lumMod val="65000"/>
                  </a:schemeClr>
                </a:solidFill>
                <a:latin typeface="Arial"/>
                <a:cs typeface="Arial"/>
              </a:endParaRPr>
            </a:p>
          </p:txBody>
        </p:sp>
        <p:pic>
          <p:nvPicPr>
            <p:cNvPr id="124" name="Picture 123" descr="HP_logo_old_NewBlue_SMALL.png"/>
            <p:cNvPicPr>
              <a:picLocks noChangeAspect="1"/>
            </p:cNvPicPr>
            <p:nvPr/>
          </p:nvPicPr>
          <p:blipFill>
            <a:blip r:embed="rId30" cstate="email"/>
            <a:stretch>
              <a:fillRect/>
            </a:stretch>
          </p:blipFill>
          <p:spPr>
            <a:xfrm>
              <a:off x="8507084" y="4539287"/>
              <a:ext cx="376566" cy="372802"/>
            </a:xfrm>
            <a:prstGeom prst="rect">
              <a:avLst/>
            </a:prstGeom>
          </p:spPr>
        </p:pic>
        <p:sp>
          <p:nvSpPr>
            <p:cNvPr id="125" name="TextBox 124"/>
            <p:cNvSpPr txBox="1"/>
            <p:nvPr/>
          </p:nvSpPr>
          <p:spPr>
            <a:xfrm>
              <a:off x="350985" y="4709693"/>
              <a:ext cx="110608" cy="107722"/>
            </a:xfrm>
            <a:prstGeom prst="rect">
              <a:avLst/>
            </a:prstGeom>
            <a:noFill/>
          </p:spPr>
          <p:txBody>
            <a:bodyPr wrap="none" lIns="0" tIns="0" rIns="0" bIns="0" rtlCol="0">
              <a:spAutoFit/>
            </a:bodyPr>
            <a:lstStyle/>
            <a:p>
              <a:pPr marL="190800" marR="0" lvl="0" indent="-190800" algn="l" defTabSz="457200" rtl="0" eaLnBrk="1" fontAlgn="auto" latinLnBrk="0" hangingPunct="1">
                <a:lnSpc>
                  <a:spcPct val="100000"/>
                </a:lnSpc>
                <a:spcBef>
                  <a:spcPts val="0"/>
                </a:spcBef>
                <a:spcAft>
                  <a:spcPts val="0"/>
                </a:spcAft>
                <a:buClrTx/>
                <a:buSzTx/>
                <a:buFontTx/>
                <a:buNone/>
                <a:tabLst/>
                <a:defRPr/>
              </a:pPr>
              <a:fld id="{33088DE5-1DDF-C242-AF39-BA25983D68D6}" type="slidenum">
                <a:rPr lang="en-US" sz="700" b="0" i="0" kern="1200" noProof="0" smtClean="0">
                  <a:solidFill>
                    <a:srgbClr val="A6A6A6"/>
                  </a:solidFill>
                  <a:latin typeface="Arial"/>
                  <a:ea typeface="+mn-ea"/>
                  <a:cs typeface="Arial"/>
                </a:rPr>
                <a:pPr marL="190800" marR="0" lvl="0" indent="-190800" algn="l" defTabSz="457200" rtl="0" eaLnBrk="1" fontAlgn="auto" latinLnBrk="0" hangingPunct="1">
                  <a:lnSpc>
                    <a:spcPct val="100000"/>
                  </a:lnSpc>
                  <a:spcBef>
                    <a:spcPts val="0"/>
                  </a:spcBef>
                  <a:spcAft>
                    <a:spcPts val="0"/>
                  </a:spcAft>
                  <a:buClrTx/>
                  <a:buSzTx/>
                  <a:buFontTx/>
                  <a:buNone/>
                  <a:tabLst/>
                  <a:defRPr/>
                </a:pPr>
                <a:t>3</a:t>
              </a:fld>
              <a:endParaRPr lang="en-US" sz="700" b="0" i="0" kern="1200" noProof="0" dirty="0">
                <a:solidFill>
                  <a:srgbClr val="A6A6A6"/>
                </a:solidFill>
                <a:latin typeface="Arial"/>
                <a:ea typeface="+mn-ea"/>
                <a:cs typeface="Arial"/>
              </a:endParaRPr>
            </a:p>
          </p:txBody>
        </p:sp>
      </p:grpSp>
      <p:sp>
        <p:nvSpPr>
          <p:cNvPr id="107" name="TextBox 106"/>
          <p:cNvSpPr txBox="1"/>
          <p:nvPr/>
        </p:nvSpPr>
        <p:spPr>
          <a:xfrm>
            <a:off x="381002" y="1584621"/>
            <a:ext cx="3018690" cy="987130"/>
          </a:xfrm>
          <a:prstGeom prst="rect">
            <a:avLst/>
          </a:prstGeom>
          <a:noFill/>
        </p:spPr>
        <p:txBody>
          <a:bodyPr wrap="square" rtlCol="0">
            <a:noAutofit/>
          </a:bodyPr>
          <a:lstStyle/>
          <a:p>
            <a:pPr>
              <a:lnSpc>
                <a:spcPct val="110000"/>
              </a:lnSpc>
              <a:spcAft>
                <a:spcPts val="400"/>
              </a:spcAft>
            </a:pPr>
            <a:r>
              <a:rPr lang="en-US" b="1" dirty="0" smtClean="0">
                <a:solidFill>
                  <a:schemeClr val="accent1"/>
                </a:solidFill>
              </a:rPr>
              <a:t>Most storage deployed today was designed for the needs of 20 years ago</a:t>
            </a:r>
          </a:p>
        </p:txBody>
      </p:sp>
      <p:pic>
        <p:nvPicPr>
          <p:cNvPr id="108" name="Picture 107" descr="HP_CS_Problem_20YearsAgo_ServerStorage.png"/>
          <p:cNvPicPr>
            <a:picLocks noChangeAspect="1"/>
          </p:cNvPicPr>
          <p:nvPr/>
        </p:nvPicPr>
        <p:blipFill>
          <a:blip r:embed="rId31" cstate="email"/>
          <a:stretch>
            <a:fillRect/>
          </a:stretch>
        </p:blipFill>
        <p:spPr>
          <a:xfrm>
            <a:off x="609600" y="3194176"/>
            <a:ext cx="2357718" cy="1587374"/>
          </a:xfrm>
          <a:prstGeom prst="rect">
            <a:avLst/>
          </a:prstGeom>
        </p:spPr>
      </p:pic>
      <p:pic>
        <p:nvPicPr>
          <p:cNvPr id="109" name="Picture 108" descr="HP_CS_Problem_20YearsAgo_ITCalendars.png"/>
          <p:cNvPicPr>
            <a:picLocks noChangeAspect="1"/>
          </p:cNvPicPr>
          <p:nvPr/>
        </p:nvPicPr>
        <p:blipFill>
          <a:blip r:embed="rId32" cstate="email"/>
          <a:stretch>
            <a:fillRect/>
          </a:stretch>
        </p:blipFill>
        <p:spPr>
          <a:xfrm>
            <a:off x="914403" y="3714755"/>
            <a:ext cx="777107" cy="680335"/>
          </a:xfrm>
          <a:prstGeom prst="rect">
            <a:avLst/>
          </a:prstGeom>
        </p:spPr>
      </p:pic>
      <p:sp>
        <p:nvSpPr>
          <p:cNvPr id="110" name="TextBox 109"/>
          <p:cNvSpPr txBox="1"/>
          <p:nvPr/>
        </p:nvSpPr>
        <p:spPr>
          <a:xfrm>
            <a:off x="3139663" y="2619227"/>
            <a:ext cx="1031244" cy="369332"/>
          </a:xfrm>
          <a:prstGeom prst="rect">
            <a:avLst/>
          </a:prstGeom>
          <a:noFill/>
        </p:spPr>
        <p:txBody>
          <a:bodyPr wrap="none" rtlCol="0">
            <a:noAutofit/>
          </a:bodyPr>
          <a:lstStyle/>
          <a:p>
            <a:pPr algn="ctr"/>
            <a:r>
              <a:rPr lang="en-US" dirty="0" smtClean="0">
                <a:solidFill>
                  <a:schemeClr val="accent1"/>
                </a:solidFill>
              </a:rPr>
              <a:t>NOW</a:t>
            </a:r>
            <a:r>
              <a:rPr lang="en-US" dirty="0" smtClean="0">
                <a:solidFill>
                  <a:schemeClr val="accent1"/>
                </a:solidFill>
                <a:latin typeface="Arial" pitchFamily="34" charset="0"/>
              </a:rPr>
              <a:t> </a:t>
            </a:r>
            <a:r>
              <a:rPr lang="en-US" dirty="0" smtClean="0">
                <a:solidFill>
                  <a:schemeClr val="accent1"/>
                </a:solidFill>
                <a:latin typeface="Arial" pitchFamily="34" charset="0"/>
                <a:sym typeface="Wingdings 3"/>
              </a:rPr>
              <a:t></a:t>
            </a:r>
            <a:endParaRPr lang="en-US" dirty="0" smtClean="0">
              <a:solidFill>
                <a:schemeClr val="accent1"/>
              </a:solidFill>
              <a:effectLst/>
              <a:latin typeface="Arial" pitchFamily="34" charset="0"/>
            </a:endParaRPr>
          </a:p>
        </p:txBody>
      </p:sp>
      <p:grpSp>
        <p:nvGrpSpPr>
          <p:cNvPr id="28" name="Group 22"/>
          <p:cNvGrpSpPr/>
          <p:nvPr/>
        </p:nvGrpSpPr>
        <p:grpSpPr>
          <a:xfrm>
            <a:off x="4252182" y="2345172"/>
            <a:ext cx="3179858" cy="1521978"/>
            <a:chOff x="4252182" y="2266950"/>
            <a:chExt cx="3179858" cy="1521978"/>
          </a:xfrm>
        </p:grpSpPr>
        <p:sp>
          <p:nvSpPr>
            <p:cNvPr id="114" name="Rectangle 113"/>
            <p:cNvSpPr/>
            <p:nvPr/>
          </p:nvSpPr>
          <p:spPr>
            <a:xfrm>
              <a:off x="6136640" y="2647950"/>
              <a:ext cx="1295400" cy="400110"/>
            </a:xfrm>
            <a:prstGeom prst="rect">
              <a:avLst/>
            </a:prstGeom>
          </p:spPr>
          <p:txBody>
            <a:bodyPr wrap="square">
              <a:noAutofit/>
            </a:bodyPr>
            <a:lstStyle/>
            <a:p>
              <a:pPr marL="171450" indent="-171450"/>
              <a:r>
                <a:rPr lang="en-US" sz="2000" dirty="0" smtClean="0"/>
                <a:t>CLOUD</a:t>
              </a:r>
            </a:p>
          </p:txBody>
        </p:sp>
        <p:pic>
          <p:nvPicPr>
            <p:cNvPr id="115" name="Picture 114" descr="HP_CS_Problem_Today_CloudNeeds.png"/>
            <p:cNvPicPr>
              <a:picLocks noChangeAspect="1"/>
            </p:cNvPicPr>
            <p:nvPr/>
          </p:nvPicPr>
          <p:blipFill>
            <a:blip r:embed="rId33" cstate="email"/>
            <a:stretch>
              <a:fillRect/>
            </a:stretch>
          </p:blipFill>
          <p:spPr>
            <a:xfrm>
              <a:off x="4252182" y="2266950"/>
              <a:ext cx="2224818" cy="1521978"/>
            </a:xfrm>
            <a:prstGeom prst="rect">
              <a:avLst/>
            </a:prstGeom>
          </p:spPr>
        </p:pic>
      </p:grpSp>
      <p:grpSp>
        <p:nvGrpSpPr>
          <p:cNvPr id="32" name="Group 23"/>
          <p:cNvGrpSpPr/>
          <p:nvPr/>
        </p:nvGrpSpPr>
        <p:grpSpPr>
          <a:xfrm>
            <a:off x="5290353" y="3348990"/>
            <a:ext cx="3396447" cy="1813560"/>
            <a:chOff x="5290353" y="3272790"/>
            <a:chExt cx="3396447" cy="1813560"/>
          </a:xfrm>
        </p:grpSpPr>
        <p:sp>
          <p:nvSpPr>
            <p:cNvPr id="117" name="Rectangle 116"/>
            <p:cNvSpPr/>
            <p:nvPr/>
          </p:nvSpPr>
          <p:spPr>
            <a:xfrm>
              <a:off x="5290353" y="3943350"/>
              <a:ext cx="1248163" cy="400110"/>
            </a:xfrm>
            <a:prstGeom prst="rect">
              <a:avLst/>
            </a:prstGeom>
          </p:spPr>
          <p:txBody>
            <a:bodyPr wrap="none">
              <a:noAutofit/>
            </a:bodyPr>
            <a:lstStyle/>
            <a:p>
              <a:pPr marL="171450" indent="-171450" algn="ctr"/>
              <a:r>
                <a:rPr lang="en-US" sz="2000" dirty="0" smtClean="0"/>
                <a:t>BIG DATA</a:t>
              </a:r>
            </a:p>
          </p:txBody>
        </p:sp>
        <p:pic>
          <p:nvPicPr>
            <p:cNvPr id="118" name="Picture 117" descr="HP_CS_Problem_Today_UnstructData.png"/>
            <p:cNvPicPr>
              <a:picLocks noChangeAspect="1"/>
            </p:cNvPicPr>
            <p:nvPr/>
          </p:nvPicPr>
          <p:blipFill>
            <a:blip r:embed="rId34" cstate="email"/>
            <a:stretch>
              <a:fillRect/>
            </a:stretch>
          </p:blipFill>
          <p:spPr>
            <a:xfrm>
              <a:off x="6096000" y="3272790"/>
              <a:ext cx="2590800" cy="1813560"/>
            </a:xfrm>
            <a:prstGeom prst="rect">
              <a:avLst/>
            </a:prstGeom>
          </p:spPr>
        </p:pic>
      </p:grpSp>
      <p:grpSp>
        <p:nvGrpSpPr>
          <p:cNvPr id="42" name="Group 21"/>
          <p:cNvGrpSpPr/>
          <p:nvPr/>
        </p:nvGrpSpPr>
        <p:grpSpPr>
          <a:xfrm>
            <a:off x="4983480" y="1198770"/>
            <a:ext cx="3931920" cy="1601585"/>
            <a:chOff x="4983480" y="1122565"/>
            <a:chExt cx="3931920" cy="1601585"/>
          </a:xfrm>
        </p:grpSpPr>
        <p:sp>
          <p:nvSpPr>
            <p:cNvPr id="120" name="Rectangle 119"/>
            <p:cNvSpPr/>
            <p:nvPr/>
          </p:nvSpPr>
          <p:spPr>
            <a:xfrm>
              <a:off x="4983480" y="1516618"/>
              <a:ext cx="2052806" cy="400110"/>
            </a:xfrm>
            <a:prstGeom prst="rect">
              <a:avLst/>
            </a:prstGeom>
          </p:spPr>
          <p:txBody>
            <a:bodyPr wrap="none">
              <a:noAutofit/>
            </a:bodyPr>
            <a:lstStyle/>
            <a:p>
              <a:r>
                <a:rPr lang="en-US" sz="2000" dirty="0" smtClean="0"/>
                <a:t>VIRTUALIZATION</a:t>
              </a:r>
              <a:endParaRPr lang="en-US" sz="2000" dirty="0"/>
            </a:p>
          </p:txBody>
        </p:sp>
        <p:pic>
          <p:nvPicPr>
            <p:cNvPr id="121" name="Picture 120" descr="HP_CS_Problem_Today_Virtualization.png"/>
            <p:cNvPicPr>
              <a:picLocks noChangeAspect="1"/>
            </p:cNvPicPr>
            <p:nvPr/>
          </p:nvPicPr>
          <p:blipFill>
            <a:blip r:embed="rId35" cstate="email"/>
            <a:stretch>
              <a:fillRect/>
            </a:stretch>
          </p:blipFill>
          <p:spPr>
            <a:xfrm>
              <a:off x="6477000" y="1122565"/>
              <a:ext cx="2438400" cy="1601585"/>
            </a:xfrm>
            <a:prstGeom prst="rect">
              <a:avLst/>
            </a:prstGeom>
          </p:spPr>
        </p:pic>
      </p:grpSp>
      <p:sp>
        <p:nvSpPr>
          <p:cNvPr id="11" name="Text Placeholder 10"/>
          <p:cNvSpPr>
            <a:spLocks noGrp="1"/>
          </p:cNvSpPr>
          <p:nvPr>
            <p:ph type="subTitle" idx="1"/>
          </p:nvPr>
        </p:nvSpPr>
        <p:spPr/>
        <p:txBody>
          <a:bodyPr/>
          <a:lstStyle/>
          <a:p>
            <a:r>
              <a:rPr lang="en-US" dirty="0" smtClean="0"/>
              <a:t>The Storage Silo Era is Over</a:t>
            </a:r>
            <a:endParaRPr lang="en-US" dirty="0"/>
          </a:p>
        </p:txBody>
      </p:sp>
      <p:sp>
        <p:nvSpPr>
          <p:cNvPr id="6" name="Title 5"/>
          <p:cNvSpPr>
            <a:spLocks noGrp="1"/>
          </p:cNvSpPr>
          <p:nvPr>
            <p:ph type="title"/>
          </p:nvPr>
        </p:nvSpPr>
        <p:spPr/>
        <p:txBody>
          <a:bodyPr/>
          <a:lstStyle/>
          <a:p>
            <a:r>
              <a:rPr lang="en-US" dirty="0" smtClean="0"/>
              <a:t>The World Has Changed…</a:t>
            </a:r>
            <a:endParaRPr lang="en-US" dirty="0"/>
          </a:p>
        </p:txBody>
      </p:sp>
      <p:cxnSp>
        <p:nvCxnSpPr>
          <p:cNvPr id="111" name="Straight Connector 110"/>
          <p:cNvCxnSpPr/>
          <p:nvPr/>
        </p:nvCxnSpPr>
        <p:spPr>
          <a:xfrm rot="16200000" flipH="1">
            <a:off x="2743200" y="3943350"/>
            <a:ext cx="1828800" cy="0"/>
          </a:xfrm>
          <a:prstGeom prst="line">
            <a:avLst/>
          </a:prstGeom>
          <a:ln w="12700">
            <a:gradFill flip="none" rotWithShape="1">
              <a:gsLst>
                <a:gs pos="0">
                  <a:schemeClr val="accent1">
                    <a:lumMod val="50000"/>
                  </a:schemeClr>
                </a:gs>
                <a:gs pos="50000">
                  <a:schemeClr val="bg1"/>
                </a:gs>
                <a:gs pos="100000">
                  <a:schemeClr val="accent1">
                    <a:tint val="23500"/>
                    <a:satMod val="16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16200000" flipV="1">
            <a:off x="3063240" y="1942350"/>
            <a:ext cx="1188720" cy="0"/>
          </a:xfrm>
          <a:prstGeom prst="line">
            <a:avLst/>
          </a:prstGeom>
          <a:ln w="12700">
            <a:gradFill flip="none" rotWithShape="1">
              <a:gsLst>
                <a:gs pos="0">
                  <a:schemeClr val="accent1">
                    <a:lumMod val="50000"/>
                  </a:schemeClr>
                </a:gs>
                <a:gs pos="50000">
                  <a:schemeClr val="bg1"/>
                </a:gs>
                <a:gs pos="100000">
                  <a:schemeClr val="accent1">
                    <a:tint val="23500"/>
                    <a:satMod val="16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Reduce, Reuse, Recycle</a:t>
            </a:r>
            <a:endParaRPr lang="en-US" dirty="0"/>
          </a:p>
        </p:txBody>
      </p:sp>
      <p:sp>
        <p:nvSpPr>
          <p:cNvPr id="7" name="Content Placeholder 6"/>
          <p:cNvSpPr>
            <a:spLocks noGrp="1"/>
          </p:cNvSpPr>
          <p:nvPr>
            <p:ph sz="quarter" idx="10"/>
          </p:nvPr>
        </p:nvSpPr>
        <p:spPr>
          <a:xfrm>
            <a:off x="329184" y="1045038"/>
            <a:ext cx="8117904" cy="3219768"/>
          </a:xfrm>
        </p:spPr>
        <p:txBody>
          <a:bodyPr/>
          <a:lstStyle/>
          <a:p>
            <a:r>
              <a:rPr lang="en-US" dirty="0" smtClean="0"/>
              <a:t>Keep storage acquisitions costs low by repurposing existing hardware</a:t>
            </a:r>
          </a:p>
          <a:p>
            <a:endParaRPr lang="en-US" dirty="0"/>
          </a:p>
          <a:p>
            <a:pPr>
              <a:spcAft>
                <a:spcPts val="1200"/>
              </a:spcAft>
            </a:pPr>
            <a:r>
              <a:rPr lang="en-US" dirty="0" smtClean="0"/>
              <a:t>				    </a:t>
            </a:r>
            <a:r>
              <a:rPr lang="en-US" dirty="0" smtClean="0">
                <a:solidFill>
                  <a:schemeClr val="tx1"/>
                </a:solidFill>
              </a:rPr>
              <a:t>Reduce storage costs</a:t>
            </a:r>
          </a:p>
          <a:p>
            <a:pPr>
              <a:spcAft>
                <a:spcPts val="1200"/>
              </a:spcAft>
            </a:pPr>
            <a:r>
              <a:rPr lang="en-US" dirty="0">
                <a:solidFill>
                  <a:schemeClr val="tx1"/>
                </a:solidFill>
              </a:rPr>
              <a:t>	</a:t>
            </a:r>
            <a:r>
              <a:rPr lang="en-US" dirty="0" smtClean="0">
                <a:solidFill>
                  <a:schemeClr val="tx1"/>
                </a:solidFill>
              </a:rPr>
              <a:t>			    Reuse existing hardware</a:t>
            </a:r>
          </a:p>
          <a:p>
            <a:pPr>
              <a:spcAft>
                <a:spcPts val="1200"/>
              </a:spcAft>
            </a:pPr>
            <a:r>
              <a:rPr lang="en-US" dirty="0">
                <a:solidFill>
                  <a:schemeClr val="tx1"/>
                </a:solidFill>
              </a:rPr>
              <a:t>	</a:t>
            </a:r>
            <a:r>
              <a:rPr lang="en-US" dirty="0" smtClean="0">
                <a:solidFill>
                  <a:schemeClr val="tx1"/>
                </a:solidFill>
              </a:rPr>
              <a:t>			    Recycle existing infrastructure</a:t>
            </a:r>
          </a:p>
          <a:p>
            <a:pPr>
              <a:spcAft>
                <a:spcPts val="1200"/>
              </a:spcAft>
            </a:pPr>
            <a:endParaRPr lang="en-US" dirty="0">
              <a:solidFill>
                <a:schemeClr val="tx1"/>
              </a:solidFill>
            </a:endParaRPr>
          </a:p>
          <a:p>
            <a:pPr lvl="1" algn="ctr">
              <a:spcAft>
                <a:spcPts val="1200"/>
              </a:spcAft>
            </a:pPr>
            <a:r>
              <a:rPr lang="en-US" dirty="0" smtClean="0"/>
              <a:t>VSA </a:t>
            </a:r>
            <a:r>
              <a:rPr lang="en-US" dirty="0"/>
              <a:t>creates shared storage out of </a:t>
            </a:r>
            <a:r>
              <a:rPr lang="en-US" dirty="0" smtClean="0"/>
              <a:t>any internal </a:t>
            </a:r>
            <a:r>
              <a:rPr lang="en-US" dirty="0"/>
              <a:t>or external disk capacity (DAS, </a:t>
            </a:r>
            <a:r>
              <a:rPr lang="en-US" dirty="0" smtClean="0"/>
              <a:t>SAN; </a:t>
            </a:r>
            <a:r>
              <a:rPr lang="en-US" dirty="0"/>
              <a:t>FC</a:t>
            </a:r>
            <a:r>
              <a:rPr lang="en-US" dirty="0" smtClean="0"/>
              <a:t>, or </a:t>
            </a:r>
            <a:r>
              <a:rPr lang="en-US" dirty="0"/>
              <a:t>iSCSI</a:t>
            </a:r>
            <a:r>
              <a:rPr lang="en-US" dirty="0" smtClean="0"/>
              <a:t>)</a:t>
            </a:r>
            <a:endParaRPr lang="en-US" dirty="0"/>
          </a:p>
          <a:p>
            <a:pPr>
              <a:spcAft>
                <a:spcPts val="1200"/>
              </a:spcAft>
            </a:pPr>
            <a:endParaRPr lang="en-US" b="0" dirty="0">
              <a:solidFill>
                <a:schemeClr val="tx1"/>
              </a:solidFill>
            </a:endParaRPr>
          </a:p>
        </p:txBody>
      </p:sp>
      <p:pic>
        <p:nvPicPr>
          <p:cNvPr id="3074" name="Picture 2" descr="C:\Program Files (x86)\Microsoft Office\MEDIA\CAGCAT10\j0293240.wmf"/>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4776" y="1687335"/>
            <a:ext cx="1565453" cy="115488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36634" y="3945847"/>
            <a:ext cx="821736" cy="821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8996" t="23741" r="4640" b="21377"/>
          <a:stretch/>
        </p:blipFill>
        <p:spPr bwMode="auto">
          <a:xfrm>
            <a:off x="4388754" y="4030345"/>
            <a:ext cx="1809206" cy="534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150780" y="4086001"/>
            <a:ext cx="1745564" cy="541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690369" y="3887322"/>
            <a:ext cx="847776" cy="84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33703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Vianet</a:t>
            </a:r>
            <a:r>
              <a:rPr lang="en-US" dirty="0" smtClean="0"/>
              <a:t> Case Study</a:t>
            </a:r>
            <a:endParaRPr lang="en-US" dirty="0"/>
          </a:p>
        </p:txBody>
      </p:sp>
      <p:sp>
        <p:nvSpPr>
          <p:cNvPr id="3" name="Content Placeholder 2"/>
          <p:cNvSpPr>
            <a:spLocks noGrp="1"/>
          </p:cNvSpPr>
          <p:nvPr>
            <p:ph sz="quarter" idx="10"/>
          </p:nvPr>
        </p:nvSpPr>
        <p:spPr>
          <a:xfrm>
            <a:off x="329184" y="1188720"/>
            <a:ext cx="4046873" cy="3219768"/>
          </a:xfrm>
        </p:spPr>
        <p:txBody>
          <a:bodyPr/>
          <a:lstStyle/>
          <a:p>
            <a:pPr>
              <a:spcAft>
                <a:spcPts val="1200"/>
              </a:spcAft>
            </a:pPr>
            <a:r>
              <a:rPr lang="en-US" sz="1400" b="0" dirty="0"/>
              <a:t>HP’s LeftHand Virtual SAN Appliance software, which enables </a:t>
            </a:r>
            <a:r>
              <a:rPr lang="en-US" sz="1400" b="0" dirty="0" err="1"/>
              <a:t>Vianet</a:t>
            </a:r>
            <a:r>
              <a:rPr lang="en-US" sz="1400" b="0" dirty="0"/>
              <a:t> to repurpose its existing HP P2000 MSA and D2700 storage at the disaster recovery site. </a:t>
            </a:r>
            <a:endParaRPr lang="en-US" sz="1400" b="0" dirty="0" smtClean="0"/>
          </a:p>
          <a:p>
            <a:pPr>
              <a:spcAft>
                <a:spcPts val="1200"/>
              </a:spcAft>
            </a:pPr>
            <a:r>
              <a:rPr lang="en-US" sz="1400" b="0" dirty="0" smtClean="0"/>
              <a:t>VSA </a:t>
            </a:r>
            <a:r>
              <a:rPr lang="en-US" sz="1400" b="0" dirty="0"/>
              <a:t>allows </a:t>
            </a:r>
            <a:r>
              <a:rPr lang="en-US" sz="1400" b="0" dirty="0" err="1"/>
              <a:t>Vianet</a:t>
            </a:r>
            <a:r>
              <a:rPr lang="en-US" sz="1400" b="0" dirty="0"/>
              <a:t> to create virtual SANs on the HP P2000 MSA which act like a ‘virtual HP LeftHand P4500’, making it easy to replicate the production environment.</a:t>
            </a:r>
          </a:p>
          <a:p>
            <a:pPr>
              <a:spcAft>
                <a:spcPts val="1200"/>
              </a:spcAft>
            </a:pPr>
            <a:r>
              <a:rPr lang="en-US" sz="1400" b="0" dirty="0"/>
              <a:t>“VSA has enabled us to build a truly scalable, flexible storage facility with built in disaster recovery,” says Woods. </a:t>
            </a:r>
            <a:endParaRPr lang="en-US" sz="1400" dirty="0"/>
          </a:p>
        </p:txBody>
      </p:sp>
      <p:pic>
        <p:nvPicPr>
          <p:cNvPr id="2050"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32187" t="15667" r="30209" b="12500"/>
          <a:stretch/>
        </p:blipFill>
        <p:spPr bwMode="auto">
          <a:xfrm>
            <a:off x="4803321" y="895351"/>
            <a:ext cx="3159294" cy="3771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34150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 new storage tier</a:t>
            </a:r>
            <a:endParaRPr lang="en-US" dirty="0"/>
          </a:p>
        </p:txBody>
      </p:sp>
      <p:sp>
        <p:nvSpPr>
          <p:cNvPr id="6" name="Content Placeholder 5"/>
          <p:cNvSpPr>
            <a:spLocks noGrp="1"/>
          </p:cNvSpPr>
          <p:nvPr>
            <p:ph sz="quarter" idx="10"/>
          </p:nvPr>
        </p:nvSpPr>
        <p:spPr>
          <a:xfrm>
            <a:off x="329184" y="1232719"/>
            <a:ext cx="8117904" cy="3219768"/>
          </a:xfrm>
        </p:spPr>
        <p:txBody>
          <a:bodyPr/>
          <a:lstStyle/>
          <a:p>
            <a:r>
              <a:rPr lang="en-US" dirty="0" smtClean="0"/>
              <a:t>Create Tier 1 Storage with Ease</a:t>
            </a:r>
          </a:p>
          <a:p>
            <a:pPr lvl="1"/>
            <a:r>
              <a:rPr lang="en-US" dirty="0" smtClean="0"/>
              <a:t>Add Solid State </a:t>
            </a:r>
            <a:r>
              <a:rPr lang="en-US" dirty="0"/>
              <a:t>D</a:t>
            </a:r>
            <a:r>
              <a:rPr lang="en-US" dirty="0" smtClean="0"/>
              <a:t>isks where needed to quickly address heavy workload demands</a:t>
            </a:r>
            <a:endParaRPr lang="en-US" dirty="0"/>
          </a:p>
        </p:txBody>
      </p:sp>
      <p:pic>
        <p:nvPicPr>
          <p:cNvPr id="4100"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55502" y="2391753"/>
            <a:ext cx="24384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203649" y="2245569"/>
            <a:ext cx="1279007"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56049" y="2397969"/>
            <a:ext cx="1279007"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08449" y="2550369"/>
            <a:ext cx="1279007"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784369" y="3226319"/>
            <a:ext cx="902975" cy="739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5" name="Picture 9"/>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b="28938"/>
          <a:stretch/>
        </p:blipFill>
        <p:spPr bwMode="auto">
          <a:xfrm>
            <a:off x="3999704" y="3844150"/>
            <a:ext cx="1069863" cy="24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6" name="Picture 10"/>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782020" y="3005494"/>
            <a:ext cx="737488" cy="66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3235856" y="1995721"/>
            <a:ext cx="1045919" cy="733934"/>
          </a:xfrm>
          <a:prstGeom prst="rect">
            <a:avLst/>
          </a:prstGeom>
        </p:spPr>
      </p:pic>
    </p:spTree>
    <p:extLst>
      <p:ext uri="{BB962C8B-B14F-4D97-AF65-F5344CB8AC3E}">
        <p14:creationId xmlns:p14="http://schemas.microsoft.com/office/powerpoint/2010/main" val="484013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ubtitle 40"/>
          <p:cNvSpPr>
            <a:spLocks noGrp="1"/>
          </p:cNvSpPr>
          <p:nvPr>
            <p:ph type="subTitle" idx="1"/>
          </p:nvPr>
        </p:nvSpPr>
        <p:spPr/>
        <p:txBody>
          <a:bodyPr/>
          <a:lstStyle/>
          <a:p>
            <a:r>
              <a:rPr lang="en-US" sz="1600" dirty="0" smtClean="0"/>
              <a:t>Benefit from footprint optimization – utilize capacity of existing infrastructure</a:t>
            </a:r>
            <a:endParaRPr lang="en-US" sz="1600" dirty="0"/>
          </a:p>
        </p:txBody>
      </p:sp>
      <p:sp>
        <p:nvSpPr>
          <p:cNvPr id="3" name="Title 2"/>
          <p:cNvSpPr>
            <a:spLocks noGrp="1"/>
          </p:cNvSpPr>
          <p:nvPr>
            <p:ph type="title"/>
          </p:nvPr>
        </p:nvSpPr>
        <p:spPr/>
        <p:txBody>
          <a:bodyPr/>
          <a:lstStyle/>
          <a:p>
            <a:r>
              <a:rPr lang="en-US" dirty="0" smtClean="0"/>
              <a:t>Independent public cloud provider</a:t>
            </a:r>
            <a:endParaRPr lang="en-US" dirty="0"/>
          </a:p>
        </p:txBody>
      </p:sp>
      <p:sp>
        <p:nvSpPr>
          <p:cNvPr id="42" name="Content Placeholder 41"/>
          <p:cNvSpPr>
            <a:spLocks noGrp="1"/>
          </p:cNvSpPr>
          <p:nvPr>
            <p:ph sz="quarter" idx="10"/>
          </p:nvPr>
        </p:nvSpPr>
        <p:spPr>
          <a:xfrm>
            <a:off x="304800" y="1209964"/>
            <a:ext cx="4031225" cy="3207732"/>
          </a:xfrm>
        </p:spPr>
        <p:txBody>
          <a:bodyPr/>
          <a:lstStyle/>
          <a:p>
            <a:pPr>
              <a:spcBef>
                <a:spcPts val="600"/>
              </a:spcBef>
              <a:spcAft>
                <a:spcPts val="600"/>
              </a:spcAft>
            </a:pPr>
            <a:r>
              <a:rPr lang="en-US" sz="1600" dirty="0" smtClean="0"/>
              <a:t>By adding VSA to a new or existing virtualized server infrastructure, a service provider can:</a:t>
            </a:r>
          </a:p>
          <a:p>
            <a:pPr lvl="2">
              <a:spcBef>
                <a:spcPts val="600"/>
              </a:spcBef>
            </a:pPr>
            <a:r>
              <a:rPr lang="en-US" sz="1600" dirty="0" smtClean="0"/>
              <a:t>Add a dynamic, fully-featured storage tier within their server platforms</a:t>
            </a:r>
          </a:p>
          <a:p>
            <a:pPr lvl="2">
              <a:spcBef>
                <a:spcPts val="600"/>
              </a:spcBef>
            </a:pPr>
            <a:r>
              <a:rPr lang="en-US" sz="1600" dirty="0" smtClean="0"/>
              <a:t>Optimize efficiency of servers – Footprint optimization, power and cooling savings</a:t>
            </a:r>
          </a:p>
          <a:p>
            <a:pPr lvl="2">
              <a:spcBef>
                <a:spcPts val="600"/>
              </a:spcBef>
            </a:pPr>
            <a:r>
              <a:rPr lang="en-US" sz="1600" dirty="0" smtClean="0"/>
              <a:t>Simplify system management</a:t>
            </a:r>
          </a:p>
          <a:p>
            <a:pPr lvl="2">
              <a:spcBef>
                <a:spcPts val="600"/>
              </a:spcBef>
            </a:pPr>
            <a:r>
              <a:rPr lang="en-US" sz="1600" dirty="0" smtClean="0"/>
              <a:t>Allow data mobility, to easily adapt to the changing demands of customers</a:t>
            </a:r>
          </a:p>
          <a:p>
            <a:pPr lvl="2">
              <a:spcBef>
                <a:spcPts val="600"/>
              </a:spcBef>
            </a:pPr>
            <a:r>
              <a:rPr lang="en-US" sz="1600" dirty="0" smtClean="0"/>
              <a:t>Introduce a new service for customers without growing the infrastructure</a:t>
            </a:r>
          </a:p>
          <a:p>
            <a:endParaRPr lang="en-US" dirty="0"/>
          </a:p>
        </p:txBody>
      </p:sp>
      <p:grpSp>
        <p:nvGrpSpPr>
          <p:cNvPr id="2" name="Group 49"/>
          <p:cNvGrpSpPr/>
          <p:nvPr/>
        </p:nvGrpSpPr>
        <p:grpSpPr>
          <a:xfrm>
            <a:off x="4635148" y="1080652"/>
            <a:ext cx="2368899" cy="1862203"/>
            <a:chOff x="4030570" y="1792159"/>
            <a:chExt cx="4807087" cy="4296289"/>
          </a:xfrm>
        </p:grpSpPr>
        <p:pic>
          <p:nvPicPr>
            <p:cNvPr id="6" name="Picture 11" descr="C:\Users\wagnerge\Pictures\SDW_Icons_Final_v2\SDW_Icons_Final_v2\Servers\General_Server\SW_General_Server_LG.png"/>
            <p:cNvPicPr>
              <a:picLocks noChangeAspect="1" noChangeArrowheads="1"/>
            </p:cNvPicPr>
            <p:nvPr/>
          </p:nvPicPr>
          <p:blipFill>
            <a:blip r:embed="rId3" cstate="screen"/>
            <a:srcRect/>
            <a:stretch>
              <a:fillRect/>
            </a:stretch>
          </p:blipFill>
          <p:spPr bwMode="auto">
            <a:xfrm>
              <a:off x="4033882" y="2821373"/>
              <a:ext cx="4803775" cy="3267075"/>
            </a:xfrm>
            <a:prstGeom prst="rect">
              <a:avLst/>
            </a:prstGeom>
            <a:noFill/>
          </p:spPr>
        </p:pic>
        <p:grpSp>
          <p:nvGrpSpPr>
            <p:cNvPr id="4" name="Group 48"/>
            <p:cNvGrpSpPr/>
            <p:nvPr/>
          </p:nvGrpSpPr>
          <p:grpSpPr>
            <a:xfrm>
              <a:off x="4030570" y="1792159"/>
              <a:ext cx="4806482" cy="3783848"/>
              <a:chOff x="4030570" y="1792159"/>
              <a:chExt cx="4806482" cy="3783848"/>
            </a:xfrm>
          </p:grpSpPr>
          <p:pic>
            <p:nvPicPr>
              <p:cNvPr id="7" name="Picture 6" descr="windows-server-2008-hyper-v-logo-v_2.png"/>
              <p:cNvPicPr>
                <a:picLocks noChangeAspect="1"/>
              </p:cNvPicPr>
              <p:nvPr/>
            </p:nvPicPr>
            <p:blipFill>
              <a:blip r:embed="rId4" cstate="screen"/>
              <a:stretch>
                <a:fillRect/>
              </a:stretch>
            </p:blipFill>
            <p:spPr>
              <a:xfrm>
                <a:off x="4364720" y="3870908"/>
                <a:ext cx="1518788" cy="677332"/>
              </a:xfrm>
              <a:prstGeom prst="rect">
                <a:avLst/>
              </a:prstGeom>
              <a:scene3d>
                <a:camera prst="isometricTopUp"/>
                <a:lightRig rig="threePt" dir="t"/>
              </a:scene3d>
            </p:spPr>
          </p:pic>
          <p:pic>
            <p:nvPicPr>
              <p:cNvPr id="8" name="Picture 7" descr="vmware-logo.png"/>
              <p:cNvPicPr>
                <a:picLocks noChangeAspect="1"/>
              </p:cNvPicPr>
              <p:nvPr/>
            </p:nvPicPr>
            <p:blipFill>
              <a:blip r:embed="rId5" cstate="screen">
                <a:lum bright="75000"/>
              </a:blip>
              <a:stretch>
                <a:fillRect/>
              </a:stretch>
            </p:blipFill>
            <p:spPr>
              <a:xfrm>
                <a:off x="4803083" y="4365902"/>
                <a:ext cx="1385253" cy="315145"/>
              </a:xfrm>
              <a:prstGeom prst="rect">
                <a:avLst/>
              </a:prstGeom>
              <a:scene3d>
                <a:camera prst="isometricTopUp"/>
                <a:lightRig rig="threePt" dir="t"/>
              </a:scene3d>
            </p:spPr>
          </p:pic>
          <p:sp>
            <p:nvSpPr>
              <p:cNvPr id="9" name="Rectangle 8"/>
              <p:cNvSpPr/>
              <p:nvPr/>
            </p:nvSpPr>
            <p:spPr>
              <a:xfrm>
                <a:off x="4374365" y="4718411"/>
                <a:ext cx="511790" cy="272956"/>
              </a:xfrm>
              <a:prstGeom prst="rect">
                <a:avLst/>
              </a:prstGeom>
              <a:solidFill>
                <a:schemeClr val="accent4">
                  <a:alpha val="49000"/>
                </a:schemeClr>
              </a:solidFill>
              <a:ln w="12700">
                <a:no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mj-lt"/>
                </a:endParaRPr>
              </a:p>
            </p:txBody>
          </p:sp>
          <p:sp>
            <p:nvSpPr>
              <p:cNvPr id="11" name="Rectangle 10"/>
              <p:cNvSpPr/>
              <p:nvPr/>
            </p:nvSpPr>
            <p:spPr>
              <a:xfrm>
                <a:off x="4383463" y="4932226"/>
                <a:ext cx="511790" cy="272956"/>
              </a:xfrm>
              <a:prstGeom prst="rect">
                <a:avLst/>
              </a:prstGeom>
              <a:solidFill>
                <a:schemeClr val="accent1">
                  <a:lumMod val="60000"/>
                  <a:lumOff val="40000"/>
                  <a:alpha val="49000"/>
                </a:schemeClr>
              </a:solidFill>
              <a:ln w="12700">
                <a:no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mj-lt"/>
                </a:endParaRPr>
              </a:p>
            </p:txBody>
          </p:sp>
          <p:sp>
            <p:nvSpPr>
              <p:cNvPr id="12" name="Rectangle 11"/>
              <p:cNvSpPr/>
              <p:nvPr/>
            </p:nvSpPr>
            <p:spPr>
              <a:xfrm>
                <a:off x="4747403" y="4914028"/>
                <a:ext cx="511790" cy="541363"/>
              </a:xfrm>
              <a:prstGeom prst="rect">
                <a:avLst/>
              </a:prstGeom>
              <a:solidFill>
                <a:schemeClr val="accent1">
                  <a:lumMod val="60000"/>
                  <a:lumOff val="40000"/>
                  <a:alpha val="49000"/>
                </a:schemeClr>
              </a:solidFill>
              <a:ln w="12700">
                <a:no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mj-lt"/>
                </a:endParaRPr>
              </a:p>
            </p:txBody>
          </p:sp>
          <p:pic>
            <p:nvPicPr>
              <p:cNvPr id="13" name="Picture 11" descr="C:\Users\wagnerge\Pictures\SDW_Icons_Final_v2\SDW_Icons_Final_v2\Servers\General_Server\SW_General_Server_LG.png"/>
              <p:cNvPicPr>
                <a:picLocks noChangeAspect="1" noChangeArrowheads="1"/>
              </p:cNvPicPr>
              <p:nvPr/>
            </p:nvPicPr>
            <p:blipFill>
              <a:blip r:embed="rId3" cstate="screen"/>
              <a:srcRect/>
              <a:stretch>
                <a:fillRect/>
              </a:stretch>
            </p:blipFill>
            <p:spPr bwMode="auto">
              <a:xfrm>
                <a:off x="4030570" y="2308932"/>
                <a:ext cx="4803775" cy="3267075"/>
              </a:xfrm>
              <a:prstGeom prst="rect">
                <a:avLst/>
              </a:prstGeom>
              <a:noFill/>
            </p:spPr>
          </p:pic>
          <p:sp>
            <p:nvSpPr>
              <p:cNvPr id="14" name="Rectangle 13"/>
              <p:cNvSpPr/>
              <p:nvPr/>
            </p:nvSpPr>
            <p:spPr>
              <a:xfrm>
                <a:off x="4383463" y="4208895"/>
                <a:ext cx="511790" cy="272956"/>
              </a:xfrm>
              <a:prstGeom prst="rect">
                <a:avLst/>
              </a:prstGeom>
              <a:solidFill>
                <a:schemeClr val="accent4">
                  <a:alpha val="49000"/>
                </a:schemeClr>
              </a:solidFill>
              <a:ln w="12700">
                <a:no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mj-lt"/>
                </a:endParaRPr>
              </a:p>
            </p:txBody>
          </p:sp>
          <p:sp>
            <p:nvSpPr>
              <p:cNvPr id="16" name="Rectangle 15"/>
              <p:cNvSpPr/>
              <p:nvPr/>
            </p:nvSpPr>
            <p:spPr>
              <a:xfrm>
                <a:off x="4392561" y="4422710"/>
                <a:ext cx="511790" cy="272956"/>
              </a:xfrm>
              <a:prstGeom prst="rect">
                <a:avLst/>
              </a:prstGeom>
              <a:solidFill>
                <a:schemeClr val="accent1">
                  <a:lumMod val="60000"/>
                  <a:lumOff val="40000"/>
                  <a:alpha val="49000"/>
                </a:schemeClr>
              </a:solidFill>
              <a:ln w="12700">
                <a:no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mj-lt"/>
                </a:endParaRPr>
              </a:p>
            </p:txBody>
          </p:sp>
          <p:sp>
            <p:nvSpPr>
              <p:cNvPr id="17" name="Rectangle 16"/>
              <p:cNvSpPr/>
              <p:nvPr/>
            </p:nvSpPr>
            <p:spPr>
              <a:xfrm>
                <a:off x="4756501" y="4404512"/>
                <a:ext cx="511790" cy="541363"/>
              </a:xfrm>
              <a:prstGeom prst="rect">
                <a:avLst/>
              </a:prstGeom>
              <a:solidFill>
                <a:schemeClr val="accent1">
                  <a:lumMod val="60000"/>
                  <a:lumOff val="40000"/>
                  <a:alpha val="49000"/>
                </a:schemeClr>
              </a:solidFill>
              <a:ln w="12700">
                <a:no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mj-lt"/>
                </a:endParaRPr>
              </a:p>
            </p:txBody>
          </p:sp>
          <p:pic>
            <p:nvPicPr>
              <p:cNvPr id="18" name="Picture 11" descr="C:\Users\wagnerge\Pictures\SDW_Icons_Final_v2\SDW_Icons_Final_v2\Servers\General_Server\SW_General_Server_LG.png"/>
              <p:cNvPicPr>
                <a:picLocks noChangeAspect="1" noChangeArrowheads="1"/>
              </p:cNvPicPr>
              <p:nvPr/>
            </p:nvPicPr>
            <p:blipFill>
              <a:blip r:embed="rId3" cstate="screen"/>
              <a:srcRect/>
              <a:stretch>
                <a:fillRect/>
              </a:stretch>
            </p:blipFill>
            <p:spPr bwMode="auto">
              <a:xfrm>
                <a:off x="4033277" y="1792159"/>
                <a:ext cx="4803775" cy="3267075"/>
              </a:xfrm>
              <a:prstGeom prst="rect">
                <a:avLst/>
              </a:prstGeom>
              <a:noFill/>
            </p:spPr>
          </p:pic>
          <p:sp>
            <p:nvSpPr>
              <p:cNvPr id="19" name="Rectangle 18"/>
              <p:cNvSpPr/>
              <p:nvPr/>
            </p:nvSpPr>
            <p:spPr>
              <a:xfrm>
                <a:off x="4392561" y="3699379"/>
                <a:ext cx="511790" cy="272956"/>
              </a:xfrm>
              <a:prstGeom prst="rect">
                <a:avLst/>
              </a:prstGeom>
              <a:solidFill>
                <a:schemeClr val="accent4">
                  <a:alpha val="49000"/>
                </a:schemeClr>
              </a:solidFill>
              <a:ln w="12700">
                <a:no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mj-lt"/>
                </a:endParaRPr>
              </a:p>
            </p:txBody>
          </p:sp>
          <p:sp>
            <p:nvSpPr>
              <p:cNvPr id="21" name="Rectangle 20"/>
              <p:cNvSpPr/>
              <p:nvPr/>
            </p:nvSpPr>
            <p:spPr>
              <a:xfrm>
                <a:off x="4401659" y="3913194"/>
                <a:ext cx="511790" cy="272956"/>
              </a:xfrm>
              <a:prstGeom prst="rect">
                <a:avLst/>
              </a:prstGeom>
              <a:solidFill>
                <a:schemeClr val="accent1">
                  <a:lumMod val="60000"/>
                  <a:lumOff val="40000"/>
                  <a:alpha val="49000"/>
                </a:schemeClr>
              </a:solidFill>
              <a:ln w="12700">
                <a:no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mj-lt"/>
                </a:endParaRPr>
              </a:p>
            </p:txBody>
          </p:sp>
          <p:sp>
            <p:nvSpPr>
              <p:cNvPr id="22" name="Rectangle 21"/>
              <p:cNvSpPr/>
              <p:nvPr/>
            </p:nvSpPr>
            <p:spPr>
              <a:xfrm>
                <a:off x="4765599" y="3894996"/>
                <a:ext cx="511790" cy="541363"/>
              </a:xfrm>
              <a:prstGeom prst="rect">
                <a:avLst/>
              </a:prstGeom>
              <a:solidFill>
                <a:schemeClr val="accent1">
                  <a:lumMod val="60000"/>
                  <a:lumOff val="40000"/>
                  <a:alpha val="49000"/>
                </a:schemeClr>
              </a:solidFill>
              <a:ln w="12700">
                <a:no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mj-lt"/>
                </a:endParaRPr>
              </a:p>
            </p:txBody>
          </p:sp>
          <p:pic>
            <p:nvPicPr>
              <p:cNvPr id="23" name="Picture 13" descr="C:\Users\wagnerge\Pictures\SDW_Icons_Final_v2\SDW_Icons_Final_v2\Virtualization\Virtual_Server\Single\SW_Virtual_Server_Single_LG.png"/>
              <p:cNvPicPr>
                <a:picLocks noChangeAspect="1" noChangeArrowheads="1"/>
              </p:cNvPicPr>
              <p:nvPr/>
            </p:nvPicPr>
            <p:blipFill>
              <a:blip r:embed="rId6" cstate="screen"/>
              <a:srcRect/>
              <a:stretch>
                <a:fillRect/>
              </a:stretch>
            </p:blipFill>
            <p:spPr bwMode="auto">
              <a:xfrm>
                <a:off x="4189055" y="2531785"/>
                <a:ext cx="1989090" cy="1490953"/>
              </a:xfrm>
              <a:prstGeom prst="rect">
                <a:avLst/>
              </a:prstGeom>
              <a:noFill/>
            </p:spPr>
          </p:pic>
          <p:pic>
            <p:nvPicPr>
              <p:cNvPr id="24" name="Picture 13" descr="C:\Users\wagnerge\Pictures\SDW_Icons_Final_v2\SDW_Icons_Final_v2\Virtualization\Virtual_Server\Single\SW_Virtual_Server_Single_LG.png"/>
              <p:cNvPicPr>
                <a:picLocks noChangeAspect="1" noChangeArrowheads="1"/>
              </p:cNvPicPr>
              <p:nvPr/>
            </p:nvPicPr>
            <p:blipFill>
              <a:blip r:embed="rId6" cstate="screen"/>
              <a:srcRect/>
              <a:stretch>
                <a:fillRect/>
              </a:stretch>
            </p:blipFill>
            <p:spPr bwMode="auto">
              <a:xfrm>
                <a:off x="5074372" y="3052675"/>
                <a:ext cx="1989090" cy="1490953"/>
              </a:xfrm>
              <a:prstGeom prst="rect">
                <a:avLst/>
              </a:prstGeom>
              <a:noFill/>
            </p:spPr>
          </p:pic>
          <p:pic>
            <p:nvPicPr>
              <p:cNvPr id="25" name="Picture 13" descr="C:\Users\wagnerge\Pictures\SDW_Icons_Final_v2\SDW_Icons_Final_v2\Virtualization\Virtual_Server\Single\SW_Virtual_Server_Single_LG.png"/>
              <p:cNvPicPr>
                <a:picLocks noChangeAspect="1" noChangeArrowheads="1"/>
              </p:cNvPicPr>
              <p:nvPr/>
            </p:nvPicPr>
            <p:blipFill>
              <a:blip r:embed="rId6" cstate="screen"/>
              <a:srcRect/>
              <a:stretch>
                <a:fillRect/>
              </a:stretch>
            </p:blipFill>
            <p:spPr bwMode="auto">
              <a:xfrm>
                <a:off x="4189055" y="2281576"/>
                <a:ext cx="1989090" cy="1490953"/>
              </a:xfrm>
              <a:prstGeom prst="rect">
                <a:avLst/>
              </a:prstGeom>
              <a:noFill/>
            </p:spPr>
          </p:pic>
          <p:pic>
            <p:nvPicPr>
              <p:cNvPr id="26" name="Picture 13" descr="C:\Users\wagnerge\Pictures\SDW_Icons_Final_v2\SDW_Icons_Final_v2\Virtualization\Virtual_Server\Single\SW_Virtual_Server_Single_LG.png"/>
              <p:cNvPicPr>
                <a:picLocks noChangeAspect="1" noChangeArrowheads="1"/>
              </p:cNvPicPr>
              <p:nvPr/>
            </p:nvPicPr>
            <p:blipFill>
              <a:blip r:embed="rId6" cstate="screen"/>
              <a:srcRect/>
              <a:stretch>
                <a:fillRect/>
              </a:stretch>
            </p:blipFill>
            <p:spPr bwMode="auto">
              <a:xfrm>
                <a:off x="5074372" y="2802466"/>
                <a:ext cx="1989090" cy="1490953"/>
              </a:xfrm>
              <a:prstGeom prst="rect">
                <a:avLst/>
              </a:prstGeom>
              <a:noFill/>
            </p:spPr>
          </p:pic>
          <p:pic>
            <p:nvPicPr>
              <p:cNvPr id="27" name="Picture 13" descr="C:\Users\wagnerge\Pictures\SDW_Icons_Final_v2\SDW_Icons_Final_v2\Virtualization\Virtual_Server\Single\SW_Virtual_Server_Single_LG.png"/>
              <p:cNvPicPr>
                <a:picLocks noChangeAspect="1" noChangeArrowheads="1"/>
              </p:cNvPicPr>
              <p:nvPr/>
            </p:nvPicPr>
            <p:blipFill>
              <a:blip r:embed="rId6" cstate="screen"/>
              <a:srcRect/>
              <a:stretch>
                <a:fillRect/>
              </a:stretch>
            </p:blipFill>
            <p:spPr bwMode="auto">
              <a:xfrm>
                <a:off x="4189055" y="2031367"/>
                <a:ext cx="1989090" cy="1490953"/>
              </a:xfrm>
              <a:prstGeom prst="rect">
                <a:avLst/>
              </a:prstGeom>
              <a:noFill/>
            </p:spPr>
          </p:pic>
          <p:pic>
            <p:nvPicPr>
              <p:cNvPr id="28" name="Picture 13" descr="C:\Users\wagnerge\Pictures\SDW_Icons_Final_v2\SDW_Icons_Final_v2\Virtualization\Virtual_Server\Single\SW_Virtual_Server_Single_LG.png"/>
              <p:cNvPicPr>
                <a:picLocks noChangeAspect="1" noChangeArrowheads="1"/>
              </p:cNvPicPr>
              <p:nvPr/>
            </p:nvPicPr>
            <p:blipFill>
              <a:blip r:embed="rId6" cstate="screen"/>
              <a:srcRect/>
              <a:stretch>
                <a:fillRect/>
              </a:stretch>
            </p:blipFill>
            <p:spPr bwMode="auto">
              <a:xfrm>
                <a:off x="5074372" y="2552257"/>
                <a:ext cx="1989090" cy="1490953"/>
              </a:xfrm>
              <a:prstGeom prst="rect">
                <a:avLst/>
              </a:prstGeom>
              <a:noFill/>
            </p:spPr>
          </p:pic>
          <p:sp>
            <p:nvSpPr>
              <p:cNvPr id="45" name="Rectangle 44"/>
              <p:cNvSpPr/>
              <p:nvPr/>
            </p:nvSpPr>
            <p:spPr>
              <a:xfrm>
                <a:off x="4305802" y="2382039"/>
                <a:ext cx="1862721" cy="523221"/>
              </a:xfrm>
              <a:prstGeom prst="rect">
                <a:avLst/>
              </a:prstGeom>
              <a:noFill/>
              <a:scene3d>
                <a:camera prst="isometricTopUp"/>
                <a:lightRig rig="threePt" dir="t"/>
              </a:scene3d>
            </p:spPr>
            <p:txBody>
              <a:bodyPr wrap="square" lIns="91440" tIns="45720" rIns="91440" bIns="45720">
                <a:spAutoFit/>
              </a:bodyPr>
              <a:lstStyle/>
              <a:p>
                <a:pPr algn="ctr"/>
                <a:r>
                  <a:rPr lang="en-US" sz="28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VM</a:t>
                </a:r>
                <a:endParaRPr lang="en-US" sz="28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46" name="Rectangle 45"/>
              <p:cNvSpPr/>
              <p:nvPr/>
            </p:nvSpPr>
            <p:spPr>
              <a:xfrm>
                <a:off x="5141968" y="2873558"/>
                <a:ext cx="1862721" cy="523221"/>
              </a:xfrm>
              <a:prstGeom prst="rect">
                <a:avLst/>
              </a:prstGeom>
              <a:noFill/>
              <a:scene3d>
                <a:camera prst="isometricTopUp"/>
                <a:lightRig rig="threePt" dir="t"/>
              </a:scene3d>
            </p:spPr>
            <p:txBody>
              <a:bodyPr wrap="square" lIns="91440" tIns="45720" rIns="91440" bIns="45720">
                <a:spAutoFit/>
              </a:bodyPr>
              <a:lstStyle/>
              <a:p>
                <a:pPr algn="ctr"/>
                <a:r>
                  <a:rPr lang="en-US" sz="28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VM</a:t>
                </a:r>
                <a:endParaRPr lang="en-US" sz="28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pic>
            <p:nvPicPr>
              <p:cNvPr id="47" name="Picture 2" descr="C:\Users\wagnerge\Pictures\SDW_Icons_Final_v2\SDW_Icons_Final_v2\General_Applications\Database_App\SW_Database_App_SM.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701700" y="2338495"/>
                <a:ext cx="565767" cy="93876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 descr="C:\Users\wagnerge\Pictures\SDW_Icons_Final_v2\SDW_Icons_Final_v2\General_Applications\Email_App\SW_Email_App_SM.pn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767788" y="2165200"/>
                <a:ext cx="712652" cy="47045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51" name="Picture 2" descr="C:\Users\wagnerge\Pictures\SDW_Icons_Final_v2\SDW_Icons_Final_v2\Storage\Storage_BladeBased\Storage_BladeChassis\No_Indicator\SW_Storage_BladeChassis_LG.png"/>
          <p:cNvPicPr>
            <a:picLocks noChangeAspect="1" noChangeArrowheads="1"/>
          </p:cNvPicPr>
          <p:nvPr/>
        </p:nvPicPr>
        <p:blipFill>
          <a:blip r:embed="rId9" cstate="screen"/>
          <a:srcRect/>
          <a:stretch>
            <a:fillRect/>
          </a:stretch>
        </p:blipFill>
        <p:spPr bwMode="auto">
          <a:xfrm>
            <a:off x="6423554" y="1597889"/>
            <a:ext cx="2434692" cy="2456416"/>
          </a:xfrm>
          <a:prstGeom prst="rect">
            <a:avLst/>
          </a:prstGeom>
          <a:noFill/>
        </p:spPr>
      </p:pic>
      <p:pic>
        <p:nvPicPr>
          <p:cNvPr id="52" name="Picture 51" descr="d2200sb_small.png"/>
          <p:cNvPicPr>
            <a:picLocks noChangeAspect="1"/>
          </p:cNvPicPr>
          <p:nvPr/>
        </p:nvPicPr>
        <p:blipFill>
          <a:blip r:embed="rId10" cstate="screen"/>
          <a:stretch>
            <a:fillRect/>
          </a:stretch>
        </p:blipFill>
        <p:spPr>
          <a:xfrm>
            <a:off x="7544216" y="3251198"/>
            <a:ext cx="984950" cy="1295987"/>
          </a:xfrm>
          <a:prstGeom prst="rect">
            <a:avLst/>
          </a:prstGeom>
        </p:spPr>
      </p:pic>
      <p:sp>
        <p:nvSpPr>
          <p:cNvPr id="49" name="TextBox 48"/>
          <p:cNvSpPr txBox="1"/>
          <p:nvPr/>
        </p:nvSpPr>
        <p:spPr>
          <a:xfrm>
            <a:off x="7598427" y="4328573"/>
            <a:ext cx="1052187" cy="276999"/>
          </a:xfrm>
          <a:prstGeom prst="rect">
            <a:avLst/>
          </a:prstGeom>
          <a:noFill/>
        </p:spPr>
        <p:txBody>
          <a:bodyPr wrap="square" rtlCol="0">
            <a:spAutoFit/>
          </a:bodyPr>
          <a:lstStyle/>
          <a:p>
            <a:pPr marL="0" defTabSz="430213">
              <a:spcAft>
                <a:spcPts val="400"/>
              </a:spcAft>
              <a:buSzPct val="100000"/>
            </a:pPr>
            <a:r>
              <a:rPr lang="en-US" sz="1200" dirty="0" smtClean="0">
                <a:solidFill>
                  <a:srgbClr val="000000"/>
                </a:solidFill>
                <a:latin typeface="HP Simplified" pitchFamily="34" charset="0"/>
                <a:cs typeface="HP Simplified" pitchFamily="34" charset="0"/>
              </a:rPr>
              <a:t>D2200sb</a:t>
            </a:r>
          </a:p>
        </p:txBody>
      </p:sp>
      <p:pic>
        <p:nvPicPr>
          <p:cNvPr id="50" name="Picture 49"/>
          <p:cNvPicPr>
            <a:picLocks noChangeAspect="1"/>
          </p:cNvPicPr>
          <p:nvPr/>
        </p:nvPicPr>
        <p:blipFill rotWithShape="1">
          <a:blip r:embed="rId11" cstate="email">
            <a:extLst>
              <a:ext uri="{28A0092B-C50C-407E-A947-70E740481C1C}">
                <a14:useLocalDpi xmlns:a14="http://schemas.microsoft.com/office/drawing/2010/main" val="0"/>
              </a:ext>
            </a:extLst>
          </a:blip>
          <a:srcRect/>
          <a:stretch/>
        </p:blipFill>
        <p:spPr>
          <a:xfrm>
            <a:off x="4345446" y="1767959"/>
            <a:ext cx="259819" cy="209654"/>
          </a:xfrm>
          <a:prstGeom prst="rect">
            <a:avLst/>
          </a:prstGeom>
        </p:spPr>
      </p:pic>
      <p:pic>
        <p:nvPicPr>
          <p:cNvPr id="53" name="Picture 52"/>
          <p:cNvPicPr>
            <a:picLocks noChangeAspect="1"/>
          </p:cNvPicPr>
          <p:nvPr/>
        </p:nvPicPr>
        <p:blipFill rotWithShape="1">
          <a:blip r:embed="rId11" cstate="email">
            <a:extLst>
              <a:ext uri="{28A0092B-C50C-407E-A947-70E740481C1C}">
                <a14:useLocalDpi xmlns:a14="http://schemas.microsoft.com/office/drawing/2010/main" val="0"/>
              </a:ext>
            </a:extLst>
          </a:blip>
          <a:srcRect/>
          <a:stretch/>
        </p:blipFill>
        <p:spPr>
          <a:xfrm>
            <a:off x="4345446" y="2206047"/>
            <a:ext cx="259819" cy="209654"/>
          </a:xfrm>
          <a:prstGeom prst="rect">
            <a:avLst/>
          </a:prstGeom>
        </p:spPr>
      </p:pic>
      <p:pic>
        <p:nvPicPr>
          <p:cNvPr id="54" name="Picture 53"/>
          <p:cNvPicPr>
            <a:picLocks noChangeAspect="1"/>
          </p:cNvPicPr>
          <p:nvPr/>
        </p:nvPicPr>
        <p:blipFill rotWithShape="1">
          <a:blip r:embed="rId11" cstate="email">
            <a:extLst>
              <a:ext uri="{28A0092B-C50C-407E-A947-70E740481C1C}">
                <a14:useLocalDpi xmlns:a14="http://schemas.microsoft.com/office/drawing/2010/main" val="0"/>
              </a:ext>
            </a:extLst>
          </a:blip>
          <a:srcRect/>
          <a:stretch/>
        </p:blipFill>
        <p:spPr>
          <a:xfrm>
            <a:off x="4345446" y="1987003"/>
            <a:ext cx="259819" cy="209654"/>
          </a:xfrm>
          <a:prstGeom prst="rect">
            <a:avLst/>
          </a:prstGeom>
        </p:spPr>
      </p:pic>
      <p:pic>
        <p:nvPicPr>
          <p:cNvPr id="55" name="Picture 54"/>
          <p:cNvPicPr>
            <a:picLocks noChangeAspect="1"/>
          </p:cNvPicPr>
          <p:nvPr/>
        </p:nvPicPr>
        <p:blipFill rotWithShape="1">
          <a:blip r:embed="rId11" cstate="email">
            <a:extLst>
              <a:ext uri="{28A0092B-C50C-407E-A947-70E740481C1C}">
                <a14:useLocalDpi xmlns:a14="http://schemas.microsoft.com/office/drawing/2010/main" val="0"/>
              </a:ext>
            </a:extLst>
          </a:blip>
          <a:srcRect/>
          <a:stretch/>
        </p:blipFill>
        <p:spPr>
          <a:xfrm>
            <a:off x="7338608" y="3585097"/>
            <a:ext cx="259819" cy="209654"/>
          </a:xfrm>
          <a:prstGeom prst="rect">
            <a:avLst/>
          </a:prstGeom>
        </p:spPr>
      </p:pic>
      <p:pic>
        <p:nvPicPr>
          <p:cNvPr id="56" name="Picture 55"/>
          <p:cNvPicPr>
            <a:picLocks noChangeAspect="1"/>
          </p:cNvPicPr>
          <p:nvPr/>
        </p:nvPicPr>
        <p:blipFill rotWithShape="1">
          <a:blip r:embed="rId11" cstate="email">
            <a:extLst>
              <a:ext uri="{28A0092B-C50C-407E-A947-70E740481C1C}">
                <a14:useLocalDpi xmlns:a14="http://schemas.microsoft.com/office/drawing/2010/main" val="0"/>
              </a:ext>
            </a:extLst>
          </a:blip>
          <a:srcRect/>
          <a:stretch/>
        </p:blipFill>
        <p:spPr>
          <a:xfrm>
            <a:off x="7338608" y="3131861"/>
            <a:ext cx="259819" cy="209654"/>
          </a:xfrm>
          <a:prstGeom prst="rect">
            <a:avLst/>
          </a:prstGeom>
        </p:spPr>
      </p:pic>
    </p:spTree>
    <p:extLst>
      <p:ext uri="{BB962C8B-B14F-4D97-AF65-F5344CB8AC3E}">
        <p14:creationId xmlns:p14="http://schemas.microsoft.com/office/powerpoint/2010/main" val="33628774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Consolidation of VSA</a:t>
            </a:r>
            <a:endParaRPr lang="en-US" dirty="0"/>
          </a:p>
        </p:txBody>
      </p:sp>
      <p:grpSp>
        <p:nvGrpSpPr>
          <p:cNvPr id="3" name="Group 40"/>
          <p:cNvGrpSpPr/>
          <p:nvPr/>
        </p:nvGrpSpPr>
        <p:grpSpPr>
          <a:xfrm>
            <a:off x="6495823" y="1190013"/>
            <a:ext cx="968174" cy="2140073"/>
            <a:chOff x="7225123" y="1796305"/>
            <a:chExt cx="968174" cy="2637157"/>
          </a:xfrm>
        </p:grpSpPr>
        <p:grpSp>
          <p:nvGrpSpPr>
            <p:cNvPr id="4" name="Group 22"/>
            <p:cNvGrpSpPr/>
            <p:nvPr/>
          </p:nvGrpSpPr>
          <p:grpSpPr>
            <a:xfrm>
              <a:off x="7242268" y="3628915"/>
              <a:ext cx="951029" cy="804547"/>
              <a:chOff x="2165230" y="4641011"/>
              <a:chExt cx="951029" cy="804547"/>
            </a:xfrm>
          </p:grpSpPr>
          <p:grpSp>
            <p:nvGrpSpPr>
              <p:cNvPr id="5" name="Group 22"/>
              <p:cNvGrpSpPr/>
              <p:nvPr/>
            </p:nvGrpSpPr>
            <p:grpSpPr>
              <a:xfrm>
                <a:off x="2165230" y="4641011"/>
                <a:ext cx="728540" cy="741872"/>
                <a:chOff x="2165230" y="4641011"/>
                <a:chExt cx="728540" cy="741872"/>
              </a:xfrm>
            </p:grpSpPr>
            <p:sp>
              <p:nvSpPr>
                <p:cNvPr id="27" name="Oval 26"/>
                <p:cNvSpPr/>
                <p:nvPr/>
              </p:nvSpPr>
              <p:spPr>
                <a:xfrm>
                  <a:off x="2165230" y="4641011"/>
                  <a:ext cx="189781" cy="448574"/>
                </a:xfrm>
                <a:prstGeom prst="ellipse">
                  <a:avLst/>
                </a:prstGeom>
                <a:noFill/>
                <a:ln>
                  <a:solidFill>
                    <a:srgbClr val="EB5F01"/>
                  </a:solidFill>
                </a:ln>
              </p:spPr>
              <p:style>
                <a:lnRef idx="2">
                  <a:schemeClr val="accent1"/>
                </a:lnRef>
                <a:fillRef idx="1">
                  <a:schemeClr val="lt1"/>
                </a:fillRef>
                <a:effectRef idx="0">
                  <a:schemeClr val="accent1"/>
                </a:effectRef>
                <a:fontRef idx="minor">
                  <a:schemeClr val="dk1"/>
                </a:fontRef>
              </p:style>
              <p:txBody>
                <a:bodyPr lIns="91440" tIns="45720" rtlCol="0" anchor="ctr"/>
                <a:lstStyle/>
                <a:p>
                  <a:pPr algn="ctr">
                    <a:lnSpc>
                      <a:spcPct val="85000"/>
                    </a:lnSpc>
                  </a:pPr>
                  <a:endParaRPr lang="en-US" sz="2000" dirty="0" smtClean="0">
                    <a:solidFill>
                      <a:prstClr val="white"/>
                    </a:solidFill>
                    <a:latin typeface="+mj-lt"/>
                  </a:endParaRPr>
                </a:p>
              </p:txBody>
            </p:sp>
            <p:sp>
              <p:nvSpPr>
                <p:cNvPr id="28" name="Line Callout 2 27"/>
                <p:cNvSpPr/>
                <p:nvPr/>
              </p:nvSpPr>
              <p:spPr>
                <a:xfrm>
                  <a:off x="2510287" y="5149970"/>
                  <a:ext cx="383483" cy="232913"/>
                </a:xfrm>
                <a:prstGeom prst="borderCallout2">
                  <a:avLst>
                    <a:gd name="adj1" fmla="val 44675"/>
                    <a:gd name="adj2" fmla="val 70"/>
                    <a:gd name="adj3" fmla="val 24475"/>
                    <a:gd name="adj4" fmla="val -42002"/>
                    <a:gd name="adj5" fmla="val -31033"/>
                    <a:gd name="adj6" fmla="val -59278"/>
                  </a:avLst>
                </a:prstGeom>
                <a:solidFill>
                  <a:srgbClr val="EB5F01"/>
                </a:solidFill>
                <a:ln>
                  <a:solidFill>
                    <a:srgbClr val="EB5F0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800" dirty="0" smtClean="0">
                    <a:solidFill>
                      <a:prstClr val="white"/>
                    </a:solidFill>
                    <a:latin typeface="+mj-lt"/>
                  </a:endParaRPr>
                </a:p>
              </p:txBody>
            </p:sp>
          </p:grpSp>
          <p:sp>
            <p:nvSpPr>
              <p:cNvPr id="26" name="TextBox 25"/>
              <p:cNvSpPr txBox="1"/>
              <p:nvPr/>
            </p:nvSpPr>
            <p:spPr>
              <a:xfrm>
                <a:off x="2434589" y="5104219"/>
                <a:ext cx="681670" cy="341339"/>
              </a:xfrm>
              <a:prstGeom prst="rect">
                <a:avLst/>
              </a:prstGeom>
              <a:noFill/>
            </p:spPr>
            <p:txBody>
              <a:bodyPr wrap="square" rtlCol="0">
                <a:spAutoFit/>
              </a:bodyPr>
              <a:lstStyle/>
              <a:p>
                <a:r>
                  <a:rPr lang="en-US" sz="1200" b="1" dirty="0" smtClean="0">
                    <a:solidFill>
                      <a:schemeClr val="bg1"/>
                    </a:solidFill>
                    <a:latin typeface="+mj-lt"/>
                  </a:rPr>
                  <a:t>16 U</a:t>
                </a:r>
              </a:p>
            </p:txBody>
          </p:sp>
        </p:grpSp>
        <p:grpSp>
          <p:nvGrpSpPr>
            <p:cNvPr id="6" name="Group 28"/>
            <p:cNvGrpSpPr/>
            <p:nvPr/>
          </p:nvGrpSpPr>
          <p:grpSpPr>
            <a:xfrm>
              <a:off x="7225123" y="1796305"/>
              <a:ext cx="951029" cy="804548"/>
              <a:chOff x="2165230" y="4641011"/>
              <a:chExt cx="951029" cy="804548"/>
            </a:xfrm>
          </p:grpSpPr>
          <p:grpSp>
            <p:nvGrpSpPr>
              <p:cNvPr id="7" name="Group 22"/>
              <p:cNvGrpSpPr/>
              <p:nvPr/>
            </p:nvGrpSpPr>
            <p:grpSpPr>
              <a:xfrm>
                <a:off x="2165230" y="4641011"/>
                <a:ext cx="728540" cy="741872"/>
                <a:chOff x="2165230" y="4641011"/>
                <a:chExt cx="728540" cy="741872"/>
              </a:xfrm>
            </p:grpSpPr>
            <p:sp>
              <p:nvSpPr>
                <p:cNvPr id="32" name="Oval 31"/>
                <p:cNvSpPr/>
                <p:nvPr/>
              </p:nvSpPr>
              <p:spPr>
                <a:xfrm>
                  <a:off x="2165230" y="4641011"/>
                  <a:ext cx="189781" cy="448574"/>
                </a:xfrm>
                <a:prstGeom prst="ellipse">
                  <a:avLst/>
                </a:prstGeom>
                <a:noFill/>
                <a:ln>
                  <a:solidFill>
                    <a:srgbClr val="EB5F01"/>
                  </a:solidFill>
                </a:ln>
              </p:spPr>
              <p:style>
                <a:lnRef idx="2">
                  <a:schemeClr val="accent1"/>
                </a:lnRef>
                <a:fillRef idx="1">
                  <a:schemeClr val="lt1"/>
                </a:fillRef>
                <a:effectRef idx="0">
                  <a:schemeClr val="accent1"/>
                </a:effectRef>
                <a:fontRef idx="minor">
                  <a:schemeClr val="dk1"/>
                </a:fontRef>
              </p:style>
              <p:txBody>
                <a:bodyPr lIns="91440" tIns="45720" rtlCol="0" anchor="ctr"/>
                <a:lstStyle/>
                <a:p>
                  <a:pPr algn="ctr">
                    <a:lnSpc>
                      <a:spcPct val="85000"/>
                    </a:lnSpc>
                  </a:pPr>
                  <a:endParaRPr lang="en-US" sz="2000" dirty="0" smtClean="0">
                    <a:solidFill>
                      <a:prstClr val="white"/>
                    </a:solidFill>
                    <a:latin typeface="+mj-lt"/>
                  </a:endParaRPr>
                </a:p>
              </p:txBody>
            </p:sp>
            <p:sp>
              <p:nvSpPr>
                <p:cNvPr id="33" name="Line Callout 2 32"/>
                <p:cNvSpPr/>
                <p:nvPr/>
              </p:nvSpPr>
              <p:spPr>
                <a:xfrm>
                  <a:off x="2510287" y="5149970"/>
                  <a:ext cx="383483" cy="232913"/>
                </a:xfrm>
                <a:prstGeom prst="borderCallout2">
                  <a:avLst>
                    <a:gd name="adj1" fmla="val 44675"/>
                    <a:gd name="adj2" fmla="val 70"/>
                    <a:gd name="adj3" fmla="val 24475"/>
                    <a:gd name="adj4" fmla="val -42002"/>
                    <a:gd name="adj5" fmla="val -31033"/>
                    <a:gd name="adj6" fmla="val -59278"/>
                  </a:avLst>
                </a:prstGeom>
                <a:solidFill>
                  <a:srgbClr val="EB5F01"/>
                </a:solidFill>
                <a:ln>
                  <a:solidFill>
                    <a:srgbClr val="EB5F0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800" dirty="0" smtClean="0">
                    <a:solidFill>
                      <a:prstClr val="white"/>
                    </a:solidFill>
                    <a:latin typeface="+mj-lt"/>
                  </a:endParaRPr>
                </a:p>
              </p:txBody>
            </p:sp>
          </p:grpSp>
          <p:sp>
            <p:nvSpPr>
              <p:cNvPr id="31" name="TextBox 30"/>
              <p:cNvSpPr txBox="1"/>
              <p:nvPr/>
            </p:nvSpPr>
            <p:spPr>
              <a:xfrm>
                <a:off x="2434589" y="5104220"/>
                <a:ext cx="681670" cy="341339"/>
              </a:xfrm>
              <a:prstGeom prst="rect">
                <a:avLst/>
              </a:prstGeom>
              <a:noFill/>
            </p:spPr>
            <p:txBody>
              <a:bodyPr wrap="square" rtlCol="0">
                <a:spAutoFit/>
              </a:bodyPr>
              <a:lstStyle/>
              <a:p>
                <a:r>
                  <a:rPr lang="en-US" sz="1200" b="1" dirty="0" smtClean="0">
                    <a:solidFill>
                      <a:schemeClr val="bg1"/>
                    </a:solidFill>
                    <a:latin typeface="+mj-lt"/>
                  </a:rPr>
                  <a:t>34 U</a:t>
                </a:r>
              </a:p>
            </p:txBody>
          </p:sp>
        </p:grpSp>
      </p:grpSp>
      <p:sp>
        <p:nvSpPr>
          <p:cNvPr id="42" name="TextBox 41"/>
          <p:cNvSpPr txBox="1"/>
          <p:nvPr/>
        </p:nvSpPr>
        <p:spPr>
          <a:xfrm>
            <a:off x="7664204" y="2542720"/>
            <a:ext cx="750496" cy="369332"/>
          </a:xfrm>
          <a:prstGeom prst="rect">
            <a:avLst/>
          </a:prstGeom>
          <a:noFill/>
        </p:spPr>
        <p:txBody>
          <a:bodyPr wrap="square" rtlCol="0">
            <a:spAutoFit/>
          </a:bodyPr>
          <a:lstStyle/>
          <a:p>
            <a:r>
              <a:rPr lang="en-US" b="1" dirty="0" smtClean="0">
                <a:solidFill>
                  <a:srgbClr val="EB5F01"/>
                </a:solidFill>
                <a:latin typeface="+mj-lt"/>
              </a:rPr>
              <a:t>2.1x</a:t>
            </a:r>
          </a:p>
        </p:txBody>
      </p:sp>
      <p:cxnSp>
        <p:nvCxnSpPr>
          <p:cNvPr id="43" name="Straight Arrow Connector 42"/>
          <p:cNvCxnSpPr>
            <a:stCxn id="42" idx="0"/>
          </p:cNvCxnSpPr>
          <p:nvPr/>
        </p:nvCxnSpPr>
        <p:spPr>
          <a:xfrm flipH="1" flipV="1">
            <a:off x="7262177" y="1821604"/>
            <a:ext cx="777275" cy="721116"/>
          </a:xfrm>
          <a:prstGeom prst="straightConnector1">
            <a:avLst/>
          </a:prstGeom>
          <a:ln w="19050">
            <a:solidFill>
              <a:srgbClr val="EB5F0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7267388" y="2933872"/>
            <a:ext cx="632962" cy="105000"/>
          </a:xfrm>
          <a:prstGeom prst="straightConnector1">
            <a:avLst/>
          </a:prstGeom>
          <a:ln w="19050">
            <a:solidFill>
              <a:srgbClr val="EB5F0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3" name="Chart 22"/>
          <p:cNvGraphicFramePr/>
          <p:nvPr>
            <p:extLst>
              <p:ext uri="{D42A27DB-BD31-4B8C-83A1-F6EECF244321}">
                <p14:modId xmlns:p14="http://schemas.microsoft.com/office/powerpoint/2010/main" val="2476510547"/>
              </p:ext>
            </p:extLst>
          </p:nvPr>
        </p:nvGraphicFramePr>
        <p:xfrm>
          <a:off x="223200" y="550016"/>
          <a:ext cx="7524750" cy="3986723"/>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p:cNvSpPr txBox="1"/>
          <p:nvPr/>
        </p:nvSpPr>
        <p:spPr>
          <a:xfrm>
            <a:off x="6993817" y="152567"/>
            <a:ext cx="1785544" cy="137473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algn="ctr" defTabSz="430213">
              <a:spcAft>
                <a:spcPts val="400"/>
              </a:spcAft>
              <a:buSzPct val="100000"/>
            </a:pPr>
            <a:r>
              <a:rPr lang="en-US" b="1" dirty="0" smtClean="0">
                <a:solidFill>
                  <a:schemeClr val="accent1"/>
                </a:solidFill>
                <a:latin typeface="HP Simplified" pitchFamily="34" charset="0"/>
                <a:cs typeface="HP Simplified" pitchFamily="34" charset="0"/>
              </a:rPr>
              <a:t>Reduce footprint</a:t>
            </a:r>
          </a:p>
          <a:p>
            <a:pPr marL="0" algn="ctr" defTabSz="430213">
              <a:spcAft>
                <a:spcPts val="400"/>
              </a:spcAft>
              <a:buSzPct val="100000"/>
            </a:pPr>
            <a:r>
              <a:rPr lang="en-US" sz="4400" b="1" dirty="0" smtClean="0">
                <a:solidFill>
                  <a:schemeClr val="accent3"/>
                </a:solidFill>
                <a:latin typeface="HP Simplified" pitchFamily="34" charset="0"/>
                <a:cs typeface="HP Simplified" pitchFamily="34" charset="0"/>
              </a:rPr>
              <a:t>50%</a:t>
            </a:r>
          </a:p>
        </p:txBody>
      </p:sp>
      <p:sp>
        <p:nvSpPr>
          <p:cNvPr id="20" name="TextBox 19"/>
          <p:cNvSpPr txBox="1"/>
          <p:nvPr/>
        </p:nvSpPr>
        <p:spPr>
          <a:xfrm>
            <a:off x="6306076" y="4356514"/>
            <a:ext cx="2090607" cy="707886"/>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800" u="sng" dirty="0" smtClean="0">
                <a:latin typeface="+mj-lt"/>
              </a:rPr>
              <a:t>Assumptions:</a:t>
            </a:r>
          </a:p>
          <a:p>
            <a:r>
              <a:rPr lang="en-US" sz="800" dirty="0" smtClean="0">
                <a:latin typeface="+mj-lt"/>
              </a:rPr>
              <a:t>    - Similar Server </a:t>
            </a:r>
            <a:r>
              <a:rPr lang="en-US" sz="800" dirty="0" err="1" smtClean="0">
                <a:latin typeface="+mj-lt"/>
              </a:rPr>
              <a:t>Configs</a:t>
            </a:r>
            <a:endParaRPr lang="en-US" sz="800" dirty="0" smtClean="0">
              <a:latin typeface="+mj-lt"/>
            </a:endParaRPr>
          </a:p>
          <a:p>
            <a:r>
              <a:rPr lang="en-US" sz="800" dirty="0" smtClean="0">
                <a:latin typeface="+mj-lt"/>
              </a:rPr>
              <a:t>    - HP begins with 3 servers</a:t>
            </a:r>
          </a:p>
          <a:p>
            <a:r>
              <a:rPr lang="en-US" sz="800" dirty="0" smtClean="0">
                <a:latin typeface="+mj-lt"/>
              </a:rPr>
              <a:t>    - Dell begins with 2 servers + storage array</a:t>
            </a:r>
          </a:p>
          <a:p>
            <a:r>
              <a:rPr lang="en-US" sz="800" dirty="0" smtClean="0">
                <a:latin typeface="+mj-lt"/>
              </a:rPr>
              <a:t>    - 15VMs / server &amp; 200GB per VM</a:t>
            </a:r>
          </a:p>
        </p:txBody>
      </p:sp>
    </p:spTree>
    <p:extLst>
      <p:ext uri="{BB962C8B-B14F-4D97-AF65-F5344CB8AC3E}">
        <p14:creationId xmlns:p14="http://schemas.microsoft.com/office/powerpoint/2010/main" val="393664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providers double their services</a:t>
            </a:r>
            <a:endParaRPr lang="en-US" dirty="0"/>
          </a:p>
        </p:txBody>
      </p:sp>
      <p:sp>
        <p:nvSpPr>
          <p:cNvPr id="3" name="Content Placeholder 2"/>
          <p:cNvSpPr>
            <a:spLocks noGrp="1"/>
          </p:cNvSpPr>
          <p:nvPr>
            <p:ph sz="quarter" idx="16"/>
          </p:nvPr>
        </p:nvSpPr>
        <p:spPr>
          <a:xfrm>
            <a:off x="328613" y="1188720"/>
            <a:ext cx="3454173" cy="3219769"/>
          </a:xfrm>
        </p:spPr>
        <p:txBody>
          <a:bodyPr/>
          <a:lstStyle/>
          <a:p>
            <a:r>
              <a:rPr lang="en-US" dirty="0" smtClean="0"/>
              <a:t>Storage Services</a:t>
            </a:r>
          </a:p>
          <a:p>
            <a:pPr lvl="1"/>
            <a:r>
              <a:rPr lang="en-US" dirty="0" smtClean="0"/>
              <a:t>For managed service providers offering dedicated servers to customers</a:t>
            </a:r>
          </a:p>
          <a:p>
            <a:pPr marL="285750" lvl="1" indent="-285750">
              <a:buFont typeface="Arial" pitchFamily="34" charset="0"/>
              <a:buChar char="•"/>
            </a:pPr>
            <a:r>
              <a:rPr lang="en-US" dirty="0" smtClean="0"/>
              <a:t>Add VSA and now offer dedicated server and storage services </a:t>
            </a:r>
          </a:p>
          <a:p>
            <a:pPr marL="285750" lvl="1" indent="-285750">
              <a:buFont typeface="Arial" pitchFamily="34" charset="0"/>
              <a:buChar char="•"/>
            </a:pPr>
            <a:r>
              <a:rPr lang="en-US" dirty="0" smtClean="0"/>
              <a:t>Same hardware, same footprint – </a:t>
            </a:r>
            <a:r>
              <a:rPr lang="en-US" i="1" dirty="0" smtClean="0"/>
              <a:t>double the revenue</a:t>
            </a:r>
            <a:endParaRPr lang="en-US" i="1" dirty="0"/>
          </a:p>
        </p:txBody>
      </p:sp>
      <p:sp>
        <p:nvSpPr>
          <p:cNvPr id="4" name="Content Placeholder 3"/>
          <p:cNvSpPr>
            <a:spLocks noGrp="1"/>
          </p:cNvSpPr>
          <p:nvPr>
            <p:ph sz="quarter" idx="17"/>
          </p:nvPr>
        </p:nvSpPr>
        <p:spPr/>
        <p:txBody>
          <a:bodyPr/>
          <a:lstStyle/>
          <a:p>
            <a:r>
              <a:rPr lang="en-US" dirty="0" smtClean="0"/>
              <a:t>Backup for SMBs to the Cloud</a:t>
            </a:r>
          </a:p>
          <a:p>
            <a:pPr lvl="1"/>
            <a:r>
              <a:rPr lang="en-US" dirty="0" smtClean="0"/>
              <a:t>Offer a new service to SMBs – allow them to replicate their array to your cloud</a:t>
            </a:r>
          </a:p>
          <a:p>
            <a:pPr lvl="2"/>
            <a:r>
              <a:rPr lang="en-US" sz="1600" dirty="0" smtClean="0"/>
              <a:t>Cloud provider has StoreVirtual-based cluster (using either VSA or physical arrays)</a:t>
            </a:r>
          </a:p>
          <a:p>
            <a:pPr lvl="2"/>
            <a:r>
              <a:rPr lang="en-US" sz="1600" dirty="0" smtClean="0"/>
              <a:t>SMB runs StoreVirtual in their office – send remote snapshots to the cloud</a:t>
            </a:r>
          </a:p>
        </p:txBody>
      </p:sp>
    </p:spTree>
    <p:extLst>
      <p:ext uri="{BB962C8B-B14F-4D97-AF65-F5344CB8AC3E}">
        <p14:creationId xmlns:p14="http://schemas.microsoft.com/office/powerpoint/2010/main" val="8893609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HP StoreVirtual VSA:  Summary</a:t>
            </a:r>
            <a:endParaRPr lang="en-US" dirty="0"/>
          </a:p>
        </p:txBody>
      </p:sp>
      <p:sp>
        <p:nvSpPr>
          <p:cNvPr id="3" name="Content Placeholder 2"/>
          <p:cNvSpPr>
            <a:spLocks noGrp="1"/>
          </p:cNvSpPr>
          <p:nvPr>
            <p:ph sz="quarter" idx="16"/>
          </p:nvPr>
        </p:nvSpPr>
        <p:spPr>
          <a:xfrm>
            <a:off x="328613" y="942025"/>
            <a:ext cx="3883169" cy="3582758"/>
          </a:xfrm>
        </p:spPr>
        <p:txBody>
          <a:bodyPr/>
          <a:lstStyle/>
          <a:p>
            <a:r>
              <a:rPr lang="en-US" sz="1600" dirty="0" smtClean="0"/>
              <a:t>World’s most successful VSA</a:t>
            </a:r>
          </a:p>
          <a:p>
            <a:pPr lvl="1">
              <a:spcAft>
                <a:spcPts val="1000"/>
              </a:spcAft>
            </a:pPr>
            <a:r>
              <a:rPr lang="en-US" sz="1400" dirty="0" smtClean="0"/>
              <a:t>Over 12,000 VSAs in production. Mature technology…5 years running</a:t>
            </a:r>
          </a:p>
          <a:p>
            <a:r>
              <a:rPr lang="en-US" sz="1600" dirty="0" smtClean="0"/>
              <a:t>100% interoperable &amp; federated with StoreVirtual Arrays</a:t>
            </a:r>
          </a:p>
          <a:p>
            <a:pPr lvl="1">
              <a:spcAft>
                <a:spcPts val="1000"/>
              </a:spcAft>
            </a:pPr>
            <a:r>
              <a:rPr lang="en-US" sz="1400" dirty="0" smtClean="0"/>
              <a:t>DR between Virtual and Physical “SV nodes”. Form a single cluster. Non-disruptively Peer Motion between </a:t>
            </a:r>
            <a:r>
              <a:rPr lang="en-US" sz="1400" dirty="0"/>
              <a:t>virtual and physical. Grow from virtual to physical.</a:t>
            </a:r>
          </a:p>
          <a:p>
            <a:r>
              <a:rPr lang="en-US" sz="1600" dirty="0" smtClean="0"/>
              <a:t>The </a:t>
            </a:r>
            <a:r>
              <a:rPr lang="en-US" sz="1600" i="1" dirty="0" smtClean="0"/>
              <a:t>only </a:t>
            </a:r>
            <a:r>
              <a:rPr lang="en-US" sz="1600" dirty="0" smtClean="0"/>
              <a:t>VSA alternative for Hyper-V</a:t>
            </a:r>
          </a:p>
          <a:p>
            <a:pPr lvl="1">
              <a:spcAft>
                <a:spcPts val="1000"/>
              </a:spcAft>
            </a:pPr>
            <a:r>
              <a:rPr lang="en-US" sz="1400" dirty="0" smtClean="0"/>
              <a:t>HP Insight Control for MS System Center. VSS provider </a:t>
            </a:r>
            <a:r>
              <a:rPr lang="en-US" sz="1400" dirty="0"/>
              <a:t>&amp; requestor functions. DSM for MPIO</a:t>
            </a:r>
            <a:r>
              <a:rPr lang="en-US" sz="1400" dirty="0" smtClean="0"/>
              <a:t>.</a:t>
            </a:r>
          </a:p>
          <a:p>
            <a:pPr lvl="1" defTabSz="457200"/>
            <a:r>
              <a:rPr lang="en-US" b="1" dirty="0">
                <a:solidFill>
                  <a:schemeClr val="accent1"/>
                </a:solidFill>
              </a:rPr>
              <a:t>Repurpose other storage capacity</a:t>
            </a:r>
          </a:p>
          <a:p>
            <a:pPr lvl="1"/>
            <a:r>
              <a:rPr lang="en-US" sz="1400" dirty="0"/>
              <a:t>VSA can turn any storage that VMware or Hyper-V “sees” (including NAS &amp; SAN) into its own</a:t>
            </a:r>
          </a:p>
          <a:p>
            <a:pPr lvl="1">
              <a:spcAft>
                <a:spcPts val="1000"/>
              </a:spcAft>
            </a:pPr>
            <a:endParaRPr lang="en-US" sz="1400" dirty="0"/>
          </a:p>
        </p:txBody>
      </p:sp>
      <p:sp>
        <p:nvSpPr>
          <p:cNvPr id="5" name="Content Placeholder 4"/>
          <p:cNvSpPr>
            <a:spLocks noGrp="1"/>
          </p:cNvSpPr>
          <p:nvPr>
            <p:ph sz="quarter" idx="17"/>
          </p:nvPr>
        </p:nvSpPr>
        <p:spPr>
          <a:xfrm>
            <a:off x="4524490" y="942025"/>
            <a:ext cx="3937866" cy="3222624"/>
          </a:xfrm>
        </p:spPr>
        <p:txBody>
          <a:bodyPr/>
          <a:lstStyle/>
          <a:p>
            <a:r>
              <a:rPr lang="en-US" sz="1600" dirty="0" smtClean="0"/>
              <a:t>Server and hypervisor agnostic</a:t>
            </a:r>
          </a:p>
          <a:p>
            <a:pPr lvl="1">
              <a:spcAft>
                <a:spcPts val="1000"/>
              </a:spcAft>
            </a:pPr>
            <a:r>
              <a:rPr lang="en-US" sz="1400" dirty="0" smtClean="0"/>
              <a:t>Any x86 server. VMware and MS Hyper-V. Mix and match within the same cluster</a:t>
            </a:r>
          </a:p>
          <a:p>
            <a:r>
              <a:rPr lang="en-US" sz="1600" dirty="0" smtClean="0"/>
              <a:t>Totally VMware ready</a:t>
            </a:r>
          </a:p>
          <a:p>
            <a:pPr lvl="1">
              <a:spcAft>
                <a:spcPts val="1000"/>
              </a:spcAft>
            </a:pPr>
            <a:r>
              <a:rPr lang="en-US" sz="1400" dirty="0" smtClean="0"/>
              <a:t>HP Insight Control for integrated management. SRM support. </a:t>
            </a:r>
            <a:r>
              <a:rPr lang="en-US" sz="1400" dirty="0" err="1" smtClean="0"/>
              <a:t>vMSC</a:t>
            </a:r>
            <a:r>
              <a:rPr lang="en-US" sz="1400" dirty="0" smtClean="0"/>
              <a:t> certified. VAAI and VASA. Reference architectures.</a:t>
            </a:r>
          </a:p>
          <a:p>
            <a:r>
              <a:rPr lang="en-US" sz="1600" dirty="0" smtClean="0"/>
              <a:t>VSA </a:t>
            </a:r>
            <a:r>
              <a:rPr lang="en-US" sz="1600" dirty="0"/>
              <a:t>Storage </a:t>
            </a:r>
            <a:r>
              <a:rPr lang="en-US" sz="1600" dirty="0" smtClean="0"/>
              <a:t>isn’t just </a:t>
            </a:r>
            <a:r>
              <a:rPr lang="en-US" sz="1600" dirty="0"/>
              <a:t>for VMware or </a:t>
            </a:r>
            <a:r>
              <a:rPr lang="en-US" sz="1600" dirty="0" smtClean="0"/>
              <a:t>Hyper-V</a:t>
            </a:r>
          </a:p>
          <a:p>
            <a:pPr lvl="1"/>
            <a:r>
              <a:rPr lang="en-US" sz="1400" dirty="0" smtClean="0"/>
              <a:t>Export </a:t>
            </a:r>
            <a:r>
              <a:rPr lang="en-US" sz="1400" dirty="0"/>
              <a:t>VSA capacity to  other operating environments (e.g., a Solaris host, or to </a:t>
            </a:r>
            <a:r>
              <a:rPr lang="en-US" sz="1400" dirty="0" err="1"/>
              <a:t>OpenStack</a:t>
            </a:r>
            <a:r>
              <a:rPr lang="en-US" sz="1400" dirty="0"/>
              <a:t>…really!).   Support for  iSCSI, SAS, and FC .</a:t>
            </a:r>
            <a:endParaRPr lang="en-US" sz="1200" dirty="0"/>
          </a:p>
          <a:p>
            <a:pPr lvl="1"/>
            <a:endParaRPr lang="en-US" dirty="0"/>
          </a:p>
        </p:txBody>
      </p:sp>
    </p:spTree>
    <p:extLst>
      <p:ext uri="{BB962C8B-B14F-4D97-AF65-F5344CB8AC3E}">
        <p14:creationId xmlns:p14="http://schemas.microsoft.com/office/powerpoint/2010/main" val="3450352387"/>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8953997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1469" y="235064"/>
            <a:ext cx="8665573" cy="430887"/>
          </a:xfrm>
        </p:spPr>
        <p:txBody>
          <a:bodyPr/>
          <a:lstStyle/>
          <a:p>
            <a:r>
              <a:rPr lang="en-US" sz="2800" dirty="0" smtClean="0">
                <a:latin typeface="+mj-lt"/>
              </a:rPr>
              <a:t>Powerful Positioning: </a:t>
            </a:r>
            <a:r>
              <a:rPr lang="en-US" sz="2800" i="1" dirty="0" smtClean="0">
                <a:latin typeface="+mj-lt"/>
              </a:rPr>
              <a:t>“Most Complete”</a:t>
            </a:r>
            <a:r>
              <a:rPr lang="en-US" sz="2800" dirty="0" smtClean="0">
                <a:latin typeface="+mj-lt"/>
              </a:rPr>
              <a:t> Modular Cloud</a:t>
            </a:r>
            <a:endParaRPr lang="en-US" sz="2800" dirty="0">
              <a:latin typeface="+mj-lt"/>
            </a:endParaRPr>
          </a:p>
        </p:txBody>
      </p:sp>
      <p:pic>
        <p:nvPicPr>
          <p:cNvPr id="38" name="Picture 2"/>
          <p:cNvPicPr>
            <a:picLocks noChangeAspect="1" noChangeArrowheads="1"/>
          </p:cNvPicPr>
          <p:nvPr/>
        </p:nvPicPr>
        <p:blipFill>
          <a:blip r:embed="rId3" cstate="print"/>
          <a:srcRect l="53462" b="54776"/>
          <a:stretch>
            <a:fillRect/>
          </a:stretch>
        </p:blipFill>
        <p:spPr bwMode="auto">
          <a:xfrm>
            <a:off x="852032" y="2185791"/>
            <a:ext cx="1110838" cy="1185895"/>
          </a:xfrm>
          <a:prstGeom prst="rect">
            <a:avLst/>
          </a:prstGeom>
          <a:noFill/>
          <a:ln w="9525">
            <a:noFill/>
            <a:miter lim="800000"/>
            <a:headEnd/>
            <a:tailEnd/>
          </a:ln>
        </p:spPr>
      </p:pic>
      <p:pic>
        <p:nvPicPr>
          <p:cNvPr id="39" name="Picture 11"/>
          <p:cNvPicPr>
            <a:picLocks noChangeAspect="1" noChangeArrowheads="1"/>
          </p:cNvPicPr>
          <p:nvPr/>
        </p:nvPicPr>
        <p:blipFill>
          <a:blip r:embed="rId4" cstate="print"/>
          <a:srcRect t="39471" r="78939" b="29614"/>
          <a:stretch>
            <a:fillRect/>
          </a:stretch>
        </p:blipFill>
        <p:spPr bwMode="auto">
          <a:xfrm>
            <a:off x="2293918" y="2070538"/>
            <a:ext cx="2950369" cy="1841671"/>
          </a:xfrm>
          <a:prstGeom prst="rect">
            <a:avLst/>
          </a:prstGeom>
          <a:ln>
            <a:noFill/>
          </a:ln>
          <a:effectLst/>
        </p:spPr>
      </p:pic>
      <p:pic>
        <p:nvPicPr>
          <p:cNvPr id="40" name="Picture 5"/>
          <p:cNvPicPr>
            <a:picLocks noChangeAspect="1" noChangeArrowheads="1"/>
          </p:cNvPicPr>
          <p:nvPr/>
        </p:nvPicPr>
        <p:blipFill>
          <a:blip r:embed="rId5" cstate="print"/>
          <a:srcRect l="54103" b="54733"/>
          <a:stretch>
            <a:fillRect/>
          </a:stretch>
        </p:blipFill>
        <p:spPr bwMode="auto">
          <a:xfrm>
            <a:off x="867165" y="3507286"/>
            <a:ext cx="1110211" cy="1203655"/>
          </a:xfrm>
          <a:prstGeom prst="rect">
            <a:avLst/>
          </a:prstGeom>
          <a:noFill/>
          <a:ln w="9525">
            <a:noFill/>
            <a:miter lim="800000"/>
            <a:headEnd/>
            <a:tailEnd/>
          </a:ln>
        </p:spPr>
      </p:pic>
      <p:pic>
        <p:nvPicPr>
          <p:cNvPr id="53" name="Picture 3"/>
          <p:cNvPicPr>
            <a:picLocks noChangeAspect="1" noChangeArrowheads="1"/>
          </p:cNvPicPr>
          <p:nvPr/>
        </p:nvPicPr>
        <p:blipFill>
          <a:blip r:embed="rId6" cstate="print"/>
          <a:srcRect l="53382" b="55793"/>
          <a:stretch>
            <a:fillRect/>
          </a:stretch>
        </p:blipFill>
        <p:spPr bwMode="auto">
          <a:xfrm>
            <a:off x="845815" y="826716"/>
            <a:ext cx="1078824" cy="1134723"/>
          </a:xfrm>
          <a:prstGeom prst="rect">
            <a:avLst/>
          </a:prstGeom>
          <a:noFill/>
          <a:ln w="9525">
            <a:noFill/>
            <a:miter lim="800000"/>
            <a:headEnd/>
            <a:tailEnd/>
          </a:ln>
        </p:spPr>
      </p:pic>
      <p:pic>
        <p:nvPicPr>
          <p:cNvPr id="61" name="Picture 3"/>
          <p:cNvPicPr>
            <a:picLocks noChangeAspect="1" noChangeArrowheads="1"/>
          </p:cNvPicPr>
          <p:nvPr/>
        </p:nvPicPr>
        <p:blipFill>
          <a:blip r:embed="rId6" cstate="print"/>
          <a:srcRect l="-363" r="90140" b="12167"/>
          <a:stretch>
            <a:fillRect/>
          </a:stretch>
        </p:blipFill>
        <p:spPr bwMode="auto">
          <a:xfrm>
            <a:off x="348641" y="1211805"/>
            <a:ext cx="314325" cy="2995376"/>
          </a:xfrm>
          <a:prstGeom prst="rect">
            <a:avLst/>
          </a:prstGeom>
          <a:noFill/>
          <a:ln w="9525">
            <a:noFill/>
            <a:miter lim="800000"/>
            <a:headEnd/>
            <a:tailEnd/>
          </a:ln>
        </p:spPr>
      </p:pic>
      <p:pic>
        <p:nvPicPr>
          <p:cNvPr id="62" name="Picture 3"/>
          <p:cNvPicPr>
            <a:picLocks noChangeAspect="1" noChangeArrowheads="1"/>
          </p:cNvPicPr>
          <p:nvPr/>
        </p:nvPicPr>
        <p:blipFill>
          <a:blip r:embed="rId6" cstate="print"/>
          <a:srcRect l="27208" t="88112" r="7737" b="4626"/>
          <a:stretch>
            <a:fillRect/>
          </a:stretch>
        </p:blipFill>
        <p:spPr bwMode="auto">
          <a:xfrm>
            <a:off x="596813" y="4758194"/>
            <a:ext cx="2000250" cy="247650"/>
          </a:xfrm>
          <a:prstGeom prst="rect">
            <a:avLst/>
          </a:prstGeom>
          <a:noFill/>
          <a:ln w="9525">
            <a:noFill/>
            <a:miter lim="800000"/>
            <a:headEnd/>
            <a:tailEnd/>
          </a:ln>
        </p:spPr>
      </p:pic>
      <p:cxnSp>
        <p:nvCxnSpPr>
          <p:cNvPr id="63" name="Straight Connector 62"/>
          <p:cNvCxnSpPr/>
          <p:nvPr/>
        </p:nvCxnSpPr>
        <p:spPr>
          <a:xfrm>
            <a:off x="1802021" y="2507193"/>
            <a:ext cx="1727" cy="83099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690549" y="1321496"/>
            <a:ext cx="1" cy="597962"/>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1655665" y="1198336"/>
            <a:ext cx="73152" cy="73152"/>
          </a:xfrm>
          <a:prstGeom prst="ellipse">
            <a:avLst/>
          </a:prstGeom>
          <a:noFill/>
          <a:ln w="190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mj-lt"/>
            </a:endParaRPr>
          </a:p>
        </p:txBody>
      </p:sp>
      <p:sp>
        <p:nvSpPr>
          <p:cNvPr id="66" name="Oval 65"/>
          <p:cNvSpPr/>
          <p:nvPr/>
        </p:nvSpPr>
        <p:spPr>
          <a:xfrm>
            <a:off x="1761688" y="2393419"/>
            <a:ext cx="73152" cy="73152"/>
          </a:xfrm>
          <a:prstGeom prst="ellipse">
            <a:avLst/>
          </a:prstGeom>
          <a:noFill/>
          <a:ln w="190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mj-lt"/>
            </a:endParaRPr>
          </a:p>
        </p:txBody>
      </p:sp>
      <p:sp>
        <p:nvSpPr>
          <p:cNvPr id="67" name="Oval 66"/>
          <p:cNvSpPr/>
          <p:nvPr/>
        </p:nvSpPr>
        <p:spPr>
          <a:xfrm>
            <a:off x="1533853" y="4104868"/>
            <a:ext cx="73152" cy="73152"/>
          </a:xfrm>
          <a:prstGeom prst="ellipse">
            <a:avLst/>
          </a:prstGeom>
          <a:noFill/>
          <a:ln w="190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mj-lt"/>
            </a:endParaRPr>
          </a:p>
        </p:txBody>
      </p:sp>
      <p:cxnSp>
        <p:nvCxnSpPr>
          <p:cNvPr id="68" name="Straight Connector 67"/>
          <p:cNvCxnSpPr/>
          <p:nvPr/>
        </p:nvCxnSpPr>
        <p:spPr>
          <a:xfrm>
            <a:off x="1576037" y="3640689"/>
            <a:ext cx="0" cy="38775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1162572" y="4453003"/>
            <a:ext cx="753910" cy="10177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mj-lt"/>
            </a:endParaRPr>
          </a:p>
        </p:txBody>
      </p:sp>
      <p:sp>
        <p:nvSpPr>
          <p:cNvPr id="70" name="Rectangle 69"/>
          <p:cNvSpPr/>
          <p:nvPr/>
        </p:nvSpPr>
        <p:spPr>
          <a:xfrm>
            <a:off x="1195828" y="4338575"/>
            <a:ext cx="125324" cy="19167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2000" dirty="0" smtClean="0">
              <a:solidFill>
                <a:prstClr val="white"/>
              </a:solidFill>
              <a:latin typeface="+mj-lt"/>
            </a:endParaRPr>
          </a:p>
        </p:txBody>
      </p:sp>
      <p:cxnSp>
        <p:nvCxnSpPr>
          <p:cNvPr id="71" name="Straight Connector 70"/>
          <p:cNvCxnSpPr/>
          <p:nvPr/>
        </p:nvCxnSpPr>
        <p:spPr>
          <a:xfrm>
            <a:off x="1573765" y="4279099"/>
            <a:ext cx="0" cy="38775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1694542" y="949561"/>
            <a:ext cx="2172" cy="19421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76" name="Content Placeholder 10"/>
          <p:cNvSpPr txBox="1">
            <a:spLocks/>
          </p:cNvSpPr>
          <p:nvPr/>
        </p:nvSpPr>
        <p:spPr>
          <a:xfrm>
            <a:off x="2909592" y="760475"/>
            <a:ext cx="5595581" cy="5036378"/>
          </a:xfrm>
          <a:prstGeom prst="rect">
            <a:avLst/>
          </a:prstGeom>
        </p:spPr>
        <p:txBody>
          <a:bodyPr vert="horz" lIns="91440" tIns="45720" rIns="91440" bIns="45720" rtlCol="0">
            <a:noAutofit/>
          </a:bodyPr>
          <a:lstStyle/>
          <a:p>
            <a:pPr marL="225425" lvl="0" indent="-225425">
              <a:lnSpc>
                <a:spcPts val="1000"/>
              </a:lnSpc>
              <a:spcBef>
                <a:spcPts val="1000"/>
              </a:spcBef>
              <a:buSzPct val="100000"/>
            </a:pPr>
            <a:r>
              <a:rPr lang="en-US" sz="1050" b="1" dirty="0" smtClean="0"/>
              <a:t>Optimized</a:t>
            </a:r>
          </a:p>
          <a:p>
            <a:pPr marL="225425" lvl="0" indent="-225425">
              <a:lnSpc>
                <a:spcPts val="1000"/>
              </a:lnSpc>
              <a:spcBef>
                <a:spcPts val="1000"/>
              </a:spcBef>
              <a:buSzPct val="100000"/>
              <a:buFont typeface="Futura Bk" pitchFamily="34" charset="0"/>
              <a:buChar char="–"/>
            </a:pPr>
            <a:r>
              <a:rPr lang="en-US" sz="1050" dirty="0" smtClean="0"/>
              <a:t>Converged storage that is simple, agile and efficient for virtualized environments and tightly integrated with </a:t>
            </a:r>
            <a:r>
              <a:rPr lang="en-US" sz="1050" dirty="0" err="1" smtClean="0"/>
              <a:t>vSphere</a:t>
            </a:r>
            <a:r>
              <a:rPr lang="en-US" sz="1050" dirty="0" smtClean="0"/>
              <a:t> 5</a:t>
            </a:r>
          </a:p>
          <a:p>
            <a:pPr marL="225425" lvl="0" indent="-225425">
              <a:lnSpc>
                <a:spcPts val="1000"/>
              </a:lnSpc>
              <a:spcBef>
                <a:spcPts val="1000"/>
              </a:spcBef>
              <a:buSzPct val="100000"/>
              <a:buFont typeface="Futura Bk" pitchFamily="34" charset="0"/>
              <a:buChar char="–"/>
            </a:pPr>
            <a:r>
              <a:rPr lang="en-US" sz="1050" dirty="0" smtClean="0"/>
              <a:t>Performance tested for typical workloads; Exceptional power, cooling, and storage efficiency </a:t>
            </a:r>
          </a:p>
          <a:p>
            <a:pPr marL="225425" lvl="0" indent="-225425">
              <a:lnSpc>
                <a:spcPts val="1000"/>
              </a:lnSpc>
              <a:spcBef>
                <a:spcPts val="1000"/>
              </a:spcBef>
              <a:buSzPct val="100000"/>
              <a:buFont typeface="Futura Bk" pitchFamily="34" charset="0"/>
              <a:buChar char="–"/>
            </a:pPr>
            <a:r>
              <a:rPr lang="en-US" sz="1050" dirty="0" smtClean="0"/>
              <a:t>HP integrated server, storage, networking management with VMware </a:t>
            </a:r>
            <a:r>
              <a:rPr lang="en-US" sz="1050" dirty="0" err="1" smtClean="0"/>
              <a:t>vCenter</a:t>
            </a:r>
            <a:r>
              <a:rPr lang="en-US" sz="1050" dirty="0" smtClean="0"/>
              <a:t> Server </a:t>
            </a:r>
          </a:p>
          <a:p>
            <a:pPr marL="225425" lvl="0" indent="-225425">
              <a:lnSpc>
                <a:spcPts val="1000"/>
              </a:lnSpc>
              <a:spcBef>
                <a:spcPts val="1000"/>
              </a:spcBef>
              <a:buSzPct val="100000"/>
            </a:pPr>
            <a:endParaRPr lang="en-US" sz="1050" b="1" dirty="0" smtClean="0"/>
          </a:p>
          <a:p>
            <a:pPr marL="225425" lvl="0" indent="-225425">
              <a:lnSpc>
                <a:spcPts val="1000"/>
              </a:lnSpc>
              <a:spcBef>
                <a:spcPts val="1000"/>
              </a:spcBef>
              <a:buSzPct val="100000"/>
            </a:pPr>
            <a:endParaRPr lang="en-US" sz="1050" b="1" dirty="0" smtClean="0"/>
          </a:p>
          <a:p>
            <a:pPr marL="225425" lvl="0" indent="-225425">
              <a:lnSpc>
                <a:spcPts val="1000"/>
              </a:lnSpc>
              <a:spcBef>
                <a:spcPts val="1000"/>
              </a:spcBef>
              <a:buSzPct val="100000"/>
            </a:pPr>
            <a:endParaRPr lang="en-US" sz="1050" b="1" dirty="0" smtClean="0"/>
          </a:p>
          <a:p>
            <a:pPr marL="225425" lvl="0" indent="-225425">
              <a:lnSpc>
                <a:spcPts val="1000"/>
              </a:lnSpc>
              <a:spcBef>
                <a:spcPts val="1000"/>
              </a:spcBef>
              <a:buSzPct val="100000"/>
            </a:pPr>
            <a:endParaRPr lang="en-US" sz="1050" b="1" dirty="0" smtClean="0"/>
          </a:p>
          <a:p>
            <a:pPr marL="225425" lvl="0" indent="-225425">
              <a:lnSpc>
                <a:spcPts val="1000"/>
              </a:lnSpc>
              <a:spcBef>
                <a:spcPts val="1000"/>
              </a:spcBef>
              <a:buSzPct val="100000"/>
            </a:pPr>
            <a:endParaRPr lang="en-US" sz="1050" b="1" dirty="0" smtClean="0"/>
          </a:p>
          <a:p>
            <a:pPr marL="225425" lvl="0" indent="-225425">
              <a:lnSpc>
                <a:spcPts val="1000"/>
              </a:lnSpc>
              <a:spcBef>
                <a:spcPts val="1000"/>
              </a:spcBef>
              <a:buSzPct val="100000"/>
            </a:pPr>
            <a:endParaRPr lang="en-US" sz="1050" b="1" dirty="0" smtClean="0"/>
          </a:p>
          <a:p>
            <a:pPr marL="225425" lvl="0" indent="-225425">
              <a:lnSpc>
                <a:spcPts val="1000"/>
              </a:lnSpc>
              <a:spcBef>
                <a:spcPts val="1000"/>
              </a:spcBef>
              <a:buSzPct val="100000"/>
            </a:pPr>
            <a:endParaRPr lang="en-US" sz="1050" b="1" dirty="0" smtClean="0"/>
          </a:p>
          <a:p>
            <a:pPr marL="225425" lvl="0" indent="-225425">
              <a:lnSpc>
                <a:spcPts val="1000"/>
              </a:lnSpc>
              <a:spcBef>
                <a:spcPts val="1000"/>
              </a:spcBef>
              <a:buSzPct val="100000"/>
            </a:pPr>
            <a:r>
              <a:rPr lang="en-US" sz="1050" b="1" dirty="0" smtClean="0"/>
              <a:t>Flexible and Designed to Grow </a:t>
            </a:r>
          </a:p>
          <a:p>
            <a:pPr marL="225425" lvl="0" indent="-225425">
              <a:lnSpc>
                <a:spcPts val="1000"/>
              </a:lnSpc>
              <a:spcBef>
                <a:spcPts val="1000"/>
              </a:spcBef>
              <a:buSzPct val="100000"/>
              <a:buFont typeface="Futura Bk" pitchFamily="34" charset="0"/>
              <a:buChar char="–"/>
            </a:pPr>
            <a:r>
              <a:rPr lang="en-US" sz="1050" dirty="0" smtClean="0"/>
              <a:t>Pay-as-you-grow, don’t need to over purchase server, storage, networking capacity upfront </a:t>
            </a:r>
          </a:p>
          <a:p>
            <a:pPr marL="225425" lvl="0" indent="-225425">
              <a:lnSpc>
                <a:spcPts val="1000"/>
              </a:lnSpc>
              <a:spcBef>
                <a:spcPts val="1000"/>
              </a:spcBef>
              <a:buSzPct val="100000"/>
              <a:buFont typeface="Futura Bk" pitchFamily="34" charset="0"/>
              <a:buChar char="–"/>
            </a:pPr>
            <a:r>
              <a:rPr lang="en-US" sz="1050" dirty="0" smtClean="0"/>
              <a:t>Support variety of application workloads including virtualized tier 1 applications </a:t>
            </a:r>
          </a:p>
          <a:p>
            <a:pPr marL="225425" lvl="0" indent="-225425">
              <a:lnSpc>
                <a:spcPts val="1000"/>
              </a:lnSpc>
              <a:spcBef>
                <a:spcPts val="1000"/>
              </a:spcBef>
              <a:buSzPct val="100000"/>
              <a:buFont typeface="Futura Bk" pitchFamily="34" charset="0"/>
              <a:buChar char="–"/>
            </a:pPr>
            <a:r>
              <a:rPr lang="en-US" sz="1050" dirty="0" smtClean="0"/>
              <a:t>Scalable and extensible to the cloud </a:t>
            </a:r>
          </a:p>
          <a:p>
            <a:pPr marL="225425" lvl="0" indent="-225425">
              <a:lnSpc>
                <a:spcPts val="1000"/>
              </a:lnSpc>
              <a:spcBef>
                <a:spcPts val="1000"/>
              </a:spcBef>
              <a:buSzPct val="100000"/>
              <a:buFont typeface="Futura Bk" pitchFamily="34" charset="0"/>
              <a:buChar char="–"/>
            </a:pPr>
            <a:r>
              <a:rPr lang="en-US" sz="1050" dirty="0" err="1" smtClean="0"/>
              <a:t>vCenter</a:t>
            </a:r>
            <a:r>
              <a:rPr lang="en-US" sz="1050" dirty="0" smtClean="0"/>
              <a:t> automates the management of an increasingly broad pool of datacenter resources and HP Insight is tightly integrated </a:t>
            </a:r>
          </a:p>
        </p:txBody>
      </p:sp>
      <p:sp>
        <p:nvSpPr>
          <p:cNvPr id="78" name="Content Placeholder 10"/>
          <p:cNvSpPr txBox="1">
            <a:spLocks/>
          </p:cNvSpPr>
          <p:nvPr/>
        </p:nvSpPr>
        <p:spPr>
          <a:xfrm>
            <a:off x="5483530" y="2235094"/>
            <a:ext cx="3316004" cy="1544113"/>
          </a:xfrm>
          <a:prstGeom prst="rect">
            <a:avLst/>
          </a:prstGeom>
        </p:spPr>
        <p:txBody>
          <a:bodyPr vert="horz" lIns="91440" tIns="45720" rIns="91440" bIns="45720" rtlCol="0">
            <a:noAutofit/>
          </a:bodyPr>
          <a:lstStyle/>
          <a:p>
            <a:pPr marL="225425" lvl="0" indent="-225425">
              <a:lnSpc>
                <a:spcPts val="1000"/>
              </a:lnSpc>
              <a:spcBef>
                <a:spcPts val="1000"/>
              </a:spcBef>
              <a:buSzPct val="100000"/>
            </a:pPr>
            <a:r>
              <a:rPr lang="en-US" sz="1050" b="1" dirty="0" smtClean="0"/>
              <a:t>Simplified </a:t>
            </a:r>
          </a:p>
          <a:p>
            <a:pPr marL="225425" lvl="0" indent="-225425">
              <a:lnSpc>
                <a:spcPts val="1000"/>
              </a:lnSpc>
              <a:spcBef>
                <a:spcPts val="1000"/>
              </a:spcBef>
              <a:buSzPct val="100000"/>
              <a:buFont typeface="Futura Bk" pitchFamily="34" charset="0"/>
              <a:buChar char="–"/>
            </a:pPr>
            <a:r>
              <a:rPr lang="en-US" sz="1050" dirty="0" smtClean="0"/>
              <a:t>Preconfigured for a range of customer needs </a:t>
            </a:r>
          </a:p>
          <a:p>
            <a:pPr marL="225425" lvl="0" indent="-225425">
              <a:lnSpc>
                <a:spcPts val="1000"/>
              </a:lnSpc>
              <a:spcBef>
                <a:spcPts val="1000"/>
              </a:spcBef>
              <a:buSzPct val="100000"/>
              <a:buFont typeface="Futura Bk" pitchFamily="34" charset="0"/>
              <a:buChar char="–"/>
            </a:pPr>
            <a:r>
              <a:rPr lang="en-US" sz="1050" dirty="0" smtClean="0"/>
              <a:t>Easy to order complete virtualized infrastructure </a:t>
            </a:r>
          </a:p>
          <a:p>
            <a:pPr marL="225425" lvl="0" indent="-225425">
              <a:lnSpc>
                <a:spcPts val="1000"/>
              </a:lnSpc>
              <a:spcBef>
                <a:spcPts val="1000"/>
              </a:spcBef>
              <a:buSzPct val="100000"/>
              <a:buFont typeface="Futura Bk" pitchFamily="34" charset="0"/>
              <a:buChar char="–"/>
            </a:pPr>
            <a:r>
              <a:rPr lang="en-US" sz="1050" dirty="0" smtClean="0"/>
              <a:t>Easy, rapid installation with low risk </a:t>
            </a:r>
          </a:p>
          <a:p>
            <a:pPr marL="225425" lvl="0" indent="-225425">
              <a:lnSpc>
                <a:spcPts val="1000"/>
              </a:lnSpc>
              <a:spcBef>
                <a:spcPts val="1000"/>
              </a:spcBef>
              <a:buSzPct val="100000"/>
              <a:buFont typeface="Futura Bk" pitchFamily="34" charset="0"/>
              <a:buChar char="–"/>
            </a:pPr>
            <a:r>
              <a:rPr lang="en-US" sz="1050" i="1" dirty="0" smtClean="0"/>
              <a:t>Single point of contact for end-to-end support </a:t>
            </a:r>
          </a:p>
        </p:txBody>
      </p:sp>
      <p:sp>
        <p:nvSpPr>
          <p:cNvPr id="79" name="TextBox 78"/>
          <p:cNvSpPr txBox="1"/>
          <p:nvPr/>
        </p:nvSpPr>
        <p:spPr>
          <a:xfrm>
            <a:off x="1112728" y="745690"/>
            <a:ext cx="1819275" cy="230832"/>
          </a:xfrm>
          <a:prstGeom prst="rect">
            <a:avLst/>
          </a:prstGeom>
          <a:noFill/>
        </p:spPr>
        <p:txBody>
          <a:bodyPr wrap="square" rtlCol="0">
            <a:spAutoFit/>
          </a:bodyPr>
          <a:lstStyle/>
          <a:p>
            <a:r>
              <a:rPr lang="en-US" sz="900" dirty="0" smtClean="0">
                <a:solidFill>
                  <a:schemeClr val="accent1"/>
                </a:solidFill>
                <a:latin typeface="+mj-lt"/>
              </a:rPr>
              <a:t>X86 Virtualization</a:t>
            </a:r>
          </a:p>
        </p:txBody>
      </p:sp>
      <p:sp>
        <p:nvSpPr>
          <p:cNvPr id="80" name="TextBox 79"/>
          <p:cNvSpPr txBox="1"/>
          <p:nvPr/>
        </p:nvSpPr>
        <p:spPr>
          <a:xfrm>
            <a:off x="1103204" y="2145213"/>
            <a:ext cx="1266825" cy="230832"/>
          </a:xfrm>
          <a:prstGeom prst="rect">
            <a:avLst/>
          </a:prstGeom>
          <a:noFill/>
        </p:spPr>
        <p:txBody>
          <a:bodyPr wrap="square" rtlCol="0">
            <a:spAutoFit/>
          </a:bodyPr>
          <a:lstStyle/>
          <a:p>
            <a:r>
              <a:rPr lang="en-US" sz="900" dirty="0" smtClean="0">
                <a:solidFill>
                  <a:schemeClr val="accent1"/>
                </a:solidFill>
                <a:latin typeface="+mj-lt"/>
              </a:rPr>
              <a:t>Blade Servers</a:t>
            </a:r>
          </a:p>
        </p:txBody>
      </p:sp>
      <p:sp>
        <p:nvSpPr>
          <p:cNvPr id="81" name="TextBox 80"/>
          <p:cNvSpPr txBox="1"/>
          <p:nvPr/>
        </p:nvSpPr>
        <p:spPr>
          <a:xfrm>
            <a:off x="1112468" y="3451834"/>
            <a:ext cx="1800225" cy="230832"/>
          </a:xfrm>
          <a:prstGeom prst="rect">
            <a:avLst/>
          </a:prstGeom>
          <a:noFill/>
        </p:spPr>
        <p:txBody>
          <a:bodyPr wrap="square" rtlCol="0">
            <a:spAutoFit/>
          </a:bodyPr>
          <a:lstStyle/>
          <a:p>
            <a:r>
              <a:rPr lang="en-US" sz="900" dirty="0" smtClean="0">
                <a:solidFill>
                  <a:schemeClr val="accent1"/>
                </a:solidFill>
                <a:latin typeface="+mj-lt"/>
              </a:rPr>
              <a:t>Midrange Disk Arrays</a:t>
            </a:r>
          </a:p>
        </p:txBody>
      </p:sp>
      <p:pic>
        <p:nvPicPr>
          <p:cNvPr id="82" name="Picture 3"/>
          <p:cNvPicPr>
            <a:picLocks noChangeAspect="1" noChangeArrowheads="1"/>
          </p:cNvPicPr>
          <p:nvPr/>
        </p:nvPicPr>
        <p:blipFill>
          <a:blip r:embed="rId7" cstate="print"/>
          <a:srcRect/>
          <a:stretch>
            <a:fillRect/>
          </a:stretch>
        </p:blipFill>
        <p:spPr bwMode="auto">
          <a:xfrm>
            <a:off x="185159" y="4442392"/>
            <a:ext cx="493595" cy="187383"/>
          </a:xfrm>
          <a:prstGeom prst="rect">
            <a:avLst/>
          </a:prstGeom>
          <a:noFill/>
          <a:ln w="9525">
            <a:noFill/>
            <a:miter lim="800000"/>
            <a:headEnd/>
            <a:tailEnd/>
          </a:ln>
        </p:spPr>
      </p:pic>
      <p:sp>
        <p:nvSpPr>
          <p:cNvPr id="54" name="Rectangle 53"/>
          <p:cNvSpPr/>
          <p:nvPr/>
        </p:nvSpPr>
        <p:spPr>
          <a:xfrm rot="5400000">
            <a:off x="2550815" y="987798"/>
            <a:ext cx="2447927" cy="3686176"/>
          </a:xfrm>
          <a:prstGeom prst="rect">
            <a:avLst/>
          </a:prstGeom>
          <a:solidFill>
            <a:schemeClr val="tx1">
              <a:alpha val="76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600" dirty="0" smtClean="0">
              <a:solidFill>
                <a:prstClr val="white"/>
              </a:solidFill>
              <a:latin typeface="+mj-lt"/>
            </a:endParaRPr>
          </a:p>
        </p:txBody>
      </p:sp>
      <p:sp>
        <p:nvSpPr>
          <p:cNvPr id="55" name="TextBox 54"/>
          <p:cNvSpPr txBox="1"/>
          <p:nvPr/>
        </p:nvSpPr>
        <p:spPr>
          <a:xfrm>
            <a:off x="2728580" y="2256168"/>
            <a:ext cx="1683472" cy="1015663"/>
          </a:xfrm>
          <a:prstGeom prst="rect">
            <a:avLst/>
          </a:prstGeom>
          <a:noFill/>
        </p:spPr>
        <p:txBody>
          <a:bodyPr wrap="square" rtlCol="0">
            <a:spAutoFit/>
          </a:bodyPr>
          <a:lstStyle/>
          <a:p>
            <a:pPr algn="ctr"/>
            <a:r>
              <a:rPr lang="en-US" sz="1200" dirty="0" smtClean="0">
                <a:solidFill>
                  <a:schemeClr val="bg1"/>
                </a:solidFill>
                <a:latin typeface="+mn-lt"/>
              </a:rPr>
              <a:t>VMware</a:t>
            </a:r>
          </a:p>
          <a:p>
            <a:pPr algn="ctr"/>
            <a:r>
              <a:rPr lang="en-US" sz="1200" dirty="0" smtClean="0">
                <a:solidFill>
                  <a:schemeClr val="bg1"/>
                </a:solidFill>
              </a:rPr>
              <a:t>+</a:t>
            </a:r>
          </a:p>
          <a:p>
            <a:pPr algn="ctr"/>
            <a:r>
              <a:rPr lang="en-US" sz="1200" dirty="0" smtClean="0">
                <a:solidFill>
                  <a:schemeClr val="bg1"/>
                </a:solidFill>
                <a:latin typeface="+mn-lt"/>
              </a:rPr>
              <a:t>HP BladeSystem</a:t>
            </a:r>
          </a:p>
          <a:p>
            <a:pPr algn="ctr"/>
            <a:r>
              <a:rPr lang="en-US" sz="1200" dirty="0" smtClean="0">
                <a:solidFill>
                  <a:schemeClr val="bg1"/>
                </a:solidFill>
              </a:rPr>
              <a:t>+</a:t>
            </a:r>
          </a:p>
          <a:p>
            <a:pPr algn="ctr"/>
            <a:r>
              <a:rPr lang="en-US" sz="1200" dirty="0" smtClean="0">
                <a:solidFill>
                  <a:schemeClr val="bg1"/>
                </a:solidFill>
                <a:latin typeface="+mn-lt"/>
              </a:rPr>
              <a:t>HP StoreVirtual VSA</a:t>
            </a:r>
          </a:p>
        </p:txBody>
      </p:sp>
      <p:cxnSp>
        <p:nvCxnSpPr>
          <p:cNvPr id="73" name="Straight Arrow Connector 72"/>
          <p:cNvCxnSpPr/>
          <p:nvPr/>
        </p:nvCxnSpPr>
        <p:spPr>
          <a:xfrm>
            <a:off x="1936572" y="1260401"/>
            <a:ext cx="1213724" cy="1006810"/>
          </a:xfrm>
          <a:prstGeom prst="straightConnector1">
            <a:avLst/>
          </a:prstGeom>
          <a:ln w="63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1963470" y="3256767"/>
            <a:ext cx="980146" cy="827468"/>
          </a:xfrm>
          <a:prstGeom prst="straightConnector1">
            <a:avLst/>
          </a:prstGeom>
          <a:ln w="63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1964333" y="2364809"/>
            <a:ext cx="968209" cy="340855"/>
          </a:xfrm>
          <a:prstGeom prst="straightConnector1">
            <a:avLst/>
          </a:prstGeom>
          <a:ln w="63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1470" y="235064"/>
            <a:ext cx="8298886" cy="430887"/>
          </a:xfrm>
        </p:spPr>
        <p:txBody>
          <a:bodyPr/>
          <a:lstStyle/>
          <a:p>
            <a:r>
              <a:rPr lang="en-US" dirty="0" smtClean="0"/>
              <a:t>HP StoreVirtual has best in class vSphere integration</a:t>
            </a:r>
            <a:endParaRPr lang="en-US" dirty="0"/>
          </a:p>
        </p:txBody>
      </p:sp>
      <p:sp>
        <p:nvSpPr>
          <p:cNvPr id="16" name="Rectangle 15"/>
          <p:cNvSpPr/>
          <p:nvPr/>
        </p:nvSpPr>
        <p:spPr>
          <a:xfrm>
            <a:off x="668961" y="1499948"/>
            <a:ext cx="2286000" cy="2971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smtClean="0">
                <a:solidFill>
                  <a:schemeClr val="bg1"/>
                </a:solidFill>
              </a:rPr>
              <a:t>OPTIMIZE</a:t>
            </a:r>
            <a:endParaRPr lang="en-US" sz="1600" b="1" dirty="0" smtClean="0">
              <a:solidFill>
                <a:schemeClr val="bg1"/>
              </a:solidFill>
            </a:endParaRPr>
          </a:p>
          <a:p>
            <a:pPr algn="ctr"/>
            <a:r>
              <a:rPr lang="en-US" sz="1400" dirty="0" smtClean="0">
                <a:solidFill>
                  <a:schemeClr val="bg1"/>
                </a:solidFill>
              </a:rPr>
              <a:t>availability &amp; performance</a:t>
            </a: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a:solidFill>
                <a:schemeClr val="bg1"/>
              </a:solidFill>
            </a:endParaRPr>
          </a:p>
        </p:txBody>
      </p:sp>
      <p:sp>
        <p:nvSpPr>
          <p:cNvPr id="17" name="Rectangle 16"/>
          <p:cNvSpPr/>
          <p:nvPr/>
        </p:nvSpPr>
        <p:spPr>
          <a:xfrm>
            <a:off x="3340304" y="1507698"/>
            <a:ext cx="2286000" cy="29558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smtClean="0">
                <a:solidFill>
                  <a:schemeClr val="bg1"/>
                </a:solidFill>
              </a:rPr>
              <a:t>SIMPLIFY</a:t>
            </a:r>
            <a:endParaRPr lang="en-US" sz="1600" b="1" dirty="0" smtClean="0">
              <a:solidFill>
                <a:schemeClr val="bg1"/>
              </a:solidFill>
            </a:endParaRPr>
          </a:p>
          <a:p>
            <a:pPr algn="ctr"/>
            <a:r>
              <a:rPr lang="en-US" sz="1400" dirty="0" smtClean="0">
                <a:solidFill>
                  <a:schemeClr val="bg1"/>
                </a:solidFill>
              </a:rPr>
              <a:t>provisioning &amp; management</a:t>
            </a: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a:solidFill>
                <a:schemeClr val="bg1"/>
              </a:solidFill>
            </a:endParaRPr>
          </a:p>
        </p:txBody>
      </p:sp>
      <p:sp>
        <p:nvSpPr>
          <p:cNvPr id="18" name="Rectangle 17"/>
          <p:cNvSpPr/>
          <p:nvPr/>
        </p:nvSpPr>
        <p:spPr>
          <a:xfrm>
            <a:off x="6011643" y="1523196"/>
            <a:ext cx="2286000" cy="29382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smtClean="0">
                <a:solidFill>
                  <a:schemeClr val="bg1"/>
                </a:solidFill>
              </a:rPr>
              <a:t>SAVE</a:t>
            </a:r>
            <a:endParaRPr lang="en-US" sz="1600" b="1" dirty="0" smtClean="0">
              <a:solidFill>
                <a:schemeClr val="bg1"/>
              </a:solidFill>
            </a:endParaRPr>
          </a:p>
          <a:p>
            <a:pPr algn="ctr"/>
            <a:r>
              <a:rPr lang="en-US" sz="1400" dirty="0" smtClean="0">
                <a:solidFill>
                  <a:schemeClr val="bg1"/>
                </a:solidFill>
              </a:rPr>
              <a:t>on storage costs</a:t>
            </a: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a:solidFill>
                <a:schemeClr val="bg1"/>
              </a:solidFill>
            </a:endParaRPr>
          </a:p>
        </p:txBody>
      </p:sp>
      <p:sp>
        <p:nvSpPr>
          <p:cNvPr id="19" name="Rectangle 18"/>
          <p:cNvSpPr/>
          <p:nvPr/>
        </p:nvSpPr>
        <p:spPr>
          <a:xfrm>
            <a:off x="777452" y="2397886"/>
            <a:ext cx="2056236" cy="1926139"/>
          </a:xfrm>
          <a:prstGeom prst="rect">
            <a:avLst/>
          </a:prstGeom>
          <a:solidFill>
            <a:srgbClr val="CBDDF0"/>
          </a:solidFill>
          <a:ln>
            <a:noFill/>
          </a:ln>
          <a:effectLst/>
        </p:spPr>
        <p:style>
          <a:lnRef idx="1">
            <a:schemeClr val="accent1"/>
          </a:lnRef>
          <a:fillRef idx="3">
            <a:schemeClr val="accent1"/>
          </a:fillRef>
          <a:effectRef idx="2">
            <a:schemeClr val="accent1"/>
          </a:effectRef>
          <a:fontRef idx="minor">
            <a:schemeClr val="lt1"/>
          </a:fontRef>
        </p:style>
        <p:txBody>
          <a:bodyPr lIns="45720" tIns="45720" rIns="45720" rtlCol="0" anchor="ctr"/>
          <a:lstStyle/>
          <a:p>
            <a:pPr marL="169863" lvl="2" indent="-169863">
              <a:spcAft>
                <a:spcPts val="600"/>
              </a:spcAft>
              <a:buFont typeface="Arial"/>
              <a:buChar char="•"/>
            </a:pPr>
            <a:r>
              <a:rPr lang="en-US" sz="1400" dirty="0" smtClean="0">
                <a:solidFill>
                  <a:srgbClr val="000000"/>
                </a:solidFill>
                <a:latin typeface="HP Simplified" pitchFamily="34" charset="0"/>
                <a:cs typeface="HP Simplified" pitchFamily="34" charset="0"/>
              </a:rPr>
              <a:t>Multi-site storage </a:t>
            </a:r>
          </a:p>
          <a:p>
            <a:pPr marL="169863" lvl="2" indent="-169863">
              <a:spcAft>
                <a:spcPts val="600"/>
              </a:spcAft>
              <a:buFont typeface="Arial"/>
              <a:buChar char="•"/>
            </a:pPr>
            <a:r>
              <a:rPr lang="en-US" sz="1400" dirty="0" err="1" smtClean="0">
                <a:solidFill>
                  <a:srgbClr val="000000"/>
                </a:solidFill>
                <a:latin typeface="HP Simplified" pitchFamily="34" charset="0"/>
                <a:cs typeface="HP Simplified" pitchFamily="34" charset="0"/>
              </a:rPr>
              <a:t>vMSC</a:t>
            </a:r>
            <a:r>
              <a:rPr lang="en-US" sz="1400" dirty="0" smtClean="0">
                <a:solidFill>
                  <a:srgbClr val="000000"/>
                </a:solidFill>
                <a:latin typeface="HP Simplified" pitchFamily="34" charset="0"/>
                <a:cs typeface="HP Simplified" pitchFamily="34" charset="0"/>
              </a:rPr>
              <a:t> Certification</a:t>
            </a:r>
          </a:p>
          <a:p>
            <a:pPr marL="169863" lvl="2" indent="-169863">
              <a:spcAft>
                <a:spcPts val="600"/>
              </a:spcAft>
              <a:buFont typeface="Arial"/>
              <a:buChar char="•"/>
            </a:pPr>
            <a:r>
              <a:rPr lang="en-US" sz="1400" dirty="0" smtClean="0">
                <a:solidFill>
                  <a:srgbClr val="000000"/>
                </a:solidFill>
                <a:latin typeface="HP Simplified" pitchFamily="34" charset="0"/>
                <a:cs typeface="HP Simplified" pitchFamily="34" charset="0"/>
              </a:rPr>
              <a:t>Peer Motion mobility</a:t>
            </a:r>
          </a:p>
          <a:p>
            <a:pPr marL="169863" lvl="2" indent="-169863">
              <a:spcAft>
                <a:spcPts val="600"/>
              </a:spcAft>
              <a:buFont typeface="Arial"/>
              <a:buChar char="•"/>
            </a:pPr>
            <a:r>
              <a:rPr lang="en-US" sz="1400" dirty="0" smtClean="0">
                <a:solidFill>
                  <a:srgbClr val="000000"/>
                </a:solidFill>
                <a:latin typeface="HP Simplified" pitchFamily="34" charset="0"/>
                <a:cs typeface="HP Simplified" pitchFamily="34" charset="0"/>
              </a:rPr>
              <a:t>VMware VAAI support</a:t>
            </a:r>
          </a:p>
          <a:p>
            <a:pPr marL="169863" lvl="2" indent="-169863">
              <a:spcAft>
                <a:spcPts val="600"/>
              </a:spcAft>
              <a:buFont typeface="Arial"/>
              <a:buChar char="•"/>
            </a:pPr>
            <a:r>
              <a:rPr lang="en-US" sz="1400" dirty="0" smtClean="0">
                <a:solidFill>
                  <a:srgbClr val="000000"/>
                </a:solidFill>
                <a:latin typeface="HP Simplified" pitchFamily="34" charset="0"/>
                <a:cs typeface="HP Simplified" pitchFamily="34" charset="0"/>
              </a:rPr>
              <a:t>vCenter SRM support</a:t>
            </a:r>
          </a:p>
          <a:p>
            <a:pPr marL="169863" lvl="2" indent="-169863">
              <a:spcAft>
                <a:spcPts val="600"/>
              </a:spcAft>
              <a:buFont typeface="Arial"/>
              <a:buChar char="•"/>
            </a:pPr>
            <a:r>
              <a:rPr lang="en-US" sz="1400" dirty="0" smtClean="0">
                <a:solidFill>
                  <a:srgbClr val="000000"/>
                </a:solidFill>
                <a:latin typeface="HP Simplified" pitchFamily="34" charset="0"/>
                <a:cs typeface="HP Simplified" pitchFamily="34" charset="0"/>
              </a:rPr>
              <a:t>Application consistent snapshots</a:t>
            </a:r>
          </a:p>
        </p:txBody>
      </p:sp>
      <p:sp>
        <p:nvSpPr>
          <p:cNvPr id="20" name="Rectangle 19"/>
          <p:cNvSpPr/>
          <p:nvPr/>
        </p:nvSpPr>
        <p:spPr>
          <a:xfrm>
            <a:off x="3456964" y="2397321"/>
            <a:ext cx="2056236" cy="1926139"/>
          </a:xfrm>
          <a:prstGeom prst="rect">
            <a:avLst/>
          </a:prstGeom>
          <a:solidFill>
            <a:srgbClr val="CBDDF0"/>
          </a:solidFill>
          <a:ln>
            <a:noFill/>
          </a:ln>
          <a:effectLst/>
        </p:spPr>
        <p:style>
          <a:lnRef idx="1">
            <a:schemeClr val="accent1"/>
          </a:lnRef>
          <a:fillRef idx="3">
            <a:schemeClr val="accent1"/>
          </a:fillRef>
          <a:effectRef idx="2">
            <a:schemeClr val="accent1"/>
          </a:effectRef>
          <a:fontRef idx="minor">
            <a:schemeClr val="lt1"/>
          </a:fontRef>
        </p:style>
        <p:txBody>
          <a:bodyPr lIns="45720" tIns="45720" rIns="45720" rtlCol="0" anchor="t"/>
          <a:lstStyle/>
          <a:p>
            <a:pPr marL="169863" lvl="2" indent="-169863">
              <a:spcAft>
                <a:spcPts val="600"/>
              </a:spcAft>
              <a:buFont typeface="Arial"/>
              <a:buChar char="•"/>
            </a:pPr>
            <a:r>
              <a:rPr lang="en-US" sz="1400" dirty="0" smtClean="0">
                <a:solidFill>
                  <a:srgbClr val="000000"/>
                </a:solidFill>
                <a:latin typeface="HP Simplified" pitchFamily="34" charset="0"/>
                <a:cs typeface="HP Simplified" pitchFamily="34" charset="0"/>
              </a:rPr>
              <a:t>App Aware Snapshot Manager</a:t>
            </a:r>
          </a:p>
          <a:p>
            <a:pPr marL="169863" lvl="2" indent="-169863">
              <a:spcAft>
                <a:spcPts val="600"/>
              </a:spcAft>
              <a:buFont typeface="Arial"/>
              <a:buChar char="•"/>
            </a:pPr>
            <a:r>
              <a:rPr lang="en-US" sz="1400" dirty="0" smtClean="0">
                <a:solidFill>
                  <a:srgbClr val="000000"/>
                </a:solidFill>
                <a:latin typeface="HP Simplified" pitchFamily="34" charset="0"/>
                <a:cs typeface="HP Simplified" pitchFamily="34" charset="0"/>
              </a:rPr>
              <a:t>VMware VASA support</a:t>
            </a:r>
          </a:p>
          <a:p>
            <a:pPr marL="169863" lvl="2" indent="-169863">
              <a:spcAft>
                <a:spcPts val="600"/>
              </a:spcAft>
              <a:buFont typeface="Arial"/>
              <a:buChar char="•"/>
            </a:pPr>
            <a:r>
              <a:rPr lang="en-US" sz="1400" dirty="0" smtClean="0">
                <a:solidFill>
                  <a:srgbClr val="000000"/>
                </a:solidFill>
                <a:latin typeface="HP Simplified" pitchFamily="34" charset="0"/>
                <a:cs typeface="HP Simplified" pitchFamily="34" charset="0"/>
              </a:rPr>
              <a:t>HP Insight Control plug-in for vCenter</a:t>
            </a:r>
          </a:p>
          <a:p>
            <a:pPr marL="169863" lvl="2" indent="-169863">
              <a:spcAft>
                <a:spcPts val="600"/>
              </a:spcAft>
              <a:buFont typeface="Arial"/>
              <a:buChar char="•"/>
            </a:pPr>
            <a:r>
              <a:rPr lang="en-US" sz="1400" dirty="0" smtClean="0">
                <a:solidFill>
                  <a:srgbClr val="000000"/>
                </a:solidFill>
                <a:latin typeface="HP Simplified" pitchFamily="34" charset="0"/>
                <a:cs typeface="HP Simplified" pitchFamily="34" charset="0"/>
              </a:rPr>
              <a:t>Centralized Node Management</a:t>
            </a:r>
          </a:p>
        </p:txBody>
      </p:sp>
      <p:sp>
        <p:nvSpPr>
          <p:cNvPr id="21" name="Rectangle 20"/>
          <p:cNvSpPr/>
          <p:nvPr/>
        </p:nvSpPr>
        <p:spPr>
          <a:xfrm>
            <a:off x="6123964" y="2416371"/>
            <a:ext cx="2056236" cy="1926139"/>
          </a:xfrm>
          <a:prstGeom prst="rect">
            <a:avLst/>
          </a:prstGeom>
          <a:solidFill>
            <a:srgbClr val="CBDDF0"/>
          </a:solidFill>
          <a:ln>
            <a:noFill/>
          </a:ln>
          <a:effectLst/>
        </p:spPr>
        <p:style>
          <a:lnRef idx="1">
            <a:schemeClr val="accent1"/>
          </a:lnRef>
          <a:fillRef idx="3">
            <a:schemeClr val="accent1"/>
          </a:fillRef>
          <a:effectRef idx="2">
            <a:schemeClr val="accent1"/>
          </a:effectRef>
          <a:fontRef idx="minor">
            <a:schemeClr val="lt1"/>
          </a:fontRef>
        </p:style>
        <p:txBody>
          <a:bodyPr lIns="45720" tIns="45720" rIns="45720" rtlCol="0" anchor="t"/>
          <a:lstStyle/>
          <a:p>
            <a:pPr marL="169863" lvl="2" indent="-169863">
              <a:spcAft>
                <a:spcPts val="600"/>
              </a:spcAft>
              <a:buFont typeface="Arial"/>
              <a:buChar char="•"/>
            </a:pPr>
            <a:r>
              <a:rPr lang="en-US" sz="1400" dirty="0" smtClean="0">
                <a:solidFill>
                  <a:srgbClr val="000000"/>
                </a:solidFill>
                <a:latin typeface="HP Simplified" pitchFamily="34" charset="0"/>
                <a:cs typeface="HP Simplified" pitchFamily="34" charset="0"/>
              </a:rPr>
              <a:t>All-inclusive SAN software suite</a:t>
            </a:r>
          </a:p>
          <a:p>
            <a:pPr marL="169863" lvl="2" indent="-169863">
              <a:spcAft>
                <a:spcPts val="600"/>
              </a:spcAft>
              <a:buFont typeface="Arial"/>
              <a:buChar char="•"/>
            </a:pPr>
            <a:r>
              <a:rPr lang="en-US" sz="1400" dirty="0" smtClean="0">
                <a:solidFill>
                  <a:srgbClr val="000000"/>
                </a:solidFill>
                <a:latin typeface="HP Simplified" pitchFamily="34" charset="0"/>
                <a:cs typeface="HP Simplified" pitchFamily="34" charset="0"/>
              </a:rPr>
              <a:t>Thin provisioning</a:t>
            </a:r>
          </a:p>
          <a:p>
            <a:pPr marL="169863" lvl="2" indent="-169863">
              <a:spcAft>
                <a:spcPts val="600"/>
              </a:spcAft>
              <a:buFont typeface="Arial"/>
              <a:buChar char="•"/>
            </a:pPr>
            <a:r>
              <a:rPr lang="en-US" sz="1400" dirty="0" smtClean="0">
                <a:solidFill>
                  <a:srgbClr val="000000"/>
                </a:solidFill>
                <a:latin typeface="HP Simplified" pitchFamily="34" charset="0"/>
                <a:cs typeface="HP Simplified" pitchFamily="34" charset="0"/>
              </a:rPr>
              <a:t>Scale-out with storage clustering</a:t>
            </a:r>
          </a:p>
          <a:p>
            <a:pPr marL="169863" lvl="2" indent="-169863">
              <a:spcAft>
                <a:spcPts val="600"/>
              </a:spcAft>
              <a:buFont typeface="Arial"/>
              <a:buChar char="•"/>
            </a:pPr>
            <a:r>
              <a:rPr lang="en-US" sz="1400" dirty="0" smtClean="0">
                <a:solidFill>
                  <a:srgbClr val="000000"/>
                </a:solidFill>
                <a:latin typeface="HP Simplified" pitchFamily="34" charset="0"/>
                <a:cs typeface="HP Simplified" pitchFamily="34" charset="0"/>
              </a:rPr>
              <a:t>Virtual Storage Appliance</a:t>
            </a:r>
          </a:p>
        </p:txBody>
      </p:sp>
      <p:pic>
        <p:nvPicPr>
          <p:cNvPr id="33795" name="Picture 0" descr="VMwareReady_Metal_Web.gif"/>
          <p:cNvPicPr>
            <a:picLocks noChangeAspect="1" noChangeArrowheads="1"/>
          </p:cNvPicPr>
          <p:nvPr/>
        </p:nvPicPr>
        <p:blipFill>
          <a:blip r:embed="rId3" cstate="print"/>
          <a:srcRect/>
          <a:stretch>
            <a:fillRect/>
          </a:stretch>
        </p:blipFill>
        <p:spPr bwMode="auto">
          <a:xfrm>
            <a:off x="3987699" y="766746"/>
            <a:ext cx="982143" cy="5128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HP Simplified" charset="0"/>
              </a:rPr>
              <a:t>… are you ready for virtualization?</a:t>
            </a:r>
            <a:endParaRPr lang="en-US" dirty="0">
              <a:latin typeface="HP Simplified" charset="0"/>
            </a:endParaRPr>
          </a:p>
        </p:txBody>
      </p:sp>
      <p:sp>
        <p:nvSpPr>
          <p:cNvPr id="47" name="Content Placeholder 46"/>
          <p:cNvSpPr>
            <a:spLocks noGrp="1"/>
          </p:cNvSpPr>
          <p:nvPr>
            <p:ph sz="quarter" idx="16"/>
          </p:nvPr>
        </p:nvSpPr>
        <p:spPr>
          <a:xfrm>
            <a:off x="328613" y="2991775"/>
            <a:ext cx="2414587" cy="1416714"/>
          </a:xfrm>
        </p:spPr>
        <p:txBody>
          <a:bodyPr/>
          <a:lstStyle/>
          <a:p>
            <a:pPr marL="115888" lvl="1" indent="-115888">
              <a:spcAft>
                <a:spcPts val="800"/>
              </a:spcAft>
              <a:buFont typeface="Arial" pitchFamily="34" charset="0"/>
              <a:buChar char="•"/>
            </a:pPr>
            <a:r>
              <a:rPr lang="en-US" dirty="0" smtClean="0"/>
              <a:t>Administrators roles have changed</a:t>
            </a:r>
          </a:p>
          <a:p>
            <a:pPr marL="115888" lvl="1" indent="-115888">
              <a:spcAft>
                <a:spcPts val="800"/>
              </a:spcAft>
              <a:buFont typeface="Arial" pitchFamily="34" charset="0"/>
              <a:buChar char="•"/>
            </a:pPr>
            <a:r>
              <a:rPr lang="en-US" dirty="0" smtClean="0"/>
              <a:t>What is important in our infrastructure is not what it used to be</a:t>
            </a:r>
          </a:p>
          <a:p>
            <a:pPr marL="115888" lvl="1" indent="-115888">
              <a:spcAft>
                <a:spcPts val="800"/>
              </a:spcAft>
              <a:buFont typeface="Arial" pitchFamily="34" charset="0"/>
              <a:buChar char="•"/>
            </a:pPr>
            <a:endParaRPr lang="en-US" dirty="0"/>
          </a:p>
        </p:txBody>
      </p:sp>
      <p:sp>
        <p:nvSpPr>
          <p:cNvPr id="33" name="TextBox 32"/>
          <p:cNvSpPr txBox="1"/>
          <p:nvPr/>
        </p:nvSpPr>
        <p:spPr>
          <a:xfrm>
            <a:off x="408129" y="1024047"/>
            <a:ext cx="2206566" cy="615553"/>
          </a:xfrm>
          <a:prstGeom prst="rect">
            <a:avLst/>
          </a:prstGeom>
          <a:noFill/>
        </p:spPr>
        <p:txBody>
          <a:bodyPr wrap="none" rtlCol="0">
            <a:spAutoFit/>
          </a:bodyPr>
          <a:lstStyle/>
          <a:p>
            <a:pPr algn="ctr"/>
            <a:r>
              <a:rPr lang="en-US" b="1" dirty="0" smtClean="0">
                <a:solidFill>
                  <a:schemeClr val="accent1"/>
                </a:solidFill>
                <a:latin typeface="+mj-lt"/>
                <a:cs typeface="Arial" pitchFamily="34" charset="0"/>
              </a:rPr>
              <a:t>Virtualization</a:t>
            </a:r>
          </a:p>
          <a:p>
            <a:pPr algn="ctr"/>
            <a:r>
              <a:rPr lang="en-US" sz="1600" dirty="0" smtClean="0">
                <a:latin typeface="+mj-lt"/>
                <a:cs typeface="Arial" pitchFamily="34" charset="0"/>
              </a:rPr>
              <a:t>changes </a:t>
            </a:r>
            <a:r>
              <a:rPr lang="en-US" sz="1600" dirty="0" smtClean="0">
                <a:cs typeface="Arial" pitchFamily="34" charset="0"/>
              </a:rPr>
              <a:t>the data </a:t>
            </a:r>
            <a:r>
              <a:rPr lang="en-US" sz="1600" dirty="0" smtClean="0">
                <a:latin typeface="+mj-lt"/>
                <a:cs typeface="Arial" pitchFamily="34" charset="0"/>
              </a:rPr>
              <a:t>center</a:t>
            </a:r>
          </a:p>
        </p:txBody>
      </p:sp>
      <p:sp>
        <p:nvSpPr>
          <p:cNvPr id="32" name="TextBox 31"/>
          <p:cNvSpPr txBox="1"/>
          <p:nvPr/>
        </p:nvSpPr>
        <p:spPr>
          <a:xfrm>
            <a:off x="3019766" y="1024047"/>
            <a:ext cx="3171825" cy="615553"/>
          </a:xfrm>
          <a:prstGeom prst="rect">
            <a:avLst/>
          </a:prstGeom>
          <a:noFill/>
        </p:spPr>
        <p:txBody>
          <a:bodyPr wrap="square" rtlCol="0">
            <a:spAutoFit/>
          </a:bodyPr>
          <a:lstStyle/>
          <a:p>
            <a:pPr algn="ctr"/>
            <a:r>
              <a:rPr lang="en-US" b="1" dirty="0" smtClean="0">
                <a:solidFill>
                  <a:schemeClr val="accent1"/>
                </a:solidFill>
                <a:latin typeface="+mj-lt"/>
                <a:cs typeface="Arial" pitchFamily="34" charset="0"/>
              </a:rPr>
              <a:t>New Challenges</a:t>
            </a:r>
          </a:p>
          <a:p>
            <a:pPr algn="ctr"/>
            <a:r>
              <a:rPr lang="en-US" sz="1600" dirty="0" smtClean="0">
                <a:latin typeface="+mj-lt"/>
                <a:cs typeface="Arial" pitchFamily="34" charset="0"/>
              </a:rPr>
              <a:t>exist that you must solve</a:t>
            </a:r>
          </a:p>
        </p:txBody>
      </p:sp>
      <p:sp>
        <p:nvSpPr>
          <p:cNvPr id="73" name="TextBox 72"/>
          <p:cNvSpPr txBox="1"/>
          <p:nvPr/>
        </p:nvSpPr>
        <p:spPr>
          <a:xfrm>
            <a:off x="6250865" y="1024047"/>
            <a:ext cx="2870698" cy="615553"/>
          </a:xfrm>
          <a:prstGeom prst="rect">
            <a:avLst/>
          </a:prstGeom>
          <a:noFill/>
        </p:spPr>
        <p:txBody>
          <a:bodyPr wrap="square" rtlCol="0">
            <a:spAutoFit/>
          </a:bodyPr>
          <a:lstStyle/>
          <a:p>
            <a:pPr algn="ctr"/>
            <a:r>
              <a:rPr lang="en-US" b="1" dirty="0" smtClean="0">
                <a:solidFill>
                  <a:schemeClr val="accent1"/>
                </a:solidFill>
                <a:latin typeface="+mj-lt"/>
                <a:cs typeface="Arial" pitchFamily="34" charset="0"/>
              </a:rPr>
              <a:t>Modern Storage</a:t>
            </a:r>
            <a:br>
              <a:rPr lang="en-US" b="1" dirty="0" smtClean="0">
                <a:solidFill>
                  <a:schemeClr val="accent1"/>
                </a:solidFill>
                <a:latin typeface="+mj-lt"/>
                <a:cs typeface="Arial" pitchFamily="34" charset="0"/>
              </a:rPr>
            </a:br>
            <a:r>
              <a:rPr lang="en-US" sz="1600" dirty="0" smtClean="0">
                <a:latin typeface="+mj-lt"/>
                <a:cs typeface="Arial" pitchFamily="34" charset="0"/>
              </a:rPr>
              <a:t>delivers essential capabilities</a:t>
            </a:r>
          </a:p>
        </p:txBody>
      </p:sp>
      <p:cxnSp>
        <p:nvCxnSpPr>
          <p:cNvPr id="74" name="Straight Connector 73"/>
          <p:cNvCxnSpPr/>
          <p:nvPr/>
        </p:nvCxnSpPr>
        <p:spPr>
          <a:xfrm flipH="1">
            <a:off x="6166806" y="1102029"/>
            <a:ext cx="17689" cy="309378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3002717" y="1102029"/>
            <a:ext cx="17689" cy="309378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2" name="Content Placeholder 46"/>
          <p:cNvSpPr>
            <a:spLocks noGrp="1"/>
          </p:cNvSpPr>
          <p:nvPr>
            <p:ph sz="quarter" idx="16"/>
          </p:nvPr>
        </p:nvSpPr>
        <p:spPr>
          <a:xfrm>
            <a:off x="6569615" y="1793289"/>
            <a:ext cx="2414587" cy="2615200"/>
          </a:xfrm>
        </p:spPr>
        <p:txBody>
          <a:bodyPr/>
          <a:lstStyle/>
          <a:p>
            <a:pPr marL="115888" lvl="1" indent="-115888">
              <a:buFont typeface="Arial" pitchFamily="34" charset="0"/>
              <a:buChar char="•"/>
            </a:pPr>
            <a:endParaRPr lang="en-US" dirty="0" smtClean="0"/>
          </a:p>
          <a:p>
            <a:pPr marL="115888" lvl="1" indent="-115888">
              <a:buFont typeface="Arial" pitchFamily="34" charset="0"/>
              <a:buChar char="•"/>
            </a:pPr>
            <a:endParaRPr lang="en-US" dirty="0"/>
          </a:p>
        </p:txBody>
      </p:sp>
      <p:sp>
        <p:nvSpPr>
          <p:cNvPr id="67" name="Content Placeholder 46"/>
          <p:cNvSpPr>
            <a:spLocks noGrp="1"/>
          </p:cNvSpPr>
          <p:nvPr>
            <p:ph sz="quarter" idx="16"/>
          </p:nvPr>
        </p:nvSpPr>
        <p:spPr>
          <a:xfrm>
            <a:off x="3275994" y="2991775"/>
            <a:ext cx="2701896" cy="1416714"/>
          </a:xfrm>
        </p:spPr>
        <p:txBody>
          <a:bodyPr/>
          <a:lstStyle/>
          <a:p>
            <a:pPr marL="115888" lvl="1" indent="-115888">
              <a:spcAft>
                <a:spcPts val="800"/>
              </a:spcAft>
              <a:buFont typeface="Arial" pitchFamily="34" charset="0"/>
              <a:buChar char="•"/>
            </a:pPr>
            <a:r>
              <a:rPr lang="en-US" dirty="0" smtClean="0"/>
              <a:t>More flexibility and mobility = greater management burden</a:t>
            </a:r>
          </a:p>
          <a:p>
            <a:pPr marL="115888" lvl="1" indent="-115888">
              <a:spcAft>
                <a:spcPts val="800"/>
              </a:spcAft>
              <a:buFont typeface="Arial" pitchFamily="34" charset="0"/>
              <a:buChar char="•"/>
            </a:pPr>
            <a:r>
              <a:rPr lang="en-US" dirty="0" smtClean="0"/>
              <a:t>Dynamic provisioning requires storage flexibility, efficiency, and high availability</a:t>
            </a:r>
          </a:p>
          <a:p>
            <a:pPr marL="115888" lvl="1" indent="-115888">
              <a:spcAft>
                <a:spcPts val="800"/>
              </a:spcAft>
              <a:buFont typeface="Arial" pitchFamily="34" charset="0"/>
              <a:buChar char="•"/>
            </a:pPr>
            <a:endParaRPr lang="en-US" dirty="0"/>
          </a:p>
        </p:txBody>
      </p:sp>
      <p:sp>
        <p:nvSpPr>
          <p:cNvPr id="72" name="Content Placeholder 46"/>
          <p:cNvSpPr>
            <a:spLocks noGrp="1"/>
          </p:cNvSpPr>
          <p:nvPr>
            <p:ph sz="quarter" idx="16"/>
          </p:nvPr>
        </p:nvSpPr>
        <p:spPr>
          <a:xfrm>
            <a:off x="6445326" y="2991775"/>
            <a:ext cx="2414587" cy="1416714"/>
          </a:xfrm>
        </p:spPr>
        <p:txBody>
          <a:bodyPr/>
          <a:lstStyle/>
          <a:p>
            <a:pPr marL="115888" lvl="1" indent="-115888">
              <a:spcAft>
                <a:spcPts val="800"/>
              </a:spcAft>
              <a:buFont typeface="Arial" pitchFamily="34" charset="0"/>
              <a:buChar char="•"/>
            </a:pPr>
            <a:r>
              <a:rPr lang="en-US" dirty="0" smtClean="0"/>
              <a:t>Storage is critical to successful virtualization</a:t>
            </a:r>
          </a:p>
          <a:p>
            <a:pPr marL="115888" lvl="1" indent="-115888">
              <a:spcAft>
                <a:spcPts val="800"/>
              </a:spcAft>
              <a:buFont typeface="Arial" pitchFamily="34" charset="0"/>
              <a:buChar char="•"/>
            </a:pPr>
            <a:r>
              <a:rPr lang="en-US" dirty="0" smtClean="0"/>
              <a:t>Modern architectures can help you optimize, simplify and save your datacenter</a:t>
            </a:r>
          </a:p>
          <a:p>
            <a:pPr marL="115888" lvl="1" indent="-115888">
              <a:spcAft>
                <a:spcPts val="800"/>
              </a:spcAft>
              <a:buFont typeface="Arial" pitchFamily="34" charset="0"/>
              <a:buChar char="•"/>
            </a:pPr>
            <a:endParaRPr lang="en-US" dirty="0"/>
          </a:p>
        </p:txBody>
      </p:sp>
      <p:pic>
        <p:nvPicPr>
          <p:cNvPr id="18" name="Picture 17" descr="HP_ConvergedStorage.png"/>
          <p:cNvPicPr>
            <a:picLocks noChangeAspect="1"/>
          </p:cNvPicPr>
          <p:nvPr/>
        </p:nvPicPr>
        <p:blipFill>
          <a:blip r:embed="rId3" cstate="email"/>
          <a:stretch>
            <a:fillRect/>
          </a:stretch>
        </p:blipFill>
        <p:spPr>
          <a:xfrm>
            <a:off x="7031607" y="1715677"/>
            <a:ext cx="1215079" cy="1215079"/>
          </a:xfrm>
          <a:prstGeom prst="rect">
            <a:avLst/>
          </a:prstGeom>
        </p:spPr>
      </p:pic>
      <p:pic>
        <p:nvPicPr>
          <p:cNvPr id="20" name="Picture 19" descr="HP-Storage-Icons VM.png"/>
          <p:cNvPicPr>
            <a:picLocks noChangeAspect="1"/>
          </p:cNvPicPr>
          <p:nvPr/>
        </p:nvPicPr>
        <p:blipFill>
          <a:blip r:embed="rId4" cstate="email"/>
          <a:stretch>
            <a:fillRect/>
          </a:stretch>
        </p:blipFill>
        <p:spPr>
          <a:xfrm>
            <a:off x="542310" y="1975243"/>
            <a:ext cx="1870953" cy="695947"/>
          </a:xfrm>
          <a:prstGeom prst="rect">
            <a:avLst/>
          </a:prstGeom>
        </p:spPr>
      </p:pic>
      <p:pic>
        <p:nvPicPr>
          <p:cNvPr id="21" name="Picture 20" descr="HP_ConvergedManagement.png"/>
          <p:cNvPicPr>
            <a:picLocks noChangeAspect="1"/>
          </p:cNvPicPr>
          <p:nvPr/>
        </p:nvPicPr>
        <p:blipFill>
          <a:blip r:embed="rId5" cstate="email"/>
          <a:stretch>
            <a:fillRect/>
          </a:stretch>
        </p:blipFill>
        <p:spPr>
          <a:xfrm>
            <a:off x="3911334" y="1621408"/>
            <a:ext cx="1403616" cy="1403616"/>
          </a:xfrm>
          <a:prstGeom prst="rect">
            <a:avLst/>
          </a:prstGeom>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1469" y="235064"/>
            <a:ext cx="8473863" cy="430887"/>
          </a:xfrm>
        </p:spPr>
        <p:txBody>
          <a:bodyPr/>
          <a:lstStyle/>
          <a:p>
            <a:r>
              <a:rPr lang="en-US" dirty="0" smtClean="0"/>
              <a:t>HP StoreVirtual has best in class Windows Server and Hyper-V integration</a:t>
            </a:r>
            <a:endParaRPr lang="en-US" dirty="0"/>
          </a:p>
        </p:txBody>
      </p:sp>
      <p:sp>
        <p:nvSpPr>
          <p:cNvPr id="16" name="Rectangle 15"/>
          <p:cNvSpPr/>
          <p:nvPr/>
        </p:nvSpPr>
        <p:spPr>
          <a:xfrm>
            <a:off x="437313" y="1353644"/>
            <a:ext cx="2286000" cy="2971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smtClean="0">
                <a:solidFill>
                  <a:schemeClr val="bg1"/>
                </a:solidFill>
              </a:rPr>
              <a:t>OPTIMIZE</a:t>
            </a:r>
            <a:endParaRPr lang="en-US" sz="1600" b="1" dirty="0" smtClean="0">
              <a:solidFill>
                <a:schemeClr val="bg1"/>
              </a:solidFill>
            </a:endParaRPr>
          </a:p>
          <a:p>
            <a:pPr algn="ctr"/>
            <a:r>
              <a:rPr lang="en-US" sz="1400" dirty="0" smtClean="0">
                <a:solidFill>
                  <a:schemeClr val="bg1"/>
                </a:solidFill>
              </a:rPr>
              <a:t>availability &amp; performance</a:t>
            </a: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a:solidFill>
                <a:schemeClr val="bg1"/>
              </a:solidFill>
            </a:endParaRPr>
          </a:p>
        </p:txBody>
      </p:sp>
      <p:sp>
        <p:nvSpPr>
          <p:cNvPr id="17" name="Rectangle 16"/>
          <p:cNvSpPr/>
          <p:nvPr/>
        </p:nvSpPr>
        <p:spPr>
          <a:xfrm>
            <a:off x="3108656" y="1361394"/>
            <a:ext cx="2286000" cy="29558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smtClean="0">
                <a:solidFill>
                  <a:schemeClr val="bg1"/>
                </a:solidFill>
              </a:rPr>
              <a:t>SIMPLIFY</a:t>
            </a:r>
            <a:endParaRPr lang="en-US" sz="1600" b="1" dirty="0" smtClean="0">
              <a:solidFill>
                <a:schemeClr val="bg1"/>
              </a:solidFill>
            </a:endParaRPr>
          </a:p>
          <a:p>
            <a:pPr algn="ctr"/>
            <a:r>
              <a:rPr lang="en-US" sz="1400" dirty="0" smtClean="0">
                <a:solidFill>
                  <a:schemeClr val="bg1"/>
                </a:solidFill>
              </a:rPr>
              <a:t>provisioning &amp; management</a:t>
            </a: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a:solidFill>
                <a:schemeClr val="bg1"/>
              </a:solidFill>
            </a:endParaRPr>
          </a:p>
        </p:txBody>
      </p:sp>
      <p:sp>
        <p:nvSpPr>
          <p:cNvPr id="18" name="Rectangle 17"/>
          <p:cNvSpPr/>
          <p:nvPr/>
        </p:nvSpPr>
        <p:spPr>
          <a:xfrm>
            <a:off x="5779995" y="1376892"/>
            <a:ext cx="2286000" cy="29382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smtClean="0">
                <a:solidFill>
                  <a:schemeClr val="bg1"/>
                </a:solidFill>
              </a:rPr>
              <a:t>SAVE</a:t>
            </a:r>
            <a:endParaRPr lang="en-US" sz="1600" b="1" dirty="0" smtClean="0">
              <a:solidFill>
                <a:schemeClr val="bg1"/>
              </a:solidFill>
            </a:endParaRPr>
          </a:p>
          <a:p>
            <a:pPr algn="ctr"/>
            <a:r>
              <a:rPr lang="en-US" sz="1400" dirty="0" smtClean="0">
                <a:solidFill>
                  <a:schemeClr val="bg1"/>
                </a:solidFill>
              </a:rPr>
              <a:t>on storage costs</a:t>
            </a: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smtClean="0">
              <a:solidFill>
                <a:schemeClr val="bg1"/>
              </a:solidFill>
            </a:endParaRPr>
          </a:p>
          <a:p>
            <a:pPr algn="ctr"/>
            <a:endParaRPr lang="en-US" sz="1400" dirty="0">
              <a:solidFill>
                <a:schemeClr val="bg1"/>
              </a:solidFill>
            </a:endParaRPr>
          </a:p>
        </p:txBody>
      </p:sp>
      <p:sp>
        <p:nvSpPr>
          <p:cNvPr id="19" name="Rectangle 18"/>
          <p:cNvSpPr/>
          <p:nvPr/>
        </p:nvSpPr>
        <p:spPr>
          <a:xfrm>
            <a:off x="545804" y="2251582"/>
            <a:ext cx="2056236" cy="1926139"/>
          </a:xfrm>
          <a:prstGeom prst="rect">
            <a:avLst/>
          </a:prstGeom>
          <a:solidFill>
            <a:srgbClr val="CBDDF0"/>
          </a:solidFill>
          <a:ln>
            <a:noFill/>
          </a:ln>
          <a:effectLst/>
        </p:spPr>
        <p:style>
          <a:lnRef idx="1">
            <a:schemeClr val="accent1"/>
          </a:lnRef>
          <a:fillRef idx="3">
            <a:schemeClr val="accent1"/>
          </a:fillRef>
          <a:effectRef idx="2">
            <a:schemeClr val="accent1"/>
          </a:effectRef>
          <a:fontRef idx="minor">
            <a:schemeClr val="lt1"/>
          </a:fontRef>
        </p:style>
        <p:txBody>
          <a:bodyPr lIns="45720" tIns="45720" rIns="45720" rtlCol="0" anchor="t"/>
          <a:lstStyle/>
          <a:p>
            <a:pPr marL="169863" lvl="2" indent="-169863">
              <a:spcAft>
                <a:spcPts val="600"/>
              </a:spcAft>
              <a:buFont typeface="Arial"/>
              <a:buChar char="•"/>
            </a:pPr>
            <a:r>
              <a:rPr lang="en-US" sz="1400" dirty="0" smtClean="0">
                <a:solidFill>
                  <a:srgbClr val="000000"/>
                </a:solidFill>
                <a:latin typeface="HP Simplified" pitchFamily="34" charset="0"/>
                <a:cs typeface="HP Simplified" pitchFamily="34" charset="0"/>
              </a:rPr>
              <a:t>Multi-site storage </a:t>
            </a:r>
          </a:p>
          <a:p>
            <a:pPr marL="169863" lvl="2" indent="-169863">
              <a:spcAft>
                <a:spcPts val="600"/>
              </a:spcAft>
              <a:buFont typeface="Arial"/>
              <a:buChar char="•"/>
            </a:pPr>
            <a:r>
              <a:rPr lang="en-US" sz="1400" dirty="0" smtClean="0">
                <a:solidFill>
                  <a:srgbClr val="000000"/>
                </a:solidFill>
                <a:latin typeface="HP Simplified" pitchFamily="34" charset="0"/>
                <a:cs typeface="HP Simplified" pitchFamily="34" charset="0"/>
              </a:rPr>
              <a:t>Peer motion mobility</a:t>
            </a:r>
          </a:p>
          <a:p>
            <a:pPr marL="169863" lvl="2" indent="-169863">
              <a:spcAft>
                <a:spcPts val="600"/>
              </a:spcAft>
              <a:buFont typeface="Arial"/>
              <a:buChar char="•"/>
            </a:pPr>
            <a:r>
              <a:rPr lang="en-US" sz="1400" dirty="0" smtClean="0">
                <a:solidFill>
                  <a:srgbClr val="000000"/>
                </a:solidFill>
                <a:latin typeface="HP Simplified" pitchFamily="34" charset="0"/>
                <a:cs typeface="HP Simplified" pitchFamily="34" charset="0"/>
              </a:rPr>
              <a:t>Application consistent snapshots</a:t>
            </a:r>
          </a:p>
          <a:p>
            <a:pPr marL="169863" lvl="2" indent="-169863">
              <a:spcAft>
                <a:spcPts val="600"/>
              </a:spcAft>
              <a:buFont typeface="Arial"/>
              <a:buChar char="•"/>
            </a:pPr>
            <a:r>
              <a:rPr lang="en-US" sz="1400" dirty="0" smtClean="0">
                <a:solidFill>
                  <a:srgbClr val="000000"/>
                </a:solidFill>
                <a:latin typeface="HP Simplified" pitchFamily="34" charset="0"/>
                <a:cs typeface="HP Simplified" pitchFamily="34" charset="0"/>
              </a:rPr>
              <a:t>Array snapshot integration with VSS </a:t>
            </a:r>
          </a:p>
          <a:p>
            <a:pPr marL="169863" lvl="2" indent="-169863">
              <a:spcAft>
                <a:spcPts val="600"/>
              </a:spcAft>
              <a:buFont typeface="Arial"/>
              <a:buChar char="•"/>
            </a:pPr>
            <a:r>
              <a:rPr lang="en-US" sz="1400" dirty="0" smtClean="0">
                <a:solidFill>
                  <a:srgbClr val="000000"/>
                </a:solidFill>
                <a:latin typeface="HP Simplified" pitchFamily="34" charset="0"/>
                <a:cs typeface="HP Simplified" pitchFamily="34" charset="0"/>
              </a:rPr>
              <a:t>MPIO support</a:t>
            </a:r>
          </a:p>
          <a:p>
            <a:pPr marL="115888" indent="-115888">
              <a:lnSpc>
                <a:spcPts val="1200"/>
              </a:lnSpc>
              <a:spcAft>
                <a:spcPts val="400"/>
              </a:spcAft>
              <a:buFont typeface="Arial" pitchFamily="34" charset="0"/>
              <a:buChar char="•"/>
            </a:pPr>
            <a:endParaRPr lang="en-US" sz="1200" dirty="0" smtClean="0">
              <a:solidFill>
                <a:schemeClr val="tx1"/>
              </a:solidFill>
              <a:latin typeface="HP Simplified" pitchFamily="34" charset="0"/>
            </a:endParaRPr>
          </a:p>
          <a:p>
            <a:pPr marL="115888" indent="-115888">
              <a:lnSpc>
                <a:spcPts val="1200"/>
              </a:lnSpc>
              <a:spcAft>
                <a:spcPts val="400"/>
              </a:spcAft>
              <a:buFont typeface="Arial" pitchFamily="34" charset="0"/>
              <a:buChar char="•"/>
            </a:pPr>
            <a:endParaRPr lang="en-US" sz="1200" dirty="0" smtClean="0">
              <a:solidFill>
                <a:schemeClr val="tx1"/>
              </a:solidFill>
            </a:endParaRPr>
          </a:p>
        </p:txBody>
      </p:sp>
      <p:sp>
        <p:nvSpPr>
          <p:cNvPr id="20" name="Rectangle 19"/>
          <p:cNvSpPr/>
          <p:nvPr/>
        </p:nvSpPr>
        <p:spPr>
          <a:xfrm>
            <a:off x="3225316" y="2251017"/>
            <a:ext cx="2056236" cy="1926139"/>
          </a:xfrm>
          <a:prstGeom prst="rect">
            <a:avLst/>
          </a:prstGeom>
          <a:solidFill>
            <a:srgbClr val="CBDDF0"/>
          </a:solidFill>
          <a:ln>
            <a:noFill/>
          </a:ln>
          <a:effectLst/>
        </p:spPr>
        <p:style>
          <a:lnRef idx="1">
            <a:schemeClr val="accent1"/>
          </a:lnRef>
          <a:fillRef idx="3">
            <a:schemeClr val="accent1"/>
          </a:fillRef>
          <a:effectRef idx="2">
            <a:schemeClr val="accent1"/>
          </a:effectRef>
          <a:fontRef idx="minor">
            <a:schemeClr val="lt1"/>
          </a:fontRef>
        </p:style>
        <p:txBody>
          <a:bodyPr lIns="45720" tIns="45720" rIns="45720" rtlCol="0" anchor="t"/>
          <a:lstStyle/>
          <a:p>
            <a:pPr marL="169863" lvl="2" indent="-169863">
              <a:spcAft>
                <a:spcPts val="600"/>
              </a:spcAft>
              <a:buFont typeface="Arial"/>
              <a:buChar char="•"/>
            </a:pPr>
            <a:r>
              <a:rPr lang="en-US" sz="1400" dirty="0" smtClean="0">
                <a:solidFill>
                  <a:srgbClr val="000000"/>
                </a:solidFill>
                <a:latin typeface="HP Simplified" pitchFamily="34" charset="0"/>
                <a:cs typeface="HP Simplified" pitchFamily="34" charset="0"/>
              </a:rPr>
              <a:t>App Aware Snapshot Manager</a:t>
            </a:r>
          </a:p>
          <a:p>
            <a:pPr marL="169863" lvl="2" indent="-169863">
              <a:spcAft>
                <a:spcPts val="600"/>
              </a:spcAft>
              <a:buFont typeface="Arial"/>
              <a:buChar char="•"/>
            </a:pPr>
            <a:r>
              <a:rPr lang="en-US" sz="1400" dirty="0" smtClean="0">
                <a:solidFill>
                  <a:srgbClr val="000000"/>
                </a:solidFill>
                <a:latin typeface="HP Simplified" pitchFamily="34" charset="0"/>
                <a:cs typeface="HP Simplified" pitchFamily="34" charset="0"/>
              </a:rPr>
              <a:t>Systems Center Management Pack</a:t>
            </a:r>
          </a:p>
          <a:p>
            <a:pPr marL="169863" lvl="2" indent="-169863">
              <a:spcAft>
                <a:spcPts val="600"/>
              </a:spcAft>
              <a:buFont typeface="Arial"/>
              <a:buChar char="•"/>
            </a:pPr>
            <a:r>
              <a:rPr lang="en-US" sz="1400" dirty="0" smtClean="0">
                <a:solidFill>
                  <a:srgbClr val="000000"/>
                </a:solidFill>
                <a:latin typeface="HP Simplified" pitchFamily="34" charset="0"/>
                <a:cs typeface="HP Simplified" pitchFamily="34" charset="0"/>
              </a:rPr>
              <a:t>Centralized Node Management</a:t>
            </a:r>
          </a:p>
          <a:p>
            <a:pPr marL="169863" lvl="2" indent="-169863">
              <a:spcAft>
                <a:spcPts val="600"/>
              </a:spcAft>
              <a:buFont typeface="Arial"/>
              <a:buChar char="•"/>
            </a:pPr>
            <a:r>
              <a:rPr lang="en-US" sz="1400" dirty="0" smtClean="0">
                <a:solidFill>
                  <a:srgbClr val="000000"/>
                </a:solidFill>
                <a:latin typeface="HP Simplified" pitchFamily="34" charset="0"/>
                <a:cs typeface="HP Simplified" pitchFamily="34" charset="0"/>
              </a:rPr>
              <a:t>SCOM/SCVMM support</a:t>
            </a:r>
          </a:p>
          <a:p>
            <a:pPr marL="115888" indent="-115888">
              <a:lnSpc>
                <a:spcPts val="1200"/>
              </a:lnSpc>
              <a:spcAft>
                <a:spcPts val="400"/>
              </a:spcAft>
              <a:buFont typeface="Arial" pitchFamily="34" charset="0"/>
              <a:buChar char="•"/>
            </a:pPr>
            <a:endParaRPr lang="en-US" sz="1200" dirty="0" smtClean="0">
              <a:solidFill>
                <a:schemeClr val="tx1"/>
              </a:solidFill>
              <a:latin typeface="HP Simplified" pitchFamily="34" charset="0"/>
            </a:endParaRPr>
          </a:p>
          <a:p>
            <a:pPr marL="115888" indent="-115888">
              <a:lnSpc>
                <a:spcPts val="1200"/>
              </a:lnSpc>
              <a:spcAft>
                <a:spcPts val="400"/>
              </a:spcAft>
              <a:buFont typeface="Arial" pitchFamily="34" charset="0"/>
              <a:buChar char="•"/>
            </a:pPr>
            <a:endParaRPr lang="en-US" sz="1200" dirty="0" smtClean="0">
              <a:solidFill>
                <a:schemeClr val="tx1"/>
              </a:solidFill>
            </a:endParaRPr>
          </a:p>
        </p:txBody>
      </p:sp>
      <p:sp>
        <p:nvSpPr>
          <p:cNvPr id="21" name="Rectangle 20"/>
          <p:cNvSpPr/>
          <p:nvPr/>
        </p:nvSpPr>
        <p:spPr>
          <a:xfrm>
            <a:off x="5892316" y="2270067"/>
            <a:ext cx="2056236" cy="1926139"/>
          </a:xfrm>
          <a:prstGeom prst="rect">
            <a:avLst/>
          </a:prstGeom>
          <a:solidFill>
            <a:srgbClr val="CBDDF0"/>
          </a:solidFill>
          <a:ln>
            <a:noFill/>
          </a:ln>
          <a:effectLst/>
        </p:spPr>
        <p:style>
          <a:lnRef idx="1">
            <a:schemeClr val="accent1"/>
          </a:lnRef>
          <a:fillRef idx="3">
            <a:schemeClr val="accent1"/>
          </a:fillRef>
          <a:effectRef idx="2">
            <a:schemeClr val="accent1"/>
          </a:effectRef>
          <a:fontRef idx="minor">
            <a:schemeClr val="lt1"/>
          </a:fontRef>
        </p:style>
        <p:txBody>
          <a:bodyPr lIns="45720" tIns="45720" rIns="45720" rtlCol="0" anchor="t"/>
          <a:lstStyle/>
          <a:p>
            <a:pPr marL="169863" lvl="2" indent="-169863">
              <a:spcAft>
                <a:spcPts val="600"/>
              </a:spcAft>
              <a:buFont typeface="Arial"/>
              <a:buChar char="•"/>
            </a:pPr>
            <a:r>
              <a:rPr lang="en-US" sz="1400" dirty="0" smtClean="0">
                <a:solidFill>
                  <a:srgbClr val="000000"/>
                </a:solidFill>
                <a:latin typeface="HP Simplified" pitchFamily="34" charset="0"/>
                <a:cs typeface="HP Simplified" pitchFamily="34" charset="0"/>
              </a:rPr>
              <a:t>All-inclusive SAN software suite</a:t>
            </a:r>
          </a:p>
          <a:p>
            <a:pPr marL="169863" lvl="2" indent="-169863">
              <a:spcAft>
                <a:spcPts val="600"/>
              </a:spcAft>
              <a:buFont typeface="Arial"/>
              <a:buChar char="•"/>
            </a:pPr>
            <a:r>
              <a:rPr lang="en-US" sz="1400" dirty="0" smtClean="0">
                <a:solidFill>
                  <a:srgbClr val="000000"/>
                </a:solidFill>
                <a:latin typeface="HP Simplified" pitchFamily="34" charset="0"/>
                <a:cs typeface="HP Simplified" pitchFamily="34" charset="0"/>
              </a:rPr>
              <a:t>Thin provisioning</a:t>
            </a:r>
          </a:p>
          <a:p>
            <a:pPr marL="169863" lvl="2" indent="-169863">
              <a:spcAft>
                <a:spcPts val="600"/>
              </a:spcAft>
              <a:buFont typeface="Arial"/>
              <a:buChar char="•"/>
            </a:pPr>
            <a:r>
              <a:rPr lang="en-US" sz="1400" dirty="0" smtClean="0">
                <a:solidFill>
                  <a:srgbClr val="000000"/>
                </a:solidFill>
                <a:latin typeface="HP Simplified" pitchFamily="34" charset="0"/>
                <a:cs typeface="HP Simplified" pitchFamily="34" charset="0"/>
              </a:rPr>
              <a:t>Scale-out with storage clustering</a:t>
            </a:r>
          </a:p>
          <a:p>
            <a:pPr marL="169863" lvl="2" indent="-169863">
              <a:spcAft>
                <a:spcPts val="600"/>
              </a:spcAft>
              <a:buFont typeface="Arial"/>
              <a:buChar char="•"/>
            </a:pPr>
            <a:r>
              <a:rPr lang="en-US" sz="1400" dirty="0" smtClean="0">
                <a:solidFill>
                  <a:srgbClr val="000000"/>
                </a:solidFill>
                <a:latin typeface="HP Simplified" pitchFamily="34" charset="0"/>
                <a:cs typeface="HP Simplified" pitchFamily="34" charset="0"/>
              </a:rPr>
              <a:t>Virtual Storage Appliance</a:t>
            </a:r>
          </a:p>
          <a:p>
            <a:pPr marL="91440" indent="-91440">
              <a:spcAft>
                <a:spcPts val="400"/>
              </a:spcAft>
              <a:buFont typeface="Arial" pitchFamily="34" charset="0"/>
              <a:buChar char="•"/>
            </a:pPr>
            <a:endParaRPr lang="en-US" sz="1200" dirty="0" smtClean="0">
              <a:solidFill>
                <a:schemeClr val="tx1"/>
              </a:solidFill>
            </a:endParaRPr>
          </a:p>
          <a:p>
            <a:pPr marL="91440" indent="-91440">
              <a:spcAft>
                <a:spcPts val="400"/>
              </a:spcAft>
              <a:buFont typeface="Arial" pitchFamily="34" charset="0"/>
              <a:buChar char="•"/>
            </a:pPr>
            <a:endParaRPr lang="en-US" sz="1200" dirty="0" smtClean="0">
              <a:solidFill>
                <a:schemeClr val="tx1"/>
              </a:solidFill>
            </a:endParaRPr>
          </a:p>
          <a:p>
            <a:pPr marL="91440" indent="-91440">
              <a:spcAft>
                <a:spcPts val="400"/>
              </a:spcAft>
              <a:buFont typeface="Arial" pitchFamily="34" charset="0"/>
              <a:buChar char="•"/>
            </a:pPr>
            <a:endParaRPr lang="en-US" sz="1200" dirty="0" smtClean="0">
              <a:solidFill>
                <a:schemeClr val="tx1"/>
              </a:solidFill>
            </a:endParaRPr>
          </a:p>
        </p:txBody>
      </p:sp>
      <p:pic>
        <p:nvPicPr>
          <p:cNvPr id="11" name="Picture 10" descr="Windows 2012 Logo.jpg"/>
          <p:cNvPicPr>
            <a:picLocks noChangeAspect="1"/>
          </p:cNvPicPr>
          <p:nvPr/>
        </p:nvPicPr>
        <p:blipFill>
          <a:blip r:embed="rId3" cstate="print"/>
          <a:stretch>
            <a:fillRect/>
          </a:stretch>
        </p:blipFill>
        <p:spPr>
          <a:xfrm>
            <a:off x="8316036" y="1363210"/>
            <a:ext cx="571500" cy="85725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Storage for the Virtual Infrastructure</a:t>
            </a:r>
            <a:endParaRPr lang="en-US" dirty="0"/>
          </a:p>
        </p:txBody>
      </p:sp>
      <p:sp>
        <p:nvSpPr>
          <p:cNvPr id="8" name="Content Placeholder 7"/>
          <p:cNvSpPr>
            <a:spLocks noGrp="1"/>
          </p:cNvSpPr>
          <p:nvPr>
            <p:ph sz="quarter" idx="10"/>
          </p:nvPr>
        </p:nvSpPr>
        <p:spPr>
          <a:xfrm>
            <a:off x="329184" y="999509"/>
            <a:ext cx="4882896" cy="3001231"/>
          </a:xfrm>
        </p:spPr>
        <p:txBody>
          <a:bodyPr/>
          <a:lstStyle/>
          <a:p>
            <a:r>
              <a:rPr lang="en-US" dirty="0" smtClean="0"/>
              <a:t>HP Vision:</a:t>
            </a:r>
          </a:p>
          <a:p>
            <a:r>
              <a:rPr lang="en-US" sz="1600" b="0" dirty="0" smtClean="0">
                <a:solidFill>
                  <a:schemeClr val="tx1"/>
                </a:solidFill>
              </a:rPr>
              <a:t>The advent of more powerful server platforms and the adoption of solid-state technologies will accelerate the market shift towards a VSA design center for many emerging use cases</a:t>
            </a:r>
          </a:p>
        </p:txBody>
      </p:sp>
      <p:grpSp>
        <p:nvGrpSpPr>
          <p:cNvPr id="2" name="Group 26"/>
          <p:cNvGrpSpPr>
            <a:grpSpLocks noChangeAspect="1"/>
          </p:cNvGrpSpPr>
          <p:nvPr/>
        </p:nvGrpSpPr>
        <p:grpSpPr>
          <a:xfrm>
            <a:off x="5616606" y="877855"/>
            <a:ext cx="2917636" cy="1781189"/>
            <a:chOff x="5401568" y="1283569"/>
            <a:chExt cx="3372816" cy="2059072"/>
          </a:xfrm>
        </p:grpSpPr>
        <p:grpSp>
          <p:nvGrpSpPr>
            <p:cNvPr id="3" name="Group 25"/>
            <p:cNvGrpSpPr/>
            <p:nvPr/>
          </p:nvGrpSpPr>
          <p:grpSpPr>
            <a:xfrm>
              <a:off x="5401568" y="1283569"/>
              <a:ext cx="3372816" cy="2059072"/>
              <a:chOff x="4385568" y="1049889"/>
              <a:chExt cx="3372816" cy="2059072"/>
            </a:xfrm>
          </p:grpSpPr>
          <p:grpSp>
            <p:nvGrpSpPr>
              <p:cNvPr id="4" name="Group 198"/>
              <p:cNvGrpSpPr/>
              <p:nvPr/>
            </p:nvGrpSpPr>
            <p:grpSpPr>
              <a:xfrm>
                <a:off x="4385568" y="1049889"/>
                <a:ext cx="3372816" cy="2059072"/>
                <a:chOff x="-42891" y="1435894"/>
                <a:chExt cx="2964684" cy="1809910"/>
              </a:xfrm>
            </p:grpSpPr>
            <p:sp>
              <p:nvSpPr>
                <p:cNvPr id="43" name="Rounded Rectangle 4"/>
                <p:cNvSpPr/>
                <p:nvPr/>
              </p:nvSpPr>
              <p:spPr>
                <a:xfrm>
                  <a:off x="71426" y="1435894"/>
                  <a:ext cx="2850367" cy="1809910"/>
                </a:xfrm>
                <a:prstGeom prst="roundRect">
                  <a:avLst>
                    <a:gd name="adj" fmla="val 817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600" dirty="0" smtClean="0">
                    <a:solidFill>
                      <a:prstClr val="white"/>
                    </a:solidFill>
                    <a:latin typeface="+mj-lt"/>
                  </a:endParaRPr>
                </a:p>
              </p:txBody>
            </p:sp>
            <p:sp>
              <p:nvSpPr>
                <p:cNvPr id="44" name="Rounded Rectangle 5"/>
                <p:cNvSpPr/>
                <p:nvPr/>
              </p:nvSpPr>
              <p:spPr>
                <a:xfrm>
                  <a:off x="92869" y="1500188"/>
                  <a:ext cx="2807493" cy="1293018"/>
                </a:xfrm>
                <a:prstGeom prst="roundRect">
                  <a:avLst>
                    <a:gd name="adj" fmla="val 8334"/>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lnSpc>
                      <a:spcPct val="85000"/>
                    </a:lnSpc>
                  </a:pPr>
                  <a:endParaRPr lang="en-US" sz="1600" dirty="0" smtClean="0">
                    <a:solidFill>
                      <a:prstClr val="white"/>
                    </a:solidFill>
                    <a:latin typeface="+mj-lt"/>
                  </a:endParaRPr>
                </a:p>
              </p:txBody>
            </p:sp>
            <p:pic>
              <p:nvPicPr>
                <p:cNvPr id="45" name="Picture 10" descr="C:\Users\wagnerge\Pictures\SDW_Icons_Final_v2\SDW_Icons_Final_v2\VSA\SW_VSA_SM.png"/>
                <p:cNvPicPr>
                  <a:picLocks noChangeAspect="1" noChangeArrowheads="1"/>
                </p:cNvPicPr>
                <p:nvPr/>
              </p:nvPicPr>
              <p:blipFill>
                <a:blip r:embed="rId3" cstate="print"/>
                <a:srcRect/>
                <a:stretch>
                  <a:fillRect/>
                </a:stretch>
              </p:blipFill>
              <p:spPr bwMode="auto">
                <a:xfrm>
                  <a:off x="1495824" y="1562086"/>
                  <a:ext cx="659085" cy="875285"/>
                </a:xfrm>
                <a:prstGeom prst="rect">
                  <a:avLst/>
                </a:prstGeom>
                <a:noFill/>
              </p:spPr>
            </p:pic>
            <p:pic>
              <p:nvPicPr>
                <p:cNvPr id="46" name="Picture 10" descr="C:\Users\wagnerge\Pictures\SDW_Icons_Final_v2\SDW_Icons_Final_v2\VSA\SW_VSA_SM.png"/>
                <p:cNvPicPr>
                  <a:picLocks noChangeAspect="1" noChangeArrowheads="1"/>
                </p:cNvPicPr>
                <p:nvPr/>
              </p:nvPicPr>
              <p:blipFill>
                <a:blip r:embed="rId3" cstate="print"/>
                <a:srcRect/>
                <a:stretch>
                  <a:fillRect/>
                </a:stretch>
              </p:blipFill>
              <p:spPr bwMode="auto">
                <a:xfrm>
                  <a:off x="2181512" y="1562086"/>
                  <a:ext cx="659085" cy="875285"/>
                </a:xfrm>
                <a:prstGeom prst="rect">
                  <a:avLst/>
                </a:prstGeom>
                <a:noFill/>
              </p:spPr>
            </p:pic>
            <p:pic>
              <p:nvPicPr>
                <p:cNvPr id="47" name="Picture 10" descr="C:\Users\wagnerge\Pictures\SDW_Icons_Final_v2\SDW_Icons_Final_v2\VSA\SW_VSA_SM.png"/>
                <p:cNvPicPr>
                  <a:picLocks noChangeAspect="1" noChangeArrowheads="1"/>
                </p:cNvPicPr>
                <p:nvPr/>
              </p:nvPicPr>
              <p:blipFill>
                <a:blip r:embed="rId3" cstate="print"/>
                <a:srcRect/>
                <a:stretch>
                  <a:fillRect/>
                </a:stretch>
              </p:blipFill>
              <p:spPr bwMode="auto">
                <a:xfrm>
                  <a:off x="139224" y="1562086"/>
                  <a:ext cx="659085" cy="875285"/>
                </a:xfrm>
                <a:prstGeom prst="rect">
                  <a:avLst/>
                </a:prstGeom>
                <a:noFill/>
              </p:spPr>
            </p:pic>
            <p:pic>
              <p:nvPicPr>
                <p:cNvPr id="48" name="Picture 10" descr="C:\Users\wagnerge\Pictures\SDW_Icons_Final_v2\SDW_Icons_Final_v2\VSA\SW_VSA_SM.png"/>
                <p:cNvPicPr>
                  <a:picLocks noChangeAspect="1" noChangeArrowheads="1"/>
                </p:cNvPicPr>
                <p:nvPr/>
              </p:nvPicPr>
              <p:blipFill>
                <a:blip r:embed="rId3" cstate="print"/>
                <a:srcRect/>
                <a:stretch>
                  <a:fillRect/>
                </a:stretch>
              </p:blipFill>
              <p:spPr bwMode="auto">
                <a:xfrm>
                  <a:off x="817768" y="1562086"/>
                  <a:ext cx="659085" cy="875285"/>
                </a:xfrm>
                <a:prstGeom prst="rect">
                  <a:avLst/>
                </a:prstGeom>
                <a:noFill/>
              </p:spPr>
            </p:pic>
            <p:sp>
              <p:nvSpPr>
                <p:cNvPr id="49" name="TextBox 48"/>
                <p:cNvSpPr txBox="1"/>
                <p:nvPr/>
              </p:nvSpPr>
              <p:spPr>
                <a:xfrm>
                  <a:off x="-42891" y="2514597"/>
                  <a:ext cx="1655278" cy="250191"/>
                </a:xfrm>
                <a:prstGeom prst="rect">
                  <a:avLst/>
                </a:prstGeom>
                <a:noFill/>
              </p:spPr>
              <p:txBody>
                <a:bodyPr wrap="square" rtlCol="0">
                  <a:spAutoFit/>
                </a:bodyPr>
                <a:lstStyle/>
                <a:p>
                  <a:pPr algn="ctr"/>
                  <a:r>
                    <a:rPr lang="en-US" sz="1000" b="1" dirty="0" smtClean="0">
                      <a:latin typeface="+mj-lt"/>
                    </a:rPr>
                    <a:t>   Hypervisor – your choice</a:t>
                  </a:r>
                </a:p>
              </p:txBody>
            </p:sp>
          </p:grpSp>
          <p:sp>
            <p:nvSpPr>
              <p:cNvPr id="42" name="TextBox 41"/>
              <p:cNvSpPr txBox="1"/>
              <p:nvPr/>
            </p:nvSpPr>
            <p:spPr>
              <a:xfrm>
                <a:off x="4548128" y="2795251"/>
                <a:ext cx="2431790" cy="284634"/>
              </a:xfrm>
              <a:prstGeom prst="rect">
                <a:avLst/>
              </a:prstGeom>
              <a:noFill/>
            </p:spPr>
            <p:txBody>
              <a:bodyPr wrap="square" rtlCol="0">
                <a:spAutoFit/>
              </a:bodyPr>
              <a:lstStyle/>
              <a:p>
                <a:r>
                  <a:rPr lang="en-US" sz="1000" b="1" dirty="0" smtClean="0">
                    <a:solidFill>
                      <a:schemeClr val="bg1"/>
                    </a:solidFill>
                    <a:latin typeface="+mj-lt"/>
                  </a:rPr>
                  <a:t>Any Server…any drive type</a:t>
                </a:r>
              </a:p>
            </p:txBody>
          </p:sp>
        </p:grpSp>
        <p:grpSp>
          <p:nvGrpSpPr>
            <p:cNvPr id="5" name="Group 31"/>
            <p:cNvGrpSpPr/>
            <p:nvPr/>
          </p:nvGrpSpPr>
          <p:grpSpPr>
            <a:xfrm>
              <a:off x="5645150" y="1553460"/>
              <a:ext cx="676275" cy="240415"/>
              <a:chOff x="4664075" y="2204335"/>
              <a:chExt cx="676275" cy="240415"/>
            </a:xfrm>
          </p:grpSpPr>
          <p:pic>
            <p:nvPicPr>
              <p:cNvPr id="39" name="Picture 10" descr="C:\Users\wagnerge\Pictures\SDW_Icons_Final_v2\SDW_Icons_Final_v2\VSA\SW_VSA_SM.png"/>
              <p:cNvPicPr>
                <a:picLocks noChangeAspect="1" noChangeArrowheads="1"/>
              </p:cNvPicPr>
              <p:nvPr/>
            </p:nvPicPr>
            <p:blipFill>
              <a:blip r:embed="rId3" cstate="print"/>
              <a:srcRect l="27259" t="8594" r="26586" b="85985"/>
              <a:stretch>
                <a:fillRect/>
              </a:stretch>
            </p:blipFill>
            <p:spPr bwMode="auto">
              <a:xfrm>
                <a:off x="4664075" y="2209800"/>
                <a:ext cx="673100" cy="200025"/>
              </a:xfrm>
              <a:prstGeom prst="rect">
                <a:avLst/>
              </a:prstGeom>
              <a:noFill/>
              <a:ln>
                <a:solidFill>
                  <a:schemeClr val="bg1">
                    <a:alpha val="68000"/>
                  </a:schemeClr>
                </a:solidFill>
              </a:ln>
            </p:spPr>
          </p:pic>
          <p:sp>
            <p:nvSpPr>
              <p:cNvPr id="40" name="TextBox 39"/>
              <p:cNvSpPr txBox="1"/>
              <p:nvPr/>
            </p:nvSpPr>
            <p:spPr>
              <a:xfrm>
                <a:off x="4667250" y="2204335"/>
                <a:ext cx="673100" cy="240415"/>
              </a:xfrm>
              <a:prstGeom prst="rect">
                <a:avLst/>
              </a:prstGeom>
              <a:noFill/>
            </p:spPr>
            <p:txBody>
              <a:bodyPr wrap="square" lIns="0" tIns="0" rIns="0" bIns="0" rtlCol="0">
                <a:noAutofit/>
              </a:bodyPr>
              <a:lstStyle/>
              <a:p>
                <a:pPr marL="0" algn="ctr" defTabSz="430213">
                  <a:spcAft>
                    <a:spcPts val="400"/>
                  </a:spcAft>
                  <a:buSzPct val="100000"/>
                </a:pPr>
                <a:r>
                  <a:rPr lang="en-US" sz="1200" b="1" dirty="0" smtClean="0">
                    <a:solidFill>
                      <a:schemeClr val="bg1"/>
                    </a:solidFill>
                    <a:latin typeface="HP Simplified" pitchFamily="34" charset="0"/>
                    <a:cs typeface="HP Simplified" pitchFamily="34" charset="0"/>
                  </a:rPr>
                  <a:t>App VMs</a:t>
                </a:r>
              </a:p>
            </p:txBody>
          </p:sp>
        </p:grpSp>
        <p:grpSp>
          <p:nvGrpSpPr>
            <p:cNvPr id="6" name="Group 35"/>
            <p:cNvGrpSpPr/>
            <p:nvPr/>
          </p:nvGrpSpPr>
          <p:grpSpPr>
            <a:xfrm>
              <a:off x="6416470" y="1559087"/>
              <a:ext cx="675064" cy="197351"/>
              <a:chOff x="5127100" y="3512875"/>
              <a:chExt cx="675064" cy="203931"/>
            </a:xfrm>
          </p:grpSpPr>
          <p:pic>
            <p:nvPicPr>
              <p:cNvPr id="37" name="Picture 10" descr="C:\Users\wagnerge\Pictures\SDW_Icons_Final_v2\SDW_Icons_Final_v2\VSA\SW_VSA_SM.png"/>
              <p:cNvPicPr>
                <a:picLocks noChangeAspect="1" noChangeArrowheads="1"/>
              </p:cNvPicPr>
              <p:nvPr/>
            </p:nvPicPr>
            <p:blipFill>
              <a:blip r:embed="rId3" cstate="print"/>
              <a:srcRect l="27259" t="8594" r="26586" b="85985"/>
              <a:stretch>
                <a:fillRect/>
              </a:stretch>
            </p:blipFill>
            <p:spPr bwMode="auto">
              <a:xfrm>
                <a:off x="5127100" y="3515319"/>
                <a:ext cx="673100" cy="200025"/>
              </a:xfrm>
              <a:prstGeom prst="rect">
                <a:avLst/>
              </a:prstGeom>
              <a:noFill/>
              <a:ln>
                <a:solidFill>
                  <a:schemeClr val="bg1">
                    <a:alpha val="68000"/>
                  </a:schemeClr>
                </a:solidFill>
              </a:ln>
            </p:spPr>
          </p:pic>
          <p:sp>
            <p:nvSpPr>
              <p:cNvPr id="38" name="TextBox 37"/>
              <p:cNvSpPr txBox="1"/>
              <p:nvPr/>
            </p:nvSpPr>
            <p:spPr>
              <a:xfrm>
                <a:off x="5131165" y="3512875"/>
                <a:ext cx="670999" cy="203931"/>
              </a:xfrm>
              <a:prstGeom prst="rect">
                <a:avLst/>
              </a:prstGeom>
              <a:noFill/>
            </p:spPr>
            <p:txBody>
              <a:bodyPr wrap="square" lIns="0" tIns="0" rIns="0" bIns="0" rtlCol="0">
                <a:noAutofit/>
              </a:bodyPr>
              <a:lstStyle/>
              <a:p>
                <a:pPr marL="0" algn="ctr" defTabSz="430213">
                  <a:spcAft>
                    <a:spcPts val="400"/>
                  </a:spcAft>
                  <a:buSzPct val="100000"/>
                </a:pPr>
                <a:r>
                  <a:rPr lang="en-US" sz="1200" b="1" dirty="0" smtClean="0">
                    <a:solidFill>
                      <a:schemeClr val="bg1"/>
                    </a:solidFill>
                    <a:latin typeface="HP Simplified" pitchFamily="34" charset="0"/>
                    <a:cs typeface="HP Simplified" pitchFamily="34" charset="0"/>
                  </a:rPr>
                  <a:t>SAN</a:t>
                </a:r>
              </a:p>
            </p:txBody>
          </p:sp>
        </p:grpSp>
        <p:grpSp>
          <p:nvGrpSpPr>
            <p:cNvPr id="9" name="Group 36"/>
            <p:cNvGrpSpPr/>
            <p:nvPr/>
          </p:nvGrpSpPr>
          <p:grpSpPr>
            <a:xfrm>
              <a:off x="7970066" y="1553604"/>
              <a:ext cx="675064" cy="203931"/>
              <a:chOff x="5127100" y="3512875"/>
              <a:chExt cx="675064" cy="203931"/>
            </a:xfrm>
          </p:grpSpPr>
          <p:pic>
            <p:nvPicPr>
              <p:cNvPr id="35" name="Picture 10" descr="C:\Users\wagnerge\Pictures\SDW_Icons_Final_v2\SDW_Icons_Final_v2\VSA\SW_VSA_SM.png"/>
              <p:cNvPicPr>
                <a:picLocks noChangeAspect="1" noChangeArrowheads="1"/>
              </p:cNvPicPr>
              <p:nvPr/>
            </p:nvPicPr>
            <p:blipFill>
              <a:blip r:embed="rId3" cstate="print"/>
              <a:srcRect l="27259" t="8594" r="26586" b="85985"/>
              <a:stretch>
                <a:fillRect/>
              </a:stretch>
            </p:blipFill>
            <p:spPr bwMode="auto">
              <a:xfrm>
                <a:off x="5127100" y="3515319"/>
                <a:ext cx="673100" cy="200025"/>
              </a:xfrm>
              <a:prstGeom prst="rect">
                <a:avLst/>
              </a:prstGeom>
              <a:noFill/>
              <a:ln>
                <a:solidFill>
                  <a:schemeClr val="bg1">
                    <a:alpha val="68000"/>
                  </a:schemeClr>
                </a:solidFill>
              </a:ln>
            </p:spPr>
          </p:pic>
          <p:sp>
            <p:nvSpPr>
              <p:cNvPr id="36" name="TextBox 35"/>
              <p:cNvSpPr txBox="1"/>
              <p:nvPr/>
            </p:nvSpPr>
            <p:spPr>
              <a:xfrm>
                <a:off x="5131165" y="3512875"/>
                <a:ext cx="670999" cy="203931"/>
              </a:xfrm>
              <a:prstGeom prst="rect">
                <a:avLst/>
              </a:prstGeom>
              <a:noFill/>
            </p:spPr>
            <p:txBody>
              <a:bodyPr wrap="square" lIns="0" tIns="0" rIns="0" bIns="0" rtlCol="0">
                <a:noAutofit/>
              </a:bodyPr>
              <a:lstStyle/>
              <a:p>
                <a:pPr marL="0" algn="ctr" defTabSz="430213">
                  <a:spcAft>
                    <a:spcPts val="400"/>
                  </a:spcAft>
                  <a:buSzPct val="100000"/>
                </a:pPr>
                <a:r>
                  <a:rPr lang="en-US" sz="1200" b="1" dirty="0" smtClean="0">
                    <a:solidFill>
                      <a:schemeClr val="bg1"/>
                    </a:solidFill>
                    <a:latin typeface="HP Simplified" pitchFamily="34" charset="0"/>
                    <a:cs typeface="HP Simplified" pitchFamily="34" charset="0"/>
                  </a:rPr>
                  <a:t>Backup</a:t>
                </a:r>
              </a:p>
            </p:txBody>
          </p:sp>
        </p:grpSp>
        <p:grpSp>
          <p:nvGrpSpPr>
            <p:cNvPr id="10" name="Group 39"/>
            <p:cNvGrpSpPr/>
            <p:nvPr/>
          </p:nvGrpSpPr>
          <p:grpSpPr>
            <a:xfrm>
              <a:off x="7181754" y="1554700"/>
              <a:ext cx="675064" cy="203931"/>
              <a:chOff x="5127100" y="3512875"/>
              <a:chExt cx="675064" cy="203931"/>
            </a:xfrm>
          </p:grpSpPr>
          <p:pic>
            <p:nvPicPr>
              <p:cNvPr id="33" name="Picture 10" descr="C:\Users\wagnerge\Pictures\SDW_Icons_Final_v2\SDW_Icons_Final_v2\VSA\SW_VSA_SM.png"/>
              <p:cNvPicPr>
                <a:picLocks noChangeAspect="1" noChangeArrowheads="1"/>
              </p:cNvPicPr>
              <p:nvPr/>
            </p:nvPicPr>
            <p:blipFill>
              <a:blip r:embed="rId3" cstate="print"/>
              <a:srcRect l="27259" t="8594" r="26586" b="85985"/>
              <a:stretch>
                <a:fillRect/>
              </a:stretch>
            </p:blipFill>
            <p:spPr bwMode="auto">
              <a:xfrm>
                <a:off x="5127100" y="3515319"/>
                <a:ext cx="673100" cy="200025"/>
              </a:xfrm>
              <a:prstGeom prst="rect">
                <a:avLst/>
              </a:prstGeom>
              <a:noFill/>
              <a:ln>
                <a:solidFill>
                  <a:schemeClr val="bg1">
                    <a:alpha val="68000"/>
                  </a:schemeClr>
                </a:solidFill>
              </a:ln>
            </p:spPr>
          </p:pic>
          <p:sp>
            <p:nvSpPr>
              <p:cNvPr id="34" name="TextBox 33"/>
              <p:cNvSpPr txBox="1"/>
              <p:nvPr/>
            </p:nvSpPr>
            <p:spPr>
              <a:xfrm>
                <a:off x="5131165" y="3512875"/>
                <a:ext cx="670999" cy="203931"/>
              </a:xfrm>
              <a:prstGeom prst="rect">
                <a:avLst/>
              </a:prstGeom>
              <a:noFill/>
            </p:spPr>
            <p:txBody>
              <a:bodyPr wrap="square" lIns="0" tIns="0" rIns="0" bIns="0" rtlCol="0">
                <a:noAutofit/>
              </a:bodyPr>
              <a:lstStyle/>
              <a:p>
                <a:pPr marL="0" algn="ctr" defTabSz="430213">
                  <a:spcAft>
                    <a:spcPts val="400"/>
                  </a:spcAft>
                  <a:buSzPct val="100000"/>
                </a:pPr>
                <a:r>
                  <a:rPr lang="en-US" sz="1200" b="1" dirty="0" smtClean="0">
                    <a:solidFill>
                      <a:schemeClr val="bg1"/>
                    </a:solidFill>
                    <a:latin typeface="HP Simplified" pitchFamily="34" charset="0"/>
                    <a:cs typeface="HP Simplified" pitchFamily="34" charset="0"/>
                  </a:rPr>
                  <a:t>NAS</a:t>
                </a:r>
              </a:p>
            </p:txBody>
          </p:sp>
        </p:grpSp>
      </p:grpSp>
      <p:sp>
        <p:nvSpPr>
          <p:cNvPr id="50" name="Content Placeholder 7"/>
          <p:cNvSpPr txBox="1">
            <a:spLocks/>
          </p:cNvSpPr>
          <p:nvPr/>
        </p:nvSpPr>
        <p:spPr bwMode="black">
          <a:xfrm>
            <a:off x="284481" y="2610929"/>
            <a:ext cx="7242538" cy="2893069"/>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Arial"/>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Lucida Grande"/>
              <a:buChar char="−"/>
              <a:defRPr lang="en-US" sz="1400" b="0" i="0" kern="120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Arial"/>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dirty="0" smtClean="0"/>
              <a:t>Software Defined Storage:</a:t>
            </a:r>
          </a:p>
          <a:p>
            <a:pPr lvl="2">
              <a:buFont typeface="Arial" pitchFamily="34" charset="0"/>
              <a:buChar char="•"/>
            </a:pPr>
            <a:r>
              <a:rPr lang="en-US" dirty="0" smtClean="0">
                <a:solidFill>
                  <a:schemeClr val="tx1"/>
                </a:solidFill>
              </a:rPr>
              <a:t>Adds flexibility by supporting heterogeneous hardware and hypervisor technologies</a:t>
            </a:r>
          </a:p>
          <a:p>
            <a:pPr lvl="2">
              <a:buFont typeface="Arial" pitchFamily="34" charset="0"/>
              <a:buChar char="•"/>
            </a:pPr>
            <a:r>
              <a:rPr lang="en-US" dirty="0">
                <a:solidFill>
                  <a:schemeClr val="tx1"/>
                </a:solidFill>
              </a:rPr>
              <a:t>Increases agility through seamless data mobility between technologies  </a:t>
            </a:r>
          </a:p>
          <a:p>
            <a:pPr lvl="2">
              <a:buFont typeface="Arial" pitchFamily="34" charset="0"/>
              <a:buChar char="•"/>
            </a:pPr>
            <a:r>
              <a:rPr lang="en-US" dirty="0" smtClean="0">
                <a:solidFill>
                  <a:schemeClr val="tx1"/>
                </a:solidFill>
              </a:rPr>
              <a:t>Provides value with a variety of storage protocols and data services</a:t>
            </a:r>
          </a:p>
        </p:txBody>
      </p:sp>
      <p:sp>
        <p:nvSpPr>
          <p:cNvPr id="51" name="Rectangle 50"/>
          <p:cNvSpPr/>
          <p:nvPr/>
        </p:nvSpPr>
        <p:spPr>
          <a:xfrm>
            <a:off x="284480" y="3912146"/>
            <a:ext cx="8157342" cy="646331"/>
          </a:xfrm>
          <a:prstGeom prst="rect">
            <a:avLst/>
          </a:prstGeom>
        </p:spPr>
        <p:txBody>
          <a:bodyPr wrap="square">
            <a:spAutoFit/>
          </a:bodyPr>
          <a:lstStyle/>
          <a:p>
            <a:pPr algn="ctr"/>
            <a:r>
              <a:rPr lang="en-US" b="1" dirty="0" smtClean="0">
                <a:solidFill>
                  <a:schemeClr val="accent1"/>
                </a:solidFill>
                <a:latin typeface="HP Simplified" pitchFamily="34" charset="0"/>
                <a:cs typeface="HP Simplified" pitchFamily="34" charset="0"/>
              </a:rPr>
              <a:t>HP has a multi-year lead on the competition and a plan to deliver VSA based solutions across other products in the Converged Storage portfolio.</a:t>
            </a:r>
          </a:p>
        </p:txBody>
      </p:sp>
    </p:spTree>
    <p:extLst>
      <p:ext uri="{BB962C8B-B14F-4D97-AF65-F5344CB8AC3E}">
        <p14:creationId xmlns:p14="http://schemas.microsoft.com/office/powerpoint/2010/main" val="300492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fade">
                                      <p:cBhvr>
                                        <p:cTn id="7" dur="500"/>
                                        <p:tgtEl>
                                          <p:spTgt spid="5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0">
                                            <p:txEl>
                                              <p:pRg st="1" end="1"/>
                                            </p:txEl>
                                          </p:spTgt>
                                        </p:tgtEl>
                                        <p:attrNameLst>
                                          <p:attrName>style.visibility</p:attrName>
                                        </p:attrNameLst>
                                      </p:cBhvr>
                                      <p:to>
                                        <p:strVal val="visible"/>
                                      </p:to>
                                    </p:set>
                                    <p:animEffect transition="in" filter="fade">
                                      <p:cBhvr>
                                        <p:cTn id="10" dur="500"/>
                                        <p:tgtEl>
                                          <p:spTgt spid="5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xEl>
                                              <p:pRg st="3" end="3"/>
                                            </p:txEl>
                                          </p:spTgt>
                                        </p:tgtEl>
                                        <p:attrNameLst>
                                          <p:attrName>style.visibility</p:attrName>
                                        </p:attrNameLst>
                                      </p:cBhvr>
                                      <p:to>
                                        <p:strVal val="visible"/>
                                      </p:to>
                                    </p:set>
                                    <p:animEffect transition="in" filter="fade">
                                      <p:cBhvr>
                                        <p:cTn id="13" dur="500"/>
                                        <p:tgtEl>
                                          <p:spTgt spid="50">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0">
                                            <p:txEl>
                                              <p:pRg st="2" end="2"/>
                                            </p:txEl>
                                          </p:spTgt>
                                        </p:tgtEl>
                                        <p:attrNameLst>
                                          <p:attrName>style.visibility</p:attrName>
                                        </p:attrNameLst>
                                      </p:cBhvr>
                                      <p:to>
                                        <p:strVal val="visible"/>
                                      </p:to>
                                    </p:set>
                                    <p:animEffect transition="in" filter="fade">
                                      <p:cBhvr>
                                        <p:cTn id="16" dur="500"/>
                                        <p:tgtEl>
                                          <p:spTgt spid="50">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solidFill>
                  <a:schemeClr val="accent1">
                    <a:lumMod val="75000"/>
                  </a:schemeClr>
                </a:solidFill>
                <a:latin typeface="+mn-ea"/>
                <a:ea typeface="+mn-ea"/>
              </a:rPr>
              <a:t>声明：</a:t>
            </a:r>
            <a:endParaRPr lang="zh-CN" altLang="en-US" dirty="0">
              <a:solidFill>
                <a:schemeClr val="accent1">
                  <a:lumMod val="75000"/>
                </a:schemeClr>
              </a:solidFill>
              <a:latin typeface="+mn-ea"/>
              <a:ea typeface="+mn-ea"/>
            </a:endParaRPr>
          </a:p>
        </p:txBody>
      </p:sp>
      <p:sp>
        <p:nvSpPr>
          <p:cNvPr id="5" name="内容占位符 4"/>
          <p:cNvSpPr>
            <a:spLocks noGrp="1"/>
          </p:cNvSpPr>
          <p:nvPr>
            <p:ph idx="1"/>
          </p:nvPr>
        </p:nvSpPr>
        <p:spPr>
          <a:xfrm>
            <a:off x="457200" y="735546"/>
            <a:ext cx="8229600" cy="2808312"/>
          </a:xfrm>
        </p:spPr>
        <p:txBody>
          <a:bodyPr/>
          <a:lstStyle/>
          <a:p>
            <a:pPr marL="342900" indent="-342900">
              <a:lnSpc>
                <a:spcPct val="150000"/>
              </a:lnSpc>
              <a:buFont typeface="+mj-lt"/>
              <a:buAutoNum type="arabicPeriod"/>
            </a:pPr>
            <a:r>
              <a:rPr lang="zh-CN" altLang="en-US" dirty="0" smtClean="0">
                <a:solidFill>
                  <a:schemeClr val="accent1">
                    <a:lumMod val="75000"/>
                  </a:schemeClr>
                </a:solidFill>
                <a:latin typeface="+mn-ea"/>
                <a:cs typeface="Segoe UI" pitchFamily="34" charset="0"/>
              </a:rPr>
              <a:t>所有的版权属于原有公司，文件均来自公开渠道</a:t>
            </a:r>
            <a:endParaRPr lang="en-US" altLang="zh-CN" dirty="0" smtClean="0">
              <a:solidFill>
                <a:schemeClr val="accent1">
                  <a:lumMod val="75000"/>
                </a:schemeClr>
              </a:solidFill>
              <a:latin typeface="+mn-ea"/>
              <a:cs typeface="Segoe UI" pitchFamily="34" charset="0"/>
            </a:endParaRPr>
          </a:p>
          <a:p>
            <a:pPr marL="342900" indent="-342900">
              <a:lnSpc>
                <a:spcPct val="150000"/>
              </a:lnSpc>
              <a:buFont typeface="+mj-lt"/>
              <a:buAutoNum type="arabicPeriod"/>
            </a:pPr>
            <a:r>
              <a:rPr lang="zh-CN" altLang="en-US" dirty="0" smtClean="0">
                <a:solidFill>
                  <a:schemeClr val="accent1">
                    <a:lumMod val="75000"/>
                  </a:schemeClr>
                </a:solidFill>
                <a:latin typeface="+mn-ea"/>
                <a:cs typeface="Segoe UI" pitchFamily="34" charset="0"/>
              </a:rPr>
              <a:t>此文件仅供学习使用，任何人不得进行以此为商业目的的行为</a:t>
            </a:r>
            <a:endParaRPr lang="en-US" altLang="zh-CN" dirty="0" smtClean="0">
              <a:solidFill>
                <a:schemeClr val="accent1">
                  <a:lumMod val="75000"/>
                </a:schemeClr>
              </a:solidFill>
              <a:latin typeface="+mn-ea"/>
              <a:cs typeface="Segoe UI" pitchFamily="34" charset="0"/>
            </a:endParaRPr>
          </a:p>
          <a:p>
            <a:pPr marL="342900" indent="-342900">
              <a:lnSpc>
                <a:spcPct val="150000"/>
              </a:lnSpc>
              <a:buFont typeface="+mj-lt"/>
              <a:buAutoNum type="arabicPeriod"/>
            </a:pPr>
            <a:r>
              <a:rPr lang="zh-CN" altLang="en-US" dirty="0">
                <a:solidFill>
                  <a:schemeClr val="accent1">
                    <a:lumMod val="75000"/>
                  </a:schemeClr>
                </a:solidFill>
                <a:latin typeface="+mn-ea"/>
                <a:cs typeface="Segoe UI" pitchFamily="34" charset="0"/>
              </a:rPr>
              <a:t>如</a:t>
            </a:r>
            <a:r>
              <a:rPr lang="zh-CN" altLang="en-US" dirty="0" smtClean="0">
                <a:solidFill>
                  <a:schemeClr val="accent1">
                    <a:lumMod val="75000"/>
                  </a:schemeClr>
                </a:solidFill>
                <a:latin typeface="+mn-ea"/>
                <a:cs typeface="Segoe UI" pitchFamily="34" charset="0"/>
              </a:rPr>
              <a:t>有疑问，请立即删除</a:t>
            </a:r>
            <a:endParaRPr lang="zh-CN" altLang="en-US" dirty="0">
              <a:solidFill>
                <a:schemeClr val="accent1">
                  <a:lumMod val="75000"/>
                </a:schemeClr>
              </a:solidFill>
              <a:latin typeface="+mn-ea"/>
              <a:cs typeface="Segoe UI" pitchFamily="34" charset="0"/>
            </a:endParaRPr>
          </a:p>
        </p:txBody>
      </p:sp>
      <p:sp>
        <p:nvSpPr>
          <p:cNvPr id="6" name="矩形 5"/>
          <p:cNvSpPr/>
          <p:nvPr/>
        </p:nvSpPr>
        <p:spPr>
          <a:xfrm>
            <a:off x="349286" y="2787774"/>
            <a:ext cx="8568952" cy="756084"/>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defTabSz="914400">
              <a:lnSpc>
                <a:spcPct val="150000"/>
              </a:lnSpc>
              <a:buFont typeface="Wingdings" pitchFamily="2" charset="2"/>
              <a:buChar char="p"/>
            </a:pPr>
            <a:r>
              <a:rPr lang="zh-CN" altLang="en-US" dirty="0">
                <a:solidFill>
                  <a:srgbClr val="4F81BD">
                    <a:lumMod val="75000"/>
                  </a:srgbClr>
                </a:solidFill>
                <a:latin typeface="微软雅黑"/>
                <a:cs typeface="Segoe UI" pitchFamily="34" charset="0"/>
              </a:rPr>
              <a:t>百</a:t>
            </a:r>
            <a:r>
              <a:rPr lang="zh-CN" altLang="en-US" dirty="0" smtClean="0">
                <a:solidFill>
                  <a:srgbClr val="4F81BD">
                    <a:lumMod val="75000"/>
                  </a:srgbClr>
                </a:solidFill>
                <a:latin typeface="微软雅黑"/>
                <a:cs typeface="Segoe UI" pitchFamily="34" charset="0"/>
              </a:rPr>
              <a:t>度传课：司马懿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a:p>
            <a:pPr marL="285750" indent="-285750" defTabSz="914400">
              <a:lnSpc>
                <a:spcPct val="150000"/>
              </a:lnSpc>
              <a:buFont typeface="Wingdings" pitchFamily="2" charset="2"/>
              <a:buChar char="p"/>
            </a:pPr>
            <a:r>
              <a:rPr lang="zh-CN" altLang="en-US" dirty="0" smtClean="0">
                <a:solidFill>
                  <a:srgbClr val="4F81BD">
                    <a:lumMod val="75000"/>
                  </a:srgbClr>
                </a:solidFill>
                <a:latin typeface="微软雅黑"/>
                <a:cs typeface="Segoe UI" pitchFamily="34" charset="0"/>
              </a:rPr>
              <a:t>网易学堂：司马懿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a:p>
            <a:pPr marL="285750" indent="-285750" defTabSz="914400">
              <a:lnSpc>
                <a:spcPct val="150000"/>
              </a:lnSpc>
              <a:buFont typeface="Wingdings" pitchFamily="2" charset="2"/>
              <a:buChar char="p"/>
            </a:pPr>
            <a:r>
              <a:rPr lang="zh-CN" altLang="en-US" dirty="0" smtClean="0">
                <a:solidFill>
                  <a:srgbClr val="4F81BD">
                    <a:lumMod val="75000"/>
                  </a:srgbClr>
                </a:solidFill>
                <a:latin typeface="微软雅黑"/>
                <a:cs typeface="Segoe UI" pitchFamily="34" charset="0"/>
              </a:rPr>
              <a:t>知乎：       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p:txBody>
      </p:sp>
      <p:sp>
        <p:nvSpPr>
          <p:cNvPr id="7" name="圆角矩形 6">
            <a:hlinkClick r:id="rId3"/>
          </p:cNvPr>
          <p:cNvSpPr/>
          <p:nvPr/>
        </p:nvSpPr>
        <p:spPr>
          <a:xfrm>
            <a:off x="3589793" y="2832156"/>
            <a:ext cx="1440000"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defTabSz="914400"/>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8" name="圆角矩形 7">
            <a:hlinkClick r:id="rId3"/>
          </p:cNvPr>
          <p:cNvSpPr/>
          <p:nvPr/>
        </p:nvSpPr>
        <p:spPr>
          <a:xfrm>
            <a:off x="3589793" y="3160568"/>
            <a:ext cx="1440000"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defTabSz="914400"/>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16" name="圆角矩形 15">
            <a:hlinkClick r:id="rId3"/>
          </p:cNvPr>
          <p:cNvSpPr/>
          <p:nvPr/>
        </p:nvSpPr>
        <p:spPr>
          <a:xfrm>
            <a:off x="5148064" y="2832156"/>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defTabSz="914400"/>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://www.chuanke.com</a:t>
            </a:r>
            <a:endParaRPr lang="zh-CN" altLang="en-US" sz="1600" b="1" dirty="0">
              <a:solidFill>
                <a:prstClr val="white"/>
              </a:solidFill>
              <a:latin typeface="微软雅黑"/>
              <a:cs typeface="Segoe UI" pitchFamily="34" charset="0"/>
            </a:endParaRPr>
          </a:p>
        </p:txBody>
      </p:sp>
      <p:sp>
        <p:nvSpPr>
          <p:cNvPr id="17" name="圆角矩形 16">
            <a:hlinkClick r:id="rId3"/>
          </p:cNvPr>
          <p:cNvSpPr/>
          <p:nvPr/>
        </p:nvSpPr>
        <p:spPr>
          <a:xfrm>
            <a:off x="5148064" y="3160568"/>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defTabSz="914400"/>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://study.163.com</a:t>
            </a:r>
            <a:endParaRPr lang="zh-CN" altLang="en-US" sz="1600" b="1" dirty="0">
              <a:solidFill>
                <a:prstClr val="white"/>
              </a:solidFill>
              <a:latin typeface="微软雅黑"/>
              <a:cs typeface="Segoe UI" pitchFamily="34" charset="0"/>
            </a:endParaRPr>
          </a:p>
        </p:txBody>
      </p:sp>
      <p:sp>
        <p:nvSpPr>
          <p:cNvPr id="2" name="矩形 1"/>
          <p:cNvSpPr/>
          <p:nvPr/>
        </p:nvSpPr>
        <p:spPr>
          <a:xfrm>
            <a:off x="871354" y="2190877"/>
            <a:ext cx="7293984" cy="507831"/>
          </a:xfrm>
          <a:prstGeom prst="rect">
            <a:avLst/>
          </a:prstGeom>
        </p:spPr>
        <p:txBody>
          <a:bodyPr wrap="none">
            <a:spAutoFit/>
          </a:bodyPr>
          <a:lstStyle/>
          <a:p>
            <a:pPr defTabSz="914400" fontAlgn="base">
              <a:lnSpc>
                <a:spcPct val="150000"/>
              </a:lnSpc>
              <a:spcBef>
                <a:spcPct val="0"/>
              </a:spcBef>
              <a:spcAft>
                <a:spcPct val="0"/>
              </a:spcAft>
            </a:pPr>
            <a:r>
              <a:rPr lang="zh-CN" altLang="en-US" dirty="0" smtClean="0">
                <a:solidFill>
                  <a:srgbClr val="4F81BD">
                    <a:lumMod val="75000"/>
                  </a:srgbClr>
                </a:solidFill>
                <a:latin typeface="微软雅黑"/>
                <a:cs typeface="Segoe UI" pitchFamily="34" charset="0"/>
              </a:rPr>
              <a:t>学习世界五百强和咨询公司</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课程请访问如下网站搜索：“司马懿”</a:t>
            </a:r>
            <a:endParaRPr lang="zh-CN" altLang="en-US" dirty="0">
              <a:solidFill>
                <a:srgbClr val="4F81BD">
                  <a:lumMod val="75000"/>
                </a:srgbClr>
              </a:solidFill>
              <a:latin typeface="微软雅黑"/>
              <a:cs typeface="Segoe UI" pitchFamily="34" charset="0"/>
            </a:endParaRPr>
          </a:p>
        </p:txBody>
      </p:sp>
      <p:sp>
        <p:nvSpPr>
          <p:cNvPr id="18" name="圆角矩形 17">
            <a:hlinkClick r:id="rId3"/>
          </p:cNvPr>
          <p:cNvSpPr/>
          <p:nvPr/>
        </p:nvSpPr>
        <p:spPr>
          <a:xfrm>
            <a:off x="3589793" y="3489852"/>
            <a:ext cx="1440000"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defTabSz="914400"/>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19" name="圆角矩形 18">
            <a:hlinkClick r:id="rId3"/>
          </p:cNvPr>
          <p:cNvSpPr/>
          <p:nvPr/>
        </p:nvSpPr>
        <p:spPr>
          <a:xfrm>
            <a:off x="5148064" y="3489852"/>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defTabSz="914400"/>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www.zhiu.com</a:t>
            </a:r>
            <a:endParaRPr lang="zh-CN" altLang="en-US" sz="1600" b="1" dirty="0">
              <a:solidFill>
                <a:prstClr val="white"/>
              </a:solidFill>
              <a:latin typeface="微软雅黑"/>
              <a:cs typeface="Segoe UI" pitchFamily="34" charset="0"/>
            </a:endParaRPr>
          </a:p>
        </p:txBody>
      </p:sp>
    </p:spTree>
    <p:extLst>
      <p:ext uri="{BB962C8B-B14F-4D97-AF65-F5344CB8AC3E}">
        <p14:creationId xmlns:p14="http://schemas.microsoft.com/office/powerpoint/2010/main" val="41419217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storage challenges of virtualized environments</a:t>
            </a:r>
            <a:endParaRPr lang="en-US" dirty="0"/>
          </a:p>
        </p:txBody>
      </p:sp>
      <p:sp>
        <p:nvSpPr>
          <p:cNvPr id="4" name="Content Placeholder 3"/>
          <p:cNvSpPr>
            <a:spLocks noGrp="1"/>
          </p:cNvSpPr>
          <p:nvPr>
            <p:ph sz="quarter" idx="10"/>
          </p:nvPr>
        </p:nvSpPr>
        <p:spPr>
          <a:xfrm>
            <a:off x="329184" y="868223"/>
            <a:ext cx="4913376" cy="3890044"/>
          </a:xfrm>
        </p:spPr>
        <p:txBody>
          <a:bodyPr/>
          <a:lstStyle/>
          <a:p>
            <a:r>
              <a:rPr lang="en-US" sz="2000" dirty="0" smtClean="0"/>
              <a:t>Customer's infrastructure is:</a:t>
            </a:r>
          </a:p>
          <a:p>
            <a:pPr lvl="2"/>
            <a:r>
              <a:rPr lang="en-US" b="0" dirty="0" smtClean="0"/>
              <a:t>Ageing and Inflexible</a:t>
            </a:r>
          </a:p>
          <a:p>
            <a:pPr lvl="2"/>
            <a:r>
              <a:rPr lang="en-US" b="0" dirty="0" smtClean="0"/>
              <a:t>Trapped within a legacy architecture</a:t>
            </a:r>
          </a:p>
          <a:p>
            <a:pPr lvl="2"/>
            <a:r>
              <a:rPr lang="en-US" dirty="0" smtClean="0"/>
              <a:t>A mix a platforms makes management complex</a:t>
            </a:r>
          </a:p>
          <a:p>
            <a:pPr lvl="2"/>
            <a:r>
              <a:rPr lang="en-US" b="0" dirty="0" smtClean="0"/>
              <a:t>Unable to meet the requirements of demand and growth</a:t>
            </a:r>
          </a:p>
          <a:p>
            <a:pPr lvl="2"/>
            <a:r>
              <a:rPr lang="en-US" dirty="0" smtClean="0"/>
              <a:t>Budget cuts make hardware changes almost impossible</a:t>
            </a:r>
          </a:p>
          <a:p>
            <a:pPr lvl="2"/>
            <a:endParaRPr lang="en-US" b="0" dirty="0" smtClean="0"/>
          </a:p>
          <a:p>
            <a:r>
              <a:rPr lang="en-US" sz="2000" dirty="0" smtClean="0"/>
              <a:t>For an optimal storage solution,        customers need:</a:t>
            </a:r>
          </a:p>
          <a:p>
            <a:pPr lvl="2"/>
            <a:r>
              <a:rPr lang="en-US" b="1" dirty="0" smtClean="0"/>
              <a:t>Simplified</a:t>
            </a:r>
            <a:r>
              <a:rPr lang="en-US" dirty="0" smtClean="0"/>
              <a:t> management with virtualization integration</a:t>
            </a:r>
          </a:p>
          <a:p>
            <a:pPr lvl="2"/>
            <a:r>
              <a:rPr lang="en-US" b="1" dirty="0" smtClean="0"/>
              <a:t>Scale-out</a:t>
            </a:r>
            <a:r>
              <a:rPr lang="en-US" dirty="0" smtClean="0"/>
              <a:t> architecture to grow with demand</a:t>
            </a:r>
          </a:p>
          <a:p>
            <a:pPr lvl="2"/>
            <a:r>
              <a:rPr lang="en-US" b="1" dirty="0" smtClean="0"/>
              <a:t>Reliable data availability </a:t>
            </a:r>
            <a:r>
              <a:rPr lang="en-US" dirty="0" smtClean="0"/>
              <a:t>for business continuity </a:t>
            </a:r>
          </a:p>
          <a:p>
            <a:pPr lvl="2"/>
            <a:r>
              <a:rPr lang="en-US" dirty="0" smtClean="0"/>
              <a:t>Investment protection as technology and requirements change</a:t>
            </a:r>
          </a:p>
          <a:p>
            <a:pPr lvl="2"/>
            <a:r>
              <a:rPr lang="en-US" dirty="0" smtClean="0"/>
              <a:t>Affordable storage platform to fit any budget</a:t>
            </a:r>
          </a:p>
          <a:p>
            <a:endParaRPr lang="en-US" b="0" dirty="0" smtClean="0"/>
          </a:p>
        </p:txBody>
      </p:sp>
      <p:pic>
        <p:nvPicPr>
          <p:cNvPr id="5" name="Picture 4" descr="42-23955784.jpg"/>
          <p:cNvPicPr>
            <a:picLocks noChangeAspect="1"/>
          </p:cNvPicPr>
          <p:nvPr/>
        </p:nvPicPr>
        <p:blipFill>
          <a:blip r:embed="rId3" cstate="print"/>
          <a:stretch>
            <a:fillRect/>
          </a:stretch>
        </p:blipFill>
        <p:spPr>
          <a:xfrm>
            <a:off x="5031232" y="1430782"/>
            <a:ext cx="3440188" cy="2297938"/>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a:xfrm>
            <a:off x="331469" y="235064"/>
            <a:ext cx="8599879" cy="430887"/>
          </a:xfrm>
        </p:spPr>
        <p:txBody>
          <a:bodyPr/>
          <a:lstStyle/>
          <a:p>
            <a:r>
              <a:rPr lang="en-US" sz="2400" dirty="0" smtClean="0"/>
              <a:t>Best-in-class software defined storage for virtualization</a:t>
            </a:r>
            <a:endParaRPr lang="en-US" sz="2400" dirty="0" smtClean="0">
              <a:latin typeface="HP Simplified" pitchFamily="34" charset="0"/>
            </a:endParaRPr>
          </a:p>
        </p:txBody>
      </p:sp>
      <p:sp>
        <p:nvSpPr>
          <p:cNvPr id="6" name="Subtitle 5"/>
          <p:cNvSpPr>
            <a:spLocks noGrp="1"/>
          </p:cNvSpPr>
          <p:nvPr>
            <p:ph type="subTitle" idx="1"/>
          </p:nvPr>
        </p:nvSpPr>
        <p:spPr>
          <a:xfrm>
            <a:off x="331470" y="687592"/>
            <a:ext cx="8117206" cy="276999"/>
          </a:xfrm>
        </p:spPr>
        <p:txBody>
          <a:bodyPr/>
          <a:lstStyle/>
          <a:p>
            <a:r>
              <a:rPr lang="en-US" dirty="0" smtClean="0">
                <a:latin typeface="HP Simplified" pitchFamily="34" charset="0"/>
              </a:rPr>
              <a:t>Introducing the HP StoreVirtual VSA</a:t>
            </a:r>
            <a:endParaRPr lang="en-US" dirty="0">
              <a:latin typeface="HP Simplified" pitchFamily="34" charset="0"/>
            </a:endParaRPr>
          </a:p>
        </p:txBody>
      </p:sp>
      <p:sp>
        <p:nvSpPr>
          <p:cNvPr id="8" name="Content Placeholder 4"/>
          <p:cNvSpPr txBox="1">
            <a:spLocks/>
          </p:cNvSpPr>
          <p:nvPr/>
        </p:nvSpPr>
        <p:spPr>
          <a:xfrm>
            <a:off x="329184" y="1188720"/>
            <a:ext cx="4011612" cy="3219768"/>
          </a:xfrm>
          <a:prstGeom prst="rect">
            <a:avLst/>
          </a:prstGeom>
        </p:spPr>
        <p:txBody>
          <a:bodyPr/>
          <a:lstStyle/>
          <a:p>
            <a:pPr marL="0" marR="0" lvl="0" indent="0" algn="l" defTabSz="457200" rtl="0" eaLnBrk="1" fontAlgn="auto" latinLnBrk="0" hangingPunct="1">
              <a:lnSpc>
                <a:spcPct val="100000"/>
              </a:lnSpc>
              <a:spcBef>
                <a:spcPts val="0"/>
              </a:spcBef>
              <a:spcAft>
                <a:spcPts val="400"/>
              </a:spcAft>
              <a:buClrTx/>
              <a:buSzPct val="100000"/>
              <a:buFont typeface="Arial"/>
              <a:buNone/>
              <a:tabLst/>
              <a:defRPr/>
            </a:pPr>
            <a:endParaRPr kumimoji="0" lang="en-US" sz="1800" b="1" i="0" u="none" strike="noStrike" kern="1200" cap="none" spc="0" normalizeH="0" baseline="0" noProof="0" dirty="0" smtClean="0">
              <a:ln>
                <a:noFill/>
              </a:ln>
              <a:solidFill>
                <a:schemeClr val="accent1"/>
              </a:solidFill>
              <a:effectLst/>
              <a:uLnTx/>
              <a:uFillTx/>
              <a:latin typeface="HP Simplified" pitchFamily="34" charset="0"/>
              <a:ea typeface="+mn-ea"/>
              <a:cs typeface="HP Simplified" pitchFamily="34" charset="0"/>
            </a:endParaRPr>
          </a:p>
          <a:p>
            <a:pPr marL="0" marR="0" lvl="0" indent="0" algn="l" defTabSz="457200" rtl="0" eaLnBrk="1" fontAlgn="auto" latinLnBrk="0" hangingPunct="1">
              <a:lnSpc>
                <a:spcPct val="100000"/>
              </a:lnSpc>
              <a:spcBef>
                <a:spcPts val="0"/>
              </a:spcBef>
              <a:spcAft>
                <a:spcPts val="400"/>
              </a:spcAft>
              <a:buClrTx/>
              <a:buSzPct val="100000"/>
              <a:buFont typeface="Arial"/>
              <a:buNone/>
              <a:tabLst/>
              <a:defRPr/>
            </a:pPr>
            <a:endParaRPr kumimoji="0" lang="en-US" sz="1800" b="1" i="0" u="none" strike="noStrike" kern="1200" cap="none" spc="0" normalizeH="0" baseline="0" noProof="0" dirty="0" smtClean="0">
              <a:ln>
                <a:noFill/>
              </a:ln>
              <a:solidFill>
                <a:schemeClr val="accent1"/>
              </a:solidFill>
              <a:effectLst/>
              <a:uLnTx/>
              <a:uFillTx/>
              <a:latin typeface="HP Simplified" pitchFamily="34" charset="0"/>
              <a:ea typeface="+mn-ea"/>
              <a:cs typeface="HP Simplified" pitchFamily="34" charset="0"/>
            </a:endParaRPr>
          </a:p>
          <a:p>
            <a:pPr marL="0" marR="0" lvl="0" indent="0" algn="l" defTabSz="457200" rtl="0" eaLnBrk="1" fontAlgn="auto" latinLnBrk="0" hangingPunct="1">
              <a:lnSpc>
                <a:spcPct val="100000"/>
              </a:lnSpc>
              <a:spcBef>
                <a:spcPts val="0"/>
              </a:spcBef>
              <a:spcAft>
                <a:spcPts val="400"/>
              </a:spcAft>
              <a:buClrTx/>
              <a:buSzPct val="100000"/>
              <a:buFont typeface="Arial"/>
              <a:buNone/>
              <a:tabLst/>
              <a:defRPr/>
            </a:pPr>
            <a:endParaRPr kumimoji="0" lang="en-US" sz="1800" b="1" i="0" u="none" strike="noStrike" kern="1200" cap="none" spc="0" normalizeH="0" baseline="0" noProof="0" dirty="0">
              <a:ln>
                <a:noFill/>
              </a:ln>
              <a:solidFill>
                <a:schemeClr val="accent1"/>
              </a:solidFill>
              <a:effectLst/>
              <a:uLnTx/>
              <a:uFillTx/>
              <a:latin typeface="HP Simplified" pitchFamily="34" charset="0"/>
              <a:ea typeface="+mn-ea"/>
              <a:cs typeface="HP Simplified" pitchFamily="34" charset="0"/>
            </a:endParaRPr>
          </a:p>
        </p:txBody>
      </p:sp>
      <p:sp>
        <p:nvSpPr>
          <p:cNvPr id="13" name="Rectangle 12"/>
          <p:cNvSpPr/>
          <p:nvPr/>
        </p:nvSpPr>
        <p:spPr>
          <a:xfrm>
            <a:off x="830934" y="1556611"/>
            <a:ext cx="2650211" cy="8524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Simple</a:t>
            </a:r>
            <a:endParaRPr lang="en-US" sz="2400" dirty="0"/>
          </a:p>
        </p:txBody>
      </p:sp>
      <p:sp>
        <p:nvSpPr>
          <p:cNvPr id="14" name="Rectangle 13"/>
          <p:cNvSpPr/>
          <p:nvPr/>
        </p:nvSpPr>
        <p:spPr>
          <a:xfrm>
            <a:off x="838082" y="2542530"/>
            <a:ext cx="2650211" cy="852407"/>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Scalable</a:t>
            </a:r>
            <a:endParaRPr lang="en-US" sz="2400" dirty="0"/>
          </a:p>
        </p:txBody>
      </p:sp>
      <p:sp>
        <p:nvSpPr>
          <p:cNvPr id="15" name="Rectangle 14"/>
          <p:cNvSpPr/>
          <p:nvPr/>
        </p:nvSpPr>
        <p:spPr>
          <a:xfrm>
            <a:off x="831742" y="3512947"/>
            <a:ext cx="2650211" cy="852407"/>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Highly Available</a:t>
            </a:r>
            <a:endParaRPr lang="en-US" sz="2400" dirty="0"/>
          </a:p>
        </p:txBody>
      </p:sp>
      <p:pic>
        <p:nvPicPr>
          <p:cNvPr id="2050"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9564" t="9806" r="10011" b="10403"/>
          <a:stretch/>
        </p:blipFill>
        <p:spPr bwMode="auto">
          <a:xfrm>
            <a:off x="4721293" y="1976594"/>
            <a:ext cx="2880494" cy="2082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HP StoreVirtual VSA</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Product Overview</a:t>
            </a:r>
            <a:endParaRPr lang="en-US" dirty="0"/>
          </a:p>
        </p:txBody>
      </p:sp>
      <p:sp>
        <p:nvSpPr>
          <p:cNvPr id="5" name="Content Placeholder 4"/>
          <p:cNvSpPr>
            <a:spLocks noGrp="1"/>
          </p:cNvSpPr>
          <p:nvPr>
            <p:ph sz="quarter" idx="10"/>
          </p:nvPr>
        </p:nvSpPr>
        <p:spPr/>
        <p:txBody>
          <a:bodyPr/>
          <a:lstStyle/>
          <a:p>
            <a:r>
              <a:rPr lang="en-US" dirty="0" smtClean="0"/>
              <a:t>What is VSA?</a:t>
            </a:r>
          </a:p>
          <a:p>
            <a:pPr lvl="1"/>
            <a:r>
              <a:rPr lang="en-US" dirty="0" smtClean="0"/>
              <a:t>A virtual storage appliance (VSA) is software-based storage that runs in a virtual machine on a virtualized server. It offers fully featured shared storage that is required by the virtualized applications.</a:t>
            </a:r>
          </a:p>
          <a:p>
            <a:pPr lvl="1"/>
            <a:endParaRPr lang="en-US" dirty="0" smtClean="0"/>
          </a:p>
          <a:p>
            <a:r>
              <a:rPr lang="en-US" dirty="0" smtClean="0"/>
              <a:t>Benefits of VSA</a:t>
            </a:r>
          </a:p>
          <a:p>
            <a:pPr lvl="1"/>
            <a:r>
              <a:rPr lang="en-US" dirty="0" smtClean="0"/>
              <a:t>By converging applications and storage on the same server platform, customers gain the benefit of high utilization rates of compute power and storage with high efficiency of power, cooling and data center footprint.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100" dirty="0" smtClean="0">
                <a:latin typeface="+mn-lt"/>
              </a:rPr>
              <a:t>HP StoreVirtual VSA – Why Now?</a:t>
            </a:r>
            <a:endParaRPr lang="en-US" sz="3100" dirty="0">
              <a:latin typeface="+mn-lt"/>
            </a:endParaRPr>
          </a:p>
        </p:txBody>
      </p:sp>
      <p:cxnSp>
        <p:nvCxnSpPr>
          <p:cNvPr id="18" name="Straight Arrow Connector 17"/>
          <p:cNvCxnSpPr/>
          <p:nvPr/>
        </p:nvCxnSpPr>
        <p:spPr>
          <a:xfrm flipV="1">
            <a:off x="1563858" y="1137608"/>
            <a:ext cx="5461" cy="2104991"/>
          </a:xfrm>
          <a:prstGeom prst="straightConnector1">
            <a:avLst/>
          </a:prstGeom>
          <a:ln w="266700" cap="sq">
            <a:solidFill>
              <a:schemeClr val="accent1"/>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23" name="Title 1"/>
          <p:cNvSpPr txBox="1">
            <a:spLocks/>
          </p:cNvSpPr>
          <p:nvPr/>
        </p:nvSpPr>
        <p:spPr>
          <a:xfrm>
            <a:off x="6381345" y="3501957"/>
            <a:ext cx="2276272" cy="505789"/>
          </a:xfrm>
          <a:prstGeom prst="rect">
            <a:avLst/>
          </a:prstGeom>
        </p:spPr>
        <p:txBody>
          <a:bodyPr vert="horz" lIns="91440" tIns="45720" rIns="91440" bIns="45720" rtlCol="0" anchor="t" anchorCtr="0">
            <a:noAutofit/>
          </a:bodyPr>
          <a:lstStyle/>
          <a:p>
            <a:pPr marL="0" marR="0" lvl="0" indent="0" algn="ctr" defTabSz="914400" rtl="0" eaLnBrk="1" fontAlgn="auto" latinLnBrk="0" hangingPunct="1">
              <a:lnSpc>
                <a:spcPts val="33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tx1"/>
                </a:solidFill>
                <a:effectLst/>
                <a:uLnTx/>
                <a:uFillTx/>
                <a:ea typeface="+mj-ea"/>
                <a:cs typeface="+mj-cs"/>
              </a:rPr>
              <a:t>Virtualization</a:t>
            </a:r>
            <a:endParaRPr kumimoji="0" lang="en-US" sz="2800" b="0" i="0" u="none" strike="noStrike" kern="1200" cap="none" spc="0" normalizeH="0" baseline="0" noProof="0" dirty="0">
              <a:ln>
                <a:noFill/>
              </a:ln>
              <a:solidFill>
                <a:schemeClr val="tx1"/>
              </a:solidFill>
              <a:effectLst/>
              <a:uLnTx/>
              <a:uFillTx/>
              <a:ea typeface="+mj-ea"/>
              <a:cs typeface="+mj-cs"/>
            </a:endParaRPr>
          </a:p>
        </p:txBody>
      </p:sp>
      <p:cxnSp>
        <p:nvCxnSpPr>
          <p:cNvPr id="16" name="Straight Arrow Connector 15"/>
          <p:cNvCxnSpPr/>
          <p:nvPr/>
        </p:nvCxnSpPr>
        <p:spPr>
          <a:xfrm flipV="1">
            <a:off x="3650088" y="1137608"/>
            <a:ext cx="5461" cy="2104991"/>
          </a:xfrm>
          <a:prstGeom prst="straightConnector1">
            <a:avLst/>
          </a:prstGeom>
          <a:ln w="266700" cap="sq">
            <a:solidFill>
              <a:schemeClr val="accent1"/>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5537182" y="1137608"/>
            <a:ext cx="5461" cy="2104991"/>
          </a:xfrm>
          <a:prstGeom prst="straightConnector1">
            <a:avLst/>
          </a:prstGeom>
          <a:ln w="266700" cap="sq">
            <a:solidFill>
              <a:schemeClr val="accent1"/>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24" name="Title 1"/>
          <p:cNvSpPr txBox="1">
            <a:spLocks/>
          </p:cNvSpPr>
          <p:nvPr/>
        </p:nvSpPr>
        <p:spPr>
          <a:xfrm>
            <a:off x="510994" y="3501957"/>
            <a:ext cx="2111187" cy="680937"/>
          </a:xfrm>
          <a:prstGeom prst="rect">
            <a:avLst/>
          </a:prstGeom>
        </p:spPr>
        <p:txBody>
          <a:bodyPr vert="horz" lIns="91440" tIns="45720" rIns="91440" bIns="45720" rtlCol="0" anchor="t" anchorCtr="0">
            <a:noAutofit/>
          </a:bodyPr>
          <a:lstStyle/>
          <a:p>
            <a:pPr marL="0" marR="0" lvl="0" indent="0" algn="ctr" defTabSz="914400" rtl="0" eaLnBrk="1" fontAlgn="auto" latinLnBrk="0" hangingPunct="1">
              <a:lnSpc>
                <a:spcPts val="33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tx1"/>
                </a:solidFill>
                <a:effectLst/>
                <a:uLnTx/>
                <a:uFillTx/>
                <a:ea typeface="+mj-ea"/>
                <a:cs typeface="+mj-cs"/>
              </a:rPr>
              <a:t>Performance</a:t>
            </a:r>
            <a:endParaRPr kumimoji="0" lang="en-US" sz="2800" b="0" i="0" u="none" strike="noStrike" kern="1200" cap="none" spc="0" normalizeH="0" baseline="0" noProof="0" dirty="0">
              <a:ln>
                <a:noFill/>
              </a:ln>
              <a:solidFill>
                <a:schemeClr val="tx1"/>
              </a:solidFill>
              <a:effectLst/>
              <a:uLnTx/>
              <a:uFillTx/>
              <a:ea typeface="+mj-ea"/>
              <a:cs typeface="+mj-cs"/>
            </a:endParaRPr>
          </a:p>
        </p:txBody>
      </p:sp>
      <p:sp>
        <p:nvSpPr>
          <p:cNvPr id="25" name="Title 1"/>
          <p:cNvSpPr txBox="1">
            <a:spLocks/>
          </p:cNvSpPr>
          <p:nvPr/>
        </p:nvSpPr>
        <p:spPr>
          <a:xfrm>
            <a:off x="2966621" y="3501957"/>
            <a:ext cx="1372395" cy="573931"/>
          </a:xfrm>
          <a:prstGeom prst="rect">
            <a:avLst/>
          </a:prstGeom>
        </p:spPr>
        <p:txBody>
          <a:bodyPr vert="horz" lIns="91440" tIns="45720" rIns="91440" bIns="45720" rtlCol="0" anchor="t" anchorCtr="0">
            <a:noAutofit/>
          </a:bodyPr>
          <a:lstStyle/>
          <a:p>
            <a:pPr marL="0" marR="0" lvl="0" indent="0" algn="ctr" defTabSz="914400" rtl="0" eaLnBrk="1" fontAlgn="auto" latinLnBrk="0" hangingPunct="1">
              <a:lnSpc>
                <a:spcPts val="33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tx1"/>
                </a:solidFill>
                <a:effectLst/>
                <a:uLnTx/>
                <a:uFillTx/>
                <a:ea typeface="+mj-ea"/>
                <a:cs typeface="+mj-cs"/>
              </a:rPr>
              <a:t>Density</a:t>
            </a:r>
            <a:endParaRPr kumimoji="0" lang="en-US" sz="2800" b="0" i="0" u="none" strike="noStrike" kern="1200" cap="none" spc="0" normalizeH="0" baseline="0" noProof="0" dirty="0">
              <a:ln>
                <a:noFill/>
              </a:ln>
              <a:solidFill>
                <a:schemeClr val="tx1"/>
              </a:solidFill>
              <a:effectLst/>
              <a:uLnTx/>
              <a:uFillTx/>
              <a:ea typeface="+mj-ea"/>
              <a:cs typeface="+mj-cs"/>
            </a:endParaRPr>
          </a:p>
        </p:txBody>
      </p:sp>
      <p:sp>
        <p:nvSpPr>
          <p:cNvPr id="26" name="Title 1"/>
          <p:cNvSpPr txBox="1">
            <a:spLocks/>
          </p:cNvSpPr>
          <p:nvPr/>
        </p:nvSpPr>
        <p:spPr>
          <a:xfrm>
            <a:off x="4683455" y="3501957"/>
            <a:ext cx="1712915" cy="642025"/>
          </a:xfrm>
          <a:prstGeom prst="rect">
            <a:avLst/>
          </a:prstGeom>
        </p:spPr>
        <p:txBody>
          <a:bodyPr vert="horz" lIns="91440" tIns="45720" rIns="91440" bIns="45720" rtlCol="0" anchor="t" anchorCtr="0">
            <a:noAutofit/>
          </a:bodyPr>
          <a:lstStyle/>
          <a:p>
            <a:pPr marL="0" marR="0" lvl="0" indent="0" algn="ctr" defTabSz="914400" rtl="0" eaLnBrk="1" fontAlgn="auto" latinLnBrk="0" hangingPunct="1">
              <a:lnSpc>
                <a:spcPts val="33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tx1"/>
                </a:solidFill>
                <a:effectLst/>
                <a:uLnTx/>
                <a:uFillTx/>
                <a:ea typeface="+mj-ea"/>
                <a:cs typeface="+mj-cs"/>
              </a:rPr>
              <a:t>Capacity</a:t>
            </a:r>
            <a:endParaRPr kumimoji="0" lang="en-US" sz="2800" b="0" i="0" u="none" strike="noStrike" kern="1200" cap="none" spc="0" normalizeH="0" baseline="0" noProof="0" dirty="0">
              <a:ln>
                <a:noFill/>
              </a:ln>
              <a:solidFill>
                <a:schemeClr val="tx1"/>
              </a:solidFill>
              <a:effectLst/>
              <a:uLnTx/>
              <a:uFillTx/>
              <a:ea typeface="+mj-ea"/>
              <a:cs typeface="+mj-cs"/>
            </a:endParaRPr>
          </a:p>
        </p:txBody>
      </p:sp>
      <p:cxnSp>
        <p:nvCxnSpPr>
          <p:cNvPr id="11" name="Straight Arrow Connector 10"/>
          <p:cNvCxnSpPr/>
          <p:nvPr/>
        </p:nvCxnSpPr>
        <p:spPr>
          <a:xfrm flipV="1">
            <a:off x="7401650" y="1137608"/>
            <a:ext cx="5461" cy="2104991"/>
          </a:xfrm>
          <a:prstGeom prst="straightConnector1">
            <a:avLst/>
          </a:prstGeom>
          <a:ln w="266700" cap="sq">
            <a:solidFill>
              <a:schemeClr val="accent1"/>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44749" y="4154509"/>
            <a:ext cx="7782128" cy="584775"/>
          </a:xfrm>
          <a:prstGeom prst="rect">
            <a:avLst/>
          </a:prstGeom>
          <a:noFill/>
        </p:spPr>
        <p:txBody>
          <a:bodyPr wrap="square" rtlCol="0">
            <a:spAutoFit/>
          </a:bodyPr>
          <a:lstStyle/>
          <a:p>
            <a:pPr marL="0" algn="ctr" defTabSz="430213">
              <a:spcAft>
                <a:spcPts val="400"/>
              </a:spcAft>
              <a:buSzPct val="100000"/>
            </a:pPr>
            <a:r>
              <a:rPr lang="en-US" sz="1600" b="1" dirty="0" smtClean="0">
                <a:solidFill>
                  <a:schemeClr val="accent1"/>
                </a:solidFill>
                <a:cs typeface="HP Simplified" pitchFamily="34" charset="0"/>
              </a:rPr>
              <a:t>Today’s media and compute technologies are expanding the scope of services that can be delivered within a modern server infrastructure      </a:t>
            </a:r>
          </a:p>
        </p:txBody>
      </p:sp>
    </p:spTree>
    <p:extLst>
      <p:ext uri="{BB962C8B-B14F-4D97-AF65-F5344CB8AC3E}">
        <p14:creationId xmlns:p14="http://schemas.microsoft.com/office/powerpoint/2010/main" val="110609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HP_Standard_16x9">
  <a:themeElements>
    <a:clrScheme name="Custom 171">
      <a:dk1>
        <a:sysClr val="windowText" lastClr="000000"/>
      </a:dk1>
      <a:lt1>
        <a:sysClr val="window" lastClr="FFFFFF"/>
      </a:lt1>
      <a:dk2>
        <a:srgbClr val="000000"/>
      </a:dk2>
      <a:lt2>
        <a:srgbClr val="FFFFFF"/>
      </a:lt2>
      <a:accent1>
        <a:srgbClr val="0096D6"/>
      </a:accent1>
      <a:accent2>
        <a:srgbClr val="F05332"/>
      </a:accent2>
      <a:accent3>
        <a:srgbClr val="822980"/>
      </a:accent3>
      <a:accent4>
        <a:srgbClr val="87898B"/>
      </a:accent4>
      <a:accent5>
        <a:srgbClr val="B9B8BB"/>
      </a:accent5>
      <a:accent6>
        <a:srgbClr val="E5E8E8"/>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0" defTabSz="430213">
          <a:spcAft>
            <a:spcPts val="400"/>
          </a:spcAft>
          <a:buSzPct val="100000"/>
          <a:defRPr sz="1600" dirty="0" smtClean="0">
            <a:solidFill>
              <a:srgbClr val="000000"/>
            </a:solidFill>
            <a:latin typeface="HP Simplified" pitchFamily="34" charset="0"/>
            <a:cs typeface="HP Simplified" pitchFamily="34" charset="0"/>
          </a:defRPr>
        </a:defPPr>
      </a:lstStyle>
    </a:txDef>
  </a:objectDefaults>
  <a:extraClrSchemeLst/>
</a:theme>
</file>

<file path=ppt/theme/theme2.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HP Theme colors">
      <a:dk1>
        <a:sysClr val="windowText" lastClr="000000"/>
      </a:dk1>
      <a:lt1>
        <a:sysClr val="window" lastClr="FFFFFF"/>
      </a:lt1>
      <a:dk2>
        <a:srgbClr val="000000"/>
      </a:dk2>
      <a:lt2>
        <a:srgbClr val="EEECE1"/>
      </a:lt2>
      <a:accent1>
        <a:srgbClr val="0096D6"/>
      </a:accent1>
      <a:accent2>
        <a:srgbClr val="F05332"/>
      </a:accent2>
      <a:accent3>
        <a:srgbClr val="B7CA34"/>
      </a:accent3>
      <a:accent4>
        <a:srgbClr val="87898B"/>
      </a:accent4>
      <a:accent5>
        <a:srgbClr val="B9B8BB"/>
      </a:accent5>
      <a:accent6>
        <a:srgbClr val="E5E8E8"/>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CA29AAB7374094E98BFF0CE0D04D6A3" ma:contentTypeVersion="0" ma:contentTypeDescription="Create a new document." ma:contentTypeScope="" ma:versionID="be63b6508e196ebfb506ae23ca927caf">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6E2BB1-76DF-4AD3-A8C9-D6C93AD31A36}">
  <ds:schemaRefs>
    <ds:schemaRef ds:uri="http://schemas.microsoft.com/office/2006/documentManagement/types"/>
    <ds:schemaRef ds:uri="http://purl.org/dc/elements/1.1/"/>
    <ds:schemaRef ds:uri="http://schemas.microsoft.com/office/2006/metadata/properties"/>
    <ds:schemaRef ds:uri="http://www.w3.org/XML/1998/namespace"/>
    <ds:schemaRef ds:uri="http://purl.org/dc/terms/"/>
    <ds:schemaRef ds:uri="http://schemas.openxmlformats.org/package/2006/metadata/core-properti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652033C1-C70E-4637-899D-743F24926C64}">
  <ds:schemaRefs>
    <ds:schemaRef ds:uri="http://schemas.microsoft.com/sharepoint/v3/contenttype/forms"/>
  </ds:schemaRefs>
</ds:datastoreItem>
</file>

<file path=customXml/itemProps3.xml><?xml version="1.0" encoding="utf-8"?>
<ds:datastoreItem xmlns:ds="http://schemas.openxmlformats.org/officeDocument/2006/customXml" ds:itemID="{CBB66060-6094-482F-8DA7-A0EC8F9159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HP_Standard_16x9</Template>
  <TotalTime>1555</TotalTime>
  <Words>5609</Words>
  <Application>Microsoft Office PowerPoint</Application>
  <PresentationFormat>全屏显示(16:9)</PresentationFormat>
  <Paragraphs>920</Paragraphs>
  <Slides>42</Slides>
  <Notes>42</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1</vt:i4>
      </vt:variant>
      <vt:variant>
        <vt:lpstr>幻灯片标题</vt:lpstr>
      </vt:variant>
      <vt:variant>
        <vt:i4>42</vt:i4>
      </vt:variant>
    </vt:vector>
  </HeadingPairs>
  <TitlesOfParts>
    <vt:vector size="56" baseType="lpstr">
      <vt:lpstr>Arial</vt:lpstr>
      <vt:lpstr>宋体</vt:lpstr>
      <vt:lpstr>Wingdings 3</vt:lpstr>
      <vt:lpstr>Futura Bk</vt:lpstr>
      <vt:lpstr>Lucida Grande</vt:lpstr>
      <vt:lpstr>Wingdings</vt:lpstr>
      <vt:lpstr>微软雅黑</vt:lpstr>
      <vt:lpstr>ＭＳ Ｐゴシック</vt:lpstr>
      <vt:lpstr>Verdana</vt:lpstr>
      <vt:lpstr>HP Simplified</vt:lpstr>
      <vt:lpstr>Segoe UI</vt:lpstr>
      <vt:lpstr>HP_Standard_16x9</vt:lpstr>
      <vt:lpstr>Default Theme</vt:lpstr>
      <vt:lpstr>Worksheet</vt:lpstr>
      <vt:lpstr>HP StoreVirtual VSA</vt:lpstr>
      <vt:lpstr>Virtualization growth continues to shape IT</vt:lpstr>
      <vt:lpstr>The World Has Changed…</vt:lpstr>
      <vt:lpstr>… are you ready for virtualization?</vt:lpstr>
      <vt:lpstr>The storage challenges of virtualized environments</vt:lpstr>
      <vt:lpstr>Best-in-class software defined storage for virtualization</vt:lpstr>
      <vt:lpstr>HP StoreVirtual VSA</vt:lpstr>
      <vt:lpstr>Product Overview</vt:lpstr>
      <vt:lpstr>HP StoreVirtual VSA – Why Now?</vt:lpstr>
      <vt:lpstr>The virtualization wave comes to storage</vt:lpstr>
      <vt:lpstr>Virtual Storage Appliances - HP’s leadership</vt:lpstr>
      <vt:lpstr>Built for virtualization</vt:lpstr>
      <vt:lpstr>HP StoreVirtual VSA</vt:lpstr>
      <vt:lpstr>VSA:  Prepared for New Demands</vt:lpstr>
      <vt:lpstr>HP StoreVirtual features and integration</vt:lpstr>
      <vt:lpstr>Storage management made simple</vt:lpstr>
      <vt:lpstr>HP Insight Control for vCenter</vt:lpstr>
      <vt:lpstr>Scalable – HP StoreVirtual adapts to business demands</vt:lpstr>
      <vt:lpstr>StoreVirtual Peer Motion</vt:lpstr>
      <vt:lpstr>Best-in-class availability</vt:lpstr>
      <vt:lpstr>Storage HA for virtualization</vt:lpstr>
      <vt:lpstr>Real-time protection from site failure – Multi-site HA</vt:lpstr>
      <vt:lpstr>Where to use HP StoreVirtual VSA</vt:lpstr>
      <vt:lpstr>HP StoreVirtual VSA for SMB</vt:lpstr>
      <vt:lpstr>Economics of VSA</vt:lpstr>
      <vt:lpstr>HP StoreVirtual – the versatile platform</vt:lpstr>
      <vt:lpstr>Storage solutions for ROBO sites  </vt:lpstr>
      <vt:lpstr>Level Set:  Fortune 10 Case Study</vt:lpstr>
      <vt:lpstr>Power Savings of VSA</vt:lpstr>
      <vt:lpstr>Reduce, Reuse, Recycle</vt:lpstr>
      <vt:lpstr>Vianet Case Study</vt:lpstr>
      <vt:lpstr>Add a new storage tier</vt:lpstr>
      <vt:lpstr>Independent public cloud provider</vt:lpstr>
      <vt:lpstr>Consolidation of VSA</vt:lpstr>
      <vt:lpstr>How providers double their services</vt:lpstr>
      <vt:lpstr>HP StoreVirtual VSA:  Summary</vt:lpstr>
      <vt:lpstr>Thank you</vt:lpstr>
      <vt:lpstr>Powerful Positioning: “Most Complete” Modular Cloud</vt:lpstr>
      <vt:lpstr>HP StoreVirtual has best in class vSphere integration</vt:lpstr>
      <vt:lpstr>HP StoreVirtual has best in class Windows Server and Hyper-V integration</vt:lpstr>
      <vt:lpstr>Storage for the Virtual Infrastructure</vt:lpstr>
      <vt:lpstr>声明：</vt:lpstr>
    </vt:vector>
  </TitlesOfParts>
  <Company>HP</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HP StoreVirtual 4000 Storage</dc:title>
  <dc:creator>Kate Davis</dc:creator>
  <cp:lastModifiedBy>Microsoft</cp:lastModifiedBy>
  <cp:revision>129</cp:revision>
  <cp:lastPrinted>2012-04-13T15:38:33Z</cp:lastPrinted>
  <dcterms:created xsi:type="dcterms:W3CDTF">2012-09-10T17:43:22Z</dcterms:created>
  <dcterms:modified xsi:type="dcterms:W3CDTF">2018-01-05T05:19:05Z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0x010100CCA29AAB7374094E98BFF0CE0D04D6A3</vt:lpwstr>
  </property>
</Properties>
</file>